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59" r:id="rId5"/>
  </p:sldMasterIdLst>
  <p:notesMasterIdLst>
    <p:notesMasterId r:id="rId8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32" r:id="rId59"/>
    <p:sldId id="333"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Lst>
  <p:sldSz cx="12192000" cy="6858000"/>
  <p:notesSz cx="6858000" cy="9144000"/>
  <p:embeddedFontLst>
    <p:embeddedFont>
      <p:font typeface="Arial Black" panose="020B0A04020102020204" pitchFamily="34" charset="0"/>
      <p:regular r:id="rId83"/>
      <p:bold r:id="rId84"/>
    </p:embeddedFont>
    <p:embeddedFont>
      <p:font typeface="Georgia" panose="02040502050405020303" pitchFamily="18" charset="0"/>
      <p:regular r:id="rId85"/>
      <p:bold r:id="rId86"/>
      <p:italic r:id="rId87"/>
      <p:boldItalic r:id="rId88"/>
    </p:embeddedFont>
    <p:embeddedFont>
      <p:font typeface="Roboto Condensed" panose="02000000000000000000" pitchFamily="2" charset="0"/>
      <p:regular r:id="rId89"/>
      <p:bold r:id="rId90"/>
      <p:italic r:id="rId91"/>
      <p:boldItalic r:id="rId92"/>
    </p:embeddedFont>
    <p:embeddedFont>
      <p:font typeface="Source Sans Pro" panose="020B0503030403020204" pitchFamily="34" charset="0"/>
      <p:regular r:id="rId93"/>
      <p:bold r:id="rId94"/>
      <p:italic r:id="rId95"/>
      <p:boldItalic r:id="rId9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04" roundtripDataSignature="AMtx7mgafl6AABOIOk9/NK+ufntbe3KEy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EFBD45B-5494-F6C7-5E18-F46E619CD8E9}" name="Rebecca Husband" initials="RH" userId="S::rhusband@psi.org::a1c3f38b-1c71-4d5c-b171-57ba1883ef7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Jane Wickstrom" initials="" lastIdx="1" clrIdx="0"/>
  <p:cmAuthor id="7" name="Omar Dary" initials="" lastIdx="1" clrIdx="7"/>
  <p:cmAuthor id="1" name="Rebecca Husband" initials="" lastIdx="2" clrIdx="1"/>
  <p:cmAuthor id="8" name="Anne Linn" initials="" lastIdx="12" clrIdx="8"/>
  <p:cmAuthor id="2" name="Kevin Griffith" initials="" lastIdx="5" clrIdx="2"/>
  <p:cmAuthor id="9" name="Nancy Bolan" initials="" lastIdx="3" clrIdx="9"/>
  <p:cmAuthor id="3" name="Irina Yacobson" initials="" lastIdx="26" clrIdx="3"/>
  <p:cmAuthor id="4" name="Malia Boggs" initials="" lastIdx="3" clrIdx="4"/>
  <p:cmAuthor id="5" name="Gaurav Sharma" initials="" lastIdx="12" clrIdx="5"/>
  <p:cmAuthor id="6" name="Jordan Burns" initials="" lastIdx="9" clrIdx="6"/>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E2A90C-8B1D-4697-9619-83E11451783F}">
  <a:tblStyle styleId="{3BE2A90C-8B1D-4697-9619-83E11451783F}" styleName="Table_0">
    <a:wholeTbl>
      <a:tcTxStyle b="off" i="off">
        <a:font>
          <a:latin typeface="Arial"/>
          <a:ea typeface="Arial"/>
          <a:cs typeface="Arial"/>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12700" cap="flat" cmpd="sng">
              <a:solidFill>
                <a:schemeClr val="accent6"/>
              </a:solidFill>
              <a:prstDash val="solid"/>
              <a:round/>
              <a:headEnd type="none" w="sm" len="sm"/>
              <a:tailEnd type="none" w="sm" len="sm"/>
            </a:ln>
          </a:insideV>
        </a:tcBdr>
        <a:fill>
          <a:solidFill>
            <a:srgbClr val="EFE9F0"/>
          </a:solidFill>
        </a:fill>
      </a:tcStyle>
    </a:wholeTbl>
    <a:band1H>
      <a:tcTxStyle b="off" i="off"/>
      <a:tcStyle>
        <a:tcBdr/>
        <a:fill>
          <a:solidFill>
            <a:srgbClr val="DECFE1"/>
          </a:solidFill>
        </a:fill>
      </a:tcStyle>
    </a:band1H>
    <a:band2H>
      <a:tcTxStyle b="off" i="off"/>
      <a:tcStyle>
        <a:tcBdr/>
      </a:tcStyle>
    </a:band2H>
    <a:band1V>
      <a:tcTxStyle b="off" i="off"/>
      <a:tcStyle>
        <a:tcBdr/>
        <a:fill>
          <a:solidFill>
            <a:srgbClr val="DECFE1"/>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25400" cap="flat" cmpd="sng">
              <a:solidFill>
                <a:schemeClr val="accent6"/>
              </a:solidFill>
              <a:prstDash val="solid"/>
              <a:round/>
              <a:headEnd type="none" w="sm" len="sm"/>
              <a:tailEnd type="none" w="sm" len="sm"/>
            </a:ln>
          </a:top>
        </a:tcBdr>
        <a:fill>
          <a:solidFill>
            <a:srgbClr val="EFE9F0"/>
          </a:solidFill>
        </a:fill>
      </a:tcStyle>
    </a:lastRow>
    <a:seCell>
      <a:tcTxStyle b="off" i="off"/>
      <a:tcStyle>
        <a:tcBdr/>
      </a:tcStyle>
    </a:seCell>
    <a:swCell>
      <a:tcTxStyle b="off" i="off"/>
      <a:tcStyle>
        <a:tcBdr/>
      </a:tcStyle>
    </a:swCell>
    <a:firstRow>
      <a:tcTxStyle b="on" i="off"/>
      <a:tcStyle>
        <a:tcBdr/>
        <a:fill>
          <a:solidFill>
            <a:srgbClr val="EFE9F0"/>
          </a:solidFill>
        </a:fill>
      </a:tcStyle>
    </a:firstRow>
    <a:neCell>
      <a:tcTxStyle b="off" i="off"/>
      <a:tcStyle>
        <a:tcBdr/>
      </a:tcStyle>
    </a:neCell>
    <a:nwCell>
      <a:tcTxStyle b="off" i="off"/>
      <a:tcStyle>
        <a:tcBdr/>
      </a:tcStyle>
    </a:nwCell>
  </a:tblStyle>
  <a:tblStyle styleId="{0CE89EBF-B2E0-4999-9787-61430FDBB023}"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EEE"/>
          </a:solidFill>
        </a:fill>
      </a:tcStyle>
    </a:wholeTbl>
    <a:band1H>
      <a:tcTxStyle b="off" i="off"/>
      <a:tcStyle>
        <a:tcBdr/>
        <a:fill>
          <a:solidFill>
            <a:srgbClr val="CBDBDC"/>
          </a:solidFill>
        </a:fill>
      </a:tcStyle>
    </a:band1H>
    <a:band2H>
      <a:tcTxStyle b="off" i="off"/>
      <a:tcStyle>
        <a:tcBdr/>
      </a:tcStyle>
    </a:band2H>
    <a:band1V>
      <a:tcTxStyle b="off" i="off"/>
      <a:tcStyle>
        <a:tcBdr/>
        <a:fill>
          <a:solidFill>
            <a:srgbClr val="CBDBDC"/>
          </a:solidFill>
        </a:fill>
      </a:tcStyle>
    </a:band1V>
    <a:band2V>
      <a:tcTxStyle b="off" i="off"/>
      <a:tcStyle>
        <a:tcBdr/>
      </a:tcStyle>
    </a:band2V>
    <a:lastCol>
      <a:tcTxStyle b="on" i="off">
        <a:font>
          <a:latin typeface="Arial"/>
          <a:ea typeface="Arial"/>
          <a:cs typeface="Arial"/>
        </a:font>
        <a:schemeClr val="lt1"/>
      </a:tcTxStyle>
      <a:tcStyle>
        <a:tcBdr/>
        <a:fill>
          <a:solidFill>
            <a:schemeClr val="accent5"/>
          </a:solidFill>
        </a:fill>
      </a:tcStyle>
    </a:lastCol>
    <a:firstCol>
      <a:tcTxStyle b="on" i="off">
        <a:font>
          <a:latin typeface="Arial"/>
          <a:ea typeface="Arial"/>
          <a:cs typeface="Arial"/>
        </a:font>
        <a:schemeClr val="lt1"/>
      </a:tcTxStyle>
      <a:tcStyle>
        <a:tcBdr/>
        <a:fill>
          <a:solidFill>
            <a:schemeClr val="accent5"/>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b="off" i="off"/>
      <a:tcStyle>
        <a:tcBdr/>
      </a:tcStyle>
    </a:neCell>
    <a:nwCell>
      <a:tcTxStyle b="off" i="off"/>
      <a:tcStyle>
        <a:tcBdr/>
      </a:tcStyle>
    </a:nwCell>
  </a:tblStyle>
  <a:tblStyle styleId="{2DA1AFB6-F868-456B-9588-031D7CE70FAF}"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892" autoAdjust="0"/>
    <p:restoredTop sz="59712" autoAdjust="0"/>
  </p:normalViewPr>
  <p:slideViewPr>
    <p:cSldViewPr snapToGrid="0">
      <p:cViewPr varScale="1">
        <p:scale>
          <a:sx n="36" d="100"/>
          <a:sy n="36" d="100"/>
        </p:scale>
        <p:origin x="696" y="48"/>
      </p:cViewPr>
      <p:guideLst/>
    </p:cSldViewPr>
  </p:slideViewPr>
  <p:notesTextViewPr>
    <p:cViewPr>
      <p:scale>
        <a:sx n="1" d="1"/>
        <a:sy n="1" d="1"/>
      </p:scale>
      <p:origin x="0" y="0"/>
    </p:cViewPr>
  </p:notesTextViewPr>
  <p:notesViewPr>
    <p:cSldViewPr snapToGrid="0">
      <p:cViewPr varScale="1">
        <p:scale>
          <a:sx n="62" d="100"/>
          <a:sy n="62" d="100"/>
        </p:scale>
        <p:origin x="3154" y="77"/>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1.xml"/><Relationship Id="rId107" Type="http://schemas.openxmlformats.org/officeDocument/2006/relationships/viewProps" Target="view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font" Target="fonts/font8.fntdata"/><Relationship Id="rId95" Type="http://schemas.openxmlformats.org/officeDocument/2006/relationships/font" Target="fonts/font13.fntdata"/><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font" Target="fonts/font3.fntdata"/><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8"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font" Target="fonts/font14.fntdata"/><Relationship Id="rId11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font" Target="fonts/font4.fntdata"/><Relationship Id="rId94"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ableStyles" Target="tableStyle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104" Type="http://customschemas.google.com/relationships/presentationmetadata" Target="meta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font" Target="fonts/font10.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font" Target="fonts/font5.fntdata"/><Relationship Id="rId110" Type="http://schemas.microsoft.com/office/2016/11/relationships/changesInfo" Target="changesInfos/changesInfo1.xml"/><Relationship Id="rId61" Type="http://schemas.openxmlformats.org/officeDocument/2006/relationships/slide" Target="slides/slide56.xml"/><Relationship Id="rId82"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5"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font" Target="fonts/font11.fntdata"/><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Husband" userId="a1c3f38b-1c71-4d5c-b171-57ba1883ef73" providerId="ADAL" clId="{25319E4E-EB71-477E-8906-4165E671D4C0}"/>
    <pc:docChg chg="undo custSel addSld delSld modSld">
      <pc:chgData name="Rebecca Husband" userId="a1c3f38b-1c71-4d5c-b171-57ba1883ef73" providerId="ADAL" clId="{25319E4E-EB71-477E-8906-4165E671D4C0}" dt="2024-10-21T16:00:42.453" v="312" actId="478"/>
      <pc:docMkLst>
        <pc:docMk/>
      </pc:docMkLst>
      <pc:sldChg chg="modNotes modNotesTx">
        <pc:chgData name="Rebecca Husband" userId="a1c3f38b-1c71-4d5c-b171-57ba1883ef73" providerId="ADAL" clId="{25319E4E-EB71-477E-8906-4165E671D4C0}" dt="2024-10-14T21:02:36.865" v="187" actId="6549"/>
        <pc:sldMkLst>
          <pc:docMk/>
          <pc:sldMk cId="0" sldId="256"/>
        </pc:sldMkLst>
      </pc:sldChg>
      <pc:sldChg chg="modNotes">
        <pc:chgData name="Rebecca Husband" userId="a1c3f38b-1c71-4d5c-b171-57ba1883ef73" providerId="ADAL" clId="{25319E4E-EB71-477E-8906-4165E671D4C0}" dt="2024-10-10T19:28:11.690" v="32" actId="255"/>
        <pc:sldMkLst>
          <pc:docMk/>
          <pc:sldMk cId="0" sldId="257"/>
        </pc:sldMkLst>
      </pc:sldChg>
      <pc:sldChg chg="modNotes">
        <pc:chgData name="Rebecca Husband" userId="a1c3f38b-1c71-4d5c-b171-57ba1883ef73" providerId="ADAL" clId="{25319E4E-EB71-477E-8906-4165E671D4C0}" dt="2024-10-10T19:28:31.757" v="37" actId="948"/>
        <pc:sldMkLst>
          <pc:docMk/>
          <pc:sldMk cId="0" sldId="258"/>
        </pc:sldMkLst>
      </pc:sldChg>
      <pc:sldChg chg="modSp mod modNotes">
        <pc:chgData name="Rebecca Husband" userId="a1c3f38b-1c71-4d5c-b171-57ba1883ef73" providerId="ADAL" clId="{25319E4E-EB71-477E-8906-4165E671D4C0}" dt="2024-10-10T20:19:53.188" v="150" actId="17032"/>
        <pc:sldMkLst>
          <pc:docMk/>
          <pc:sldMk cId="0" sldId="259"/>
        </pc:sldMkLst>
        <pc:spChg chg="mod">
          <ac:chgData name="Rebecca Husband" userId="a1c3f38b-1c71-4d5c-b171-57ba1883ef73" providerId="ADAL" clId="{25319E4E-EB71-477E-8906-4165E671D4C0}" dt="2024-10-10T20:19:53.188" v="150" actId="17032"/>
          <ac:spMkLst>
            <pc:docMk/>
            <pc:sldMk cId="0" sldId="259"/>
            <ac:spMk id="481" creationId="{00000000-0000-0000-0000-000000000000}"/>
          </ac:spMkLst>
        </pc:spChg>
      </pc:sldChg>
      <pc:sldChg chg="modSp mod modNotes">
        <pc:chgData name="Rebecca Husband" userId="a1c3f38b-1c71-4d5c-b171-57ba1883ef73" providerId="ADAL" clId="{25319E4E-EB71-477E-8906-4165E671D4C0}" dt="2024-10-14T21:03:08.747" v="191" actId="255"/>
        <pc:sldMkLst>
          <pc:docMk/>
          <pc:sldMk cId="0" sldId="260"/>
        </pc:sldMkLst>
        <pc:spChg chg="mod">
          <ac:chgData name="Rebecca Husband" userId="a1c3f38b-1c71-4d5c-b171-57ba1883ef73" providerId="ADAL" clId="{25319E4E-EB71-477E-8906-4165E671D4C0}" dt="2024-10-14T21:03:08.747" v="191" actId="255"/>
          <ac:spMkLst>
            <pc:docMk/>
            <pc:sldMk cId="0" sldId="260"/>
            <ac:spMk id="489" creationId="{00000000-0000-0000-0000-000000000000}"/>
          </ac:spMkLst>
        </pc:spChg>
      </pc:sldChg>
      <pc:sldChg chg="modNotes">
        <pc:chgData name="Rebecca Husband" userId="a1c3f38b-1c71-4d5c-b171-57ba1883ef73" providerId="ADAL" clId="{25319E4E-EB71-477E-8906-4165E671D4C0}" dt="2024-10-10T19:29:42.848" v="51" actId="11"/>
        <pc:sldMkLst>
          <pc:docMk/>
          <pc:sldMk cId="0" sldId="261"/>
        </pc:sldMkLst>
      </pc:sldChg>
      <pc:sldChg chg="modNotes modNotesTx">
        <pc:chgData name="Rebecca Husband" userId="a1c3f38b-1c71-4d5c-b171-57ba1883ef73" providerId="ADAL" clId="{25319E4E-EB71-477E-8906-4165E671D4C0}" dt="2024-10-14T21:03:43.680" v="196" actId="313"/>
        <pc:sldMkLst>
          <pc:docMk/>
          <pc:sldMk cId="0" sldId="264"/>
        </pc:sldMkLst>
      </pc:sldChg>
      <pc:sldChg chg="modNotes">
        <pc:chgData name="Rebecca Husband" userId="a1c3f38b-1c71-4d5c-b171-57ba1883ef73" providerId="ADAL" clId="{25319E4E-EB71-477E-8906-4165E671D4C0}" dt="2024-10-10T20:05:08.391" v="55" actId="255"/>
        <pc:sldMkLst>
          <pc:docMk/>
          <pc:sldMk cId="0" sldId="266"/>
        </pc:sldMkLst>
      </pc:sldChg>
      <pc:sldChg chg="modNotes modNotesTx">
        <pc:chgData name="Rebecca Husband" userId="a1c3f38b-1c71-4d5c-b171-57ba1883ef73" providerId="ADAL" clId="{25319E4E-EB71-477E-8906-4165E671D4C0}" dt="2024-10-14T21:04:17.431" v="205" actId="20577"/>
        <pc:sldMkLst>
          <pc:docMk/>
          <pc:sldMk cId="0" sldId="267"/>
        </pc:sldMkLst>
      </pc:sldChg>
      <pc:sldChg chg="modNotes">
        <pc:chgData name="Rebecca Husband" userId="a1c3f38b-1c71-4d5c-b171-57ba1883ef73" providerId="ADAL" clId="{25319E4E-EB71-477E-8906-4165E671D4C0}" dt="2024-10-10T20:15:27.024" v="96" actId="255"/>
        <pc:sldMkLst>
          <pc:docMk/>
          <pc:sldMk cId="0" sldId="268"/>
        </pc:sldMkLst>
      </pc:sldChg>
      <pc:sldChg chg="modNotesTx">
        <pc:chgData name="Rebecca Husband" userId="a1c3f38b-1c71-4d5c-b171-57ba1883ef73" providerId="ADAL" clId="{25319E4E-EB71-477E-8906-4165E671D4C0}" dt="2024-10-14T21:04:32.595" v="211" actId="20577"/>
        <pc:sldMkLst>
          <pc:docMk/>
          <pc:sldMk cId="0" sldId="270"/>
        </pc:sldMkLst>
      </pc:sldChg>
      <pc:sldChg chg="delSp mod modNotesTx">
        <pc:chgData name="Rebecca Husband" userId="a1c3f38b-1c71-4d5c-b171-57ba1883ef73" providerId="ADAL" clId="{25319E4E-EB71-477E-8906-4165E671D4C0}" dt="2024-10-14T21:05:35.481" v="221" actId="478"/>
        <pc:sldMkLst>
          <pc:docMk/>
          <pc:sldMk cId="0" sldId="271"/>
        </pc:sldMkLst>
        <pc:picChg chg="del">
          <ac:chgData name="Rebecca Husband" userId="a1c3f38b-1c71-4d5c-b171-57ba1883ef73" providerId="ADAL" clId="{25319E4E-EB71-477E-8906-4165E671D4C0}" dt="2024-10-14T21:05:35.481" v="221" actId="478"/>
          <ac:picMkLst>
            <pc:docMk/>
            <pc:sldMk cId="0" sldId="271"/>
            <ac:picMk id="620" creationId="{00000000-0000-0000-0000-000000000000}"/>
          </ac:picMkLst>
        </pc:picChg>
      </pc:sldChg>
      <pc:sldChg chg="modNotesTx">
        <pc:chgData name="Rebecca Husband" userId="a1c3f38b-1c71-4d5c-b171-57ba1883ef73" providerId="ADAL" clId="{25319E4E-EB71-477E-8906-4165E671D4C0}" dt="2024-10-14T21:05:45.430" v="227" actId="20577"/>
        <pc:sldMkLst>
          <pc:docMk/>
          <pc:sldMk cId="0" sldId="272"/>
        </pc:sldMkLst>
      </pc:sldChg>
      <pc:sldChg chg="modNotesTx">
        <pc:chgData name="Rebecca Husband" userId="a1c3f38b-1c71-4d5c-b171-57ba1883ef73" providerId="ADAL" clId="{25319E4E-EB71-477E-8906-4165E671D4C0}" dt="2024-10-10T20:52:53.158" v="177" actId="313"/>
        <pc:sldMkLst>
          <pc:docMk/>
          <pc:sldMk cId="0" sldId="273"/>
        </pc:sldMkLst>
      </pc:sldChg>
      <pc:sldChg chg="modNotes">
        <pc:chgData name="Rebecca Husband" userId="a1c3f38b-1c71-4d5c-b171-57ba1883ef73" providerId="ADAL" clId="{25319E4E-EB71-477E-8906-4165E671D4C0}" dt="2024-10-10T20:06:03.457" v="58" actId="255"/>
        <pc:sldMkLst>
          <pc:docMk/>
          <pc:sldMk cId="0" sldId="278"/>
        </pc:sldMkLst>
      </pc:sldChg>
      <pc:sldChg chg="modNotesTx">
        <pc:chgData name="Rebecca Husband" userId="a1c3f38b-1c71-4d5c-b171-57ba1883ef73" providerId="ADAL" clId="{25319E4E-EB71-477E-8906-4165E671D4C0}" dt="2024-10-14T21:07:11.498" v="233" actId="20577"/>
        <pc:sldMkLst>
          <pc:docMk/>
          <pc:sldMk cId="0" sldId="279"/>
        </pc:sldMkLst>
      </pc:sldChg>
      <pc:sldChg chg="modSp mod">
        <pc:chgData name="Rebecca Husband" userId="a1c3f38b-1c71-4d5c-b171-57ba1883ef73" providerId="ADAL" clId="{25319E4E-EB71-477E-8906-4165E671D4C0}" dt="2024-10-14T21:08:31.031" v="237"/>
        <pc:sldMkLst>
          <pc:docMk/>
          <pc:sldMk cId="0" sldId="283"/>
        </pc:sldMkLst>
        <pc:spChg chg="mod">
          <ac:chgData name="Rebecca Husband" userId="a1c3f38b-1c71-4d5c-b171-57ba1883ef73" providerId="ADAL" clId="{25319E4E-EB71-477E-8906-4165E671D4C0}" dt="2024-10-14T21:08:31.031" v="237"/>
          <ac:spMkLst>
            <pc:docMk/>
            <pc:sldMk cId="0" sldId="283"/>
            <ac:spMk id="758" creationId="{00000000-0000-0000-0000-000000000000}"/>
          </ac:spMkLst>
        </pc:spChg>
      </pc:sldChg>
      <pc:sldChg chg="modSp mod modNotes modNotesTx">
        <pc:chgData name="Rebecca Husband" userId="a1c3f38b-1c71-4d5c-b171-57ba1883ef73" providerId="ADAL" clId="{25319E4E-EB71-477E-8906-4165E671D4C0}" dt="2024-10-14T21:08:44.897" v="243" actId="20577"/>
        <pc:sldMkLst>
          <pc:docMk/>
          <pc:sldMk cId="0" sldId="284"/>
        </pc:sldMkLst>
        <pc:spChg chg="mod">
          <ac:chgData name="Rebecca Husband" userId="a1c3f38b-1c71-4d5c-b171-57ba1883ef73" providerId="ADAL" clId="{25319E4E-EB71-477E-8906-4165E671D4C0}" dt="2024-10-14T21:08:10.571" v="236" actId="179"/>
          <ac:spMkLst>
            <pc:docMk/>
            <pc:sldMk cId="0" sldId="284"/>
            <ac:spMk id="770" creationId="{00000000-0000-0000-0000-000000000000}"/>
          </ac:spMkLst>
        </pc:spChg>
      </pc:sldChg>
      <pc:sldChg chg="addSp delSp modSp mod modNotesTx">
        <pc:chgData name="Rebecca Husband" userId="a1c3f38b-1c71-4d5c-b171-57ba1883ef73" providerId="ADAL" clId="{25319E4E-EB71-477E-8906-4165E671D4C0}" dt="2024-10-14T21:09:03.253" v="250" actId="20577"/>
        <pc:sldMkLst>
          <pc:docMk/>
          <pc:sldMk cId="0" sldId="285"/>
        </pc:sldMkLst>
        <pc:spChg chg="mod">
          <ac:chgData name="Rebecca Husband" userId="a1c3f38b-1c71-4d5c-b171-57ba1883ef73" providerId="ADAL" clId="{25319E4E-EB71-477E-8906-4165E671D4C0}" dt="2024-10-10T19:14:38.728" v="4" actId="13926"/>
          <ac:spMkLst>
            <pc:docMk/>
            <pc:sldMk cId="0" sldId="285"/>
            <ac:spMk id="785" creationId="{00000000-0000-0000-0000-000000000000}"/>
          </ac:spMkLst>
        </pc:spChg>
        <pc:picChg chg="add mod">
          <ac:chgData name="Rebecca Husband" userId="a1c3f38b-1c71-4d5c-b171-57ba1883ef73" providerId="ADAL" clId="{25319E4E-EB71-477E-8906-4165E671D4C0}" dt="2024-10-10T19:14:16.921" v="1"/>
          <ac:picMkLst>
            <pc:docMk/>
            <pc:sldMk cId="0" sldId="285"/>
            <ac:picMk id="2" creationId="{E811BD63-AB7E-8A7B-40CF-5A5DA95AC79D}"/>
          </ac:picMkLst>
        </pc:picChg>
        <pc:picChg chg="del">
          <ac:chgData name="Rebecca Husband" userId="a1c3f38b-1c71-4d5c-b171-57ba1883ef73" providerId="ADAL" clId="{25319E4E-EB71-477E-8906-4165E671D4C0}" dt="2024-10-10T19:14:06.855" v="0" actId="478"/>
          <ac:picMkLst>
            <pc:docMk/>
            <pc:sldMk cId="0" sldId="285"/>
            <ac:picMk id="784" creationId="{00000000-0000-0000-0000-000000000000}"/>
          </ac:picMkLst>
        </pc:picChg>
      </pc:sldChg>
      <pc:sldChg chg="modNotes">
        <pc:chgData name="Rebecca Husband" userId="a1c3f38b-1c71-4d5c-b171-57ba1883ef73" providerId="ADAL" clId="{25319E4E-EB71-477E-8906-4165E671D4C0}" dt="2024-10-10T20:06:48.889" v="61" actId="1076"/>
        <pc:sldMkLst>
          <pc:docMk/>
          <pc:sldMk cId="0" sldId="286"/>
        </pc:sldMkLst>
      </pc:sldChg>
      <pc:sldChg chg="modNotes">
        <pc:chgData name="Rebecca Husband" userId="a1c3f38b-1c71-4d5c-b171-57ba1883ef73" providerId="ADAL" clId="{25319E4E-EB71-477E-8906-4165E671D4C0}" dt="2024-10-10T20:07:01.357" v="62" actId="255"/>
        <pc:sldMkLst>
          <pc:docMk/>
          <pc:sldMk cId="0" sldId="289"/>
        </pc:sldMkLst>
      </pc:sldChg>
      <pc:sldChg chg="modNotes">
        <pc:chgData name="Rebecca Husband" userId="a1c3f38b-1c71-4d5c-b171-57ba1883ef73" providerId="ADAL" clId="{25319E4E-EB71-477E-8906-4165E671D4C0}" dt="2024-10-10T20:15:47.704" v="98" actId="2711"/>
        <pc:sldMkLst>
          <pc:docMk/>
          <pc:sldMk cId="0" sldId="291"/>
        </pc:sldMkLst>
      </pc:sldChg>
      <pc:sldChg chg="modNotes">
        <pc:chgData name="Rebecca Husband" userId="a1c3f38b-1c71-4d5c-b171-57ba1883ef73" providerId="ADAL" clId="{25319E4E-EB71-477E-8906-4165E671D4C0}" dt="2024-10-15T15:33:39.491" v="251" actId="20577"/>
        <pc:sldMkLst>
          <pc:docMk/>
          <pc:sldMk cId="0" sldId="294"/>
        </pc:sldMkLst>
      </pc:sldChg>
      <pc:sldChg chg="modNotes modNotesTx">
        <pc:chgData name="Rebecca Husband" userId="a1c3f38b-1c71-4d5c-b171-57ba1883ef73" providerId="ADAL" clId="{25319E4E-EB71-477E-8906-4165E671D4C0}" dt="2024-10-10T20:16:04.024" v="102" actId="2711"/>
        <pc:sldMkLst>
          <pc:docMk/>
          <pc:sldMk cId="0" sldId="295"/>
        </pc:sldMkLst>
      </pc:sldChg>
      <pc:sldChg chg="modNotes">
        <pc:chgData name="Rebecca Husband" userId="a1c3f38b-1c71-4d5c-b171-57ba1883ef73" providerId="ADAL" clId="{25319E4E-EB71-477E-8906-4165E671D4C0}" dt="2024-10-10T20:16:25.187" v="106" actId="2711"/>
        <pc:sldMkLst>
          <pc:docMk/>
          <pc:sldMk cId="0" sldId="296"/>
        </pc:sldMkLst>
      </pc:sldChg>
      <pc:sldChg chg="modNotes modNotesTx">
        <pc:chgData name="Rebecca Husband" userId="a1c3f38b-1c71-4d5c-b171-57ba1883ef73" providerId="ADAL" clId="{25319E4E-EB71-477E-8906-4165E671D4C0}" dt="2024-10-15T15:33:53.171" v="253" actId="20577"/>
        <pc:sldMkLst>
          <pc:docMk/>
          <pc:sldMk cId="0" sldId="297"/>
        </pc:sldMkLst>
      </pc:sldChg>
      <pc:sldChg chg="modNotes">
        <pc:chgData name="Rebecca Husband" userId="a1c3f38b-1c71-4d5c-b171-57ba1883ef73" providerId="ADAL" clId="{25319E4E-EB71-477E-8906-4165E671D4C0}" dt="2024-10-10T20:16:41.931" v="110" actId="2711"/>
        <pc:sldMkLst>
          <pc:docMk/>
          <pc:sldMk cId="0" sldId="298"/>
        </pc:sldMkLst>
      </pc:sldChg>
      <pc:sldChg chg="modNotes">
        <pc:chgData name="Rebecca Husband" userId="a1c3f38b-1c71-4d5c-b171-57ba1883ef73" providerId="ADAL" clId="{25319E4E-EB71-477E-8906-4165E671D4C0}" dt="2024-10-10T20:16:49.503" v="112" actId="2711"/>
        <pc:sldMkLst>
          <pc:docMk/>
          <pc:sldMk cId="0" sldId="299"/>
        </pc:sldMkLst>
      </pc:sldChg>
      <pc:sldChg chg="modNotes">
        <pc:chgData name="Rebecca Husband" userId="a1c3f38b-1c71-4d5c-b171-57ba1883ef73" providerId="ADAL" clId="{25319E4E-EB71-477E-8906-4165E671D4C0}" dt="2024-10-10T20:07:48.442" v="67" actId="255"/>
        <pc:sldMkLst>
          <pc:docMk/>
          <pc:sldMk cId="0" sldId="300"/>
        </pc:sldMkLst>
      </pc:sldChg>
      <pc:sldChg chg="modNotes">
        <pc:chgData name="Rebecca Husband" userId="a1c3f38b-1c71-4d5c-b171-57ba1883ef73" providerId="ADAL" clId="{25319E4E-EB71-477E-8906-4165E671D4C0}" dt="2024-10-10T20:07:53.640" v="68" actId="255"/>
        <pc:sldMkLst>
          <pc:docMk/>
          <pc:sldMk cId="0" sldId="301"/>
        </pc:sldMkLst>
      </pc:sldChg>
      <pc:sldChg chg="modNotes">
        <pc:chgData name="Rebecca Husband" userId="a1c3f38b-1c71-4d5c-b171-57ba1883ef73" providerId="ADAL" clId="{25319E4E-EB71-477E-8906-4165E671D4C0}" dt="2024-10-10T20:16:58.133" v="114" actId="2711"/>
        <pc:sldMkLst>
          <pc:docMk/>
          <pc:sldMk cId="0" sldId="302"/>
        </pc:sldMkLst>
      </pc:sldChg>
      <pc:sldChg chg="modNotes">
        <pc:chgData name="Rebecca Husband" userId="a1c3f38b-1c71-4d5c-b171-57ba1883ef73" providerId="ADAL" clId="{25319E4E-EB71-477E-8906-4165E671D4C0}" dt="2024-10-10T20:17:05.596" v="116" actId="2711"/>
        <pc:sldMkLst>
          <pc:docMk/>
          <pc:sldMk cId="0" sldId="303"/>
        </pc:sldMkLst>
      </pc:sldChg>
      <pc:sldChg chg="modNotes">
        <pc:chgData name="Rebecca Husband" userId="a1c3f38b-1c71-4d5c-b171-57ba1883ef73" providerId="ADAL" clId="{25319E4E-EB71-477E-8906-4165E671D4C0}" dt="2024-10-10T20:08:27.768" v="73" actId="255"/>
        <pc:sldMkLst>
          <pc:docMk/>
          <pc:sldMk cId="0" sldId="304"/>
        </pc:sldMkLst>
      </pc:sldChg>
      <pc:sldChg chg="modNotes">
        <pc:chgData name="Rebecca Husband" userId="a1c3f38b-1c71-4d5c-b171-57ba1883ef73" providerId="ADAL" clId="{25319E4E-EB71-477E-8906-4165E671D4C0}" dt="2024-10-10T20:17:14.981" v="118" actId="2711"/>
        <pc:sldMkLst>
          <pc:docMk/>
          <pc:sldMk cId="0" sldId="305"/>
        </pc:sldMkLst>
      </pc:sldChg>
      <pc:sldChg chg="modNotes">
        <pc:chgData name="Rebecca Husband" userId="a1c3f38b-1c71-4d5c-b171-57ba1883ef73" providerId="ADAL" clId="{25319E4E-EB71-477E-8906-4165E671D4C0}" dt="2024-10-10T20:17:21.371" v="120" actId="2711"/>
        <pc:sldMkLst>
          <pc:docMk/>
          <pc:sldMk cId="0" sldId="306"/>
        </pc:sldMkLst>
      </pc:sldChg>
      <pc:sldChg chg="modNotesTx">
        <pc:chgData name="Rebecca Husband" userId="a1c3f38b-1c71-4d5c-b171-57ba1883ef73" providerId="ADAL" clId="{25319E4E-EB71-477E-8906-4165E671D4C0}" dt="2024-10-10T19:17:46.860" v="12" actId="13926"/>
        <pc:sldMkLst>
          <pc:docMk/>
          <pc:sldMk cId="0" sldId="307"/>
        </pc:sldMkLst>
      </pc:sldChg>
      <pc:sldChg chg="modNotes modNotesTx">
        <pc:chgData name="Rebecca Husband" userId="a1c3f38b-1c71-4d5c-b171-57ba1883ef73" providerId="ADAL" clId="{25319E4E-EB71-477E-8906-4165E671D4C0}" dt="2024-10-10T20:09:28.709" v="76" actId="255"/>
        <pc:sldMkLst>
          <pc:docMk/>
          <pc:sldMk cId="0" sldId="308"/>
        </pc:sldMkLst>
      </pc:sldChg>
      <pc:sldChg chg="del">
        <pc:chgData name="Rebecca Husband" userId="a1c3f38b-1c71-4d5c-b171-57ba1883ef73" providerId="ADAL" clId="{25319E4E-EB71-477E-8906-4165E671D4C0}" dt="2024-10-10T19:22:11.564" v="18" actId="47"/>
        <pc:sldMkLst>
          <pc:docMk/>
          <pc:sldMk cId="0" sldId="309"/>
        </pc:sldMkLst>
      </pc:sldChg>
      <pc:sldChg chg="del">
        <pc:chgData name="Rebecca Husband" userId="a1c3f38b-1c71-4d5c-b171-57ba1883ef73" providerId="ADAL" clId="{25319E4E-EB71-477E-8906-4165E671D4C0}" dt="2024-10-10T19:25:22.312" v="22" actId="47"/>
        <pc:sldMkLst>
          <pc:docMk/>
          <pc:sldMk cId="0" sldId="310"/>
        </pc:sldMkLst>
      </pc:sldChg>
      <pc:sldChg chg="modNotes modNotesTx">
        <pc:chgData name="Rebecca Husband" userId="a1c3f38b-1c71-4d5c-b171-57ba1883ef73" providerId="ADAL" clId="{25319E4E-EB71-477E-8906-4165E671D4C0}" dt="2024-10-15T15:34:26.666" v="255" actId="20577"/>
        <pc:sldMkLst>
          <pc:docMk/>
          <pc:sldMk cId="0" sldId="311"/>
        </pc:sldMkLst>
      </pc:sldChg>
      <pc:sldChg chg="modSp mod modNotes">
        <pc:chgData name="Rebecca Husband" userId="a1c3f38b-1c71-4d5c-b171-57ba1883ef73" providerId="ADAL" clId="{25319E4E-EB71-477E-8906-4165E671D4C0}" dt="2024-10-15T15:34:40.191" v="264" actId="6549"/>
        <pc:sldMkLst>
          <pc:docMk/>
          <pc:sldMk cId="0" sldId="312"/>
        </pc:sldMkLst>
        <pc:spChg chg="mod">
          <ac:chgData name="Rebecca Husband" userId="a1c3f38b-1c71-4d5c-b171-57ba1883ef73" providerId="ADAL" clId="{25319E4E-EB71-477E-8906-4165E671D4C0}" dt="2024-10-10T20:21:04.887" v="152" actId="20577"/>
          <ac:spMkLst>
            <pc:docMk/>
            <pc:sldMk cId="0" sldId="312"/>
            <ac:spMk id="1100" creationId="{00000000-0000-0000-0000-000000000000}"/>
          </ac:spMkLst>
        </pc:spChg>
      </pc:sldChg>
      <pc:sldChg chg="modNotes">
        <pc:chgData name="Rebecca Husband" userId="a1c3f38b-1c71-4d5c-b171-57ba1883ef73" providerId="ADAL" clId="{25319E4E-EB71-477E-8906-4165E671D4C0}" dt="2024-10-10T20:10:47.799" v="84" actId="255"/>
        <pc:sldMkLst>
          <pc:docMk/>
          <pc:sldMk cId="0" sldId="315"/>
        </pc:sldMkLst>
      </pc:sldChg>
      <pc:sldChg chg="modNotes">
        <pc:chgData name="Rebecca Husband" userId="a1c3f38b-1c71-4d5c-b171-57ba1883ef73" providerId="ADAL" clId="{25319E4E-EB71-477E-8906-4165E671D4C0}" dt="2024-10-10T20:10:52.615" v="85" actId="255"/>
        <pc:sldMkLst>
          <pc:docMk/>
          <pc:sldMk cId="0" sldId="316"/>
        </pc:sldMkLst>
      </pc:sldChg>
      <pc:sldChg chg="modSp mod modNotes">
        <pc:chgData name="Rebecca Husband" userId="a1c3f38b-1c71-4d5c-b171-57ba1883ef73" providerId="ADAL" clId="{25319E4E-EB71-477E-8906-4165E671D4C0}" dt="2024-10-10T20:21:14.724" v="154" actId="20577"/>
        <pc:sldMkLst>
          <pc:docMk/>
          <pc:sldMk cId="0" sldId="317"/>
        </pc:sldMkLst>
        <pc:spChg chg="mod">
          <ac:chgData name="Rebecca Husband" userId="a1c3f38b-1c71-4d5c-b171-57ba1883ef73" providerId="ADAL" clId="{25319E4E-EB71-477E-8906-4165E671D4C0}" dt="2024-10-10T20:21:14.724" v="154" actId="20577"/>
          <ac:spMkLst>
            <pc:docMk/>
            <pc:sldMk cId="0" sldId="317"/>
            <ac:spMk id="1151" creationId="{00000000-0000-0000-0000-000000000000}"/>
          </ac:spMkLst>
        </pc:spChg>
      </pc:sldChg>
      <pc:sldChg chg="modNotes">
        <pc:chgData name="Rebecca Husband" userId="a1c3f38b-1c71-4d5c-b171-57ba1883ef73" providerId="ADAL" clId="{25319E4E-EB71-477E-8906-4165E671D4C0}" dt="2024-10-10T20:18:06.069" v="128" actId="2711"/>
        <pc:sldMkLst>
          <pc:docMk/>
          <pc:sldMk cId="0" sldId="318"/>
        </pc:sldMkLst>
      </pc:sldChg>
      <pc:sldChg chg="modSp mod modNotes modNotesTx">
        <pc:chgData name="Rebecca Husband" userId="a1c3f38b-1c71-4d5c-b171-57ba1883ef73" providerId="ADAL" clId="{25319E4E-EB71-477E-8906-4165E671D4C0}" dt="2024-10-15T15:35:07.553" v="286" actId="6549"/>
        <pc:sldMkLst>
          <pc:docMk/>
          <pc:sldMk cId="0" sldId="319"/>
        </pc:sldMkLst>
        <pc:spChg chg="mod">
          <ac:chgData name="Rebecca Husband" userId="a1c3f38b-1c71-4d5c-b171-57ba1883ef73" providerId="ADAL" clId="{25319E4E-EB71-477E-8906-4165E671D4C0}" dt="2024-10-10T20:21:23.167" v="156" actId="20577"/>
          <ac:spMkLst>
            <pc:docMk/>
            <pc:sldMk cId="0" sldId="319"/>
            <ac:spMk id="1170" creationId="{00000000-0000-0000-0000-000000000000}"/>
          </ac:spMkLst>
        </pc:spChg>
      </pc:sldChg>
      <pc:sldChg chg="modSp mod modNotes">
        <pc:chgData name="Rebecca Husband" userId="a1c3f38b-1c71-4d5c-b171-57ba1883ef73" providerId="ADAL" clId="{25319E4E-EB71-477E-8906-4165E671D4C0}" dt="2024-10-10T20:21:26.253" v="158" actId="20577"/>
        <pc:sldMkLst>
          <pc:docMk/>
          <pc:sldMk cId="0" sldId="320"/>
        </pc:sldMkLst>
        <pc:spChg chg="mod">
          <ac:chgData name="Rebecca Husband" userId="a1c3f38b-1c71-4d5c-b171-57ba1883ef73" providerId="ADAL" clId="{25319E4E-EB71-477E-8906-4165E671D4C0}" dt="2024-10-10T20:21:26.253" v="158" actId="20577"/>
          <ac:spMkLst>
            <pc:docMk/>
            <pc:sldMk cId="0" sldId="320"/>
            <ac:spMk id="1191" creationId="{00000000-0000-0000-0000-000000000000}"/>
          </ac:spMkLst>
        </pc:spChg>
      </pc:sldChg>
      <pc:sldChg chg="modSp mod modNotes">
        <pc:chgData name="Rebecca Husband" userId="a1c3f38b-1c71-4d5c-b171-57ba1883ef73" providerId="ADAL" clId="{25319E4E-EB71-477E-8906-4165E671D4C0}" dt="2024-10-10T20:21:29.622" v="160" actId="20577"/>
        <pc:sldMkLst>
          <pc:docMk/>
          <pc:sldMk cId="0" sldId="321"/>
        </pc:sldMkLst>
        <pc:spChg chg="mod">
          <ac:chgData name="Rebecca Husband" userId="a1c3f38b-1c71-4d5c-b171-57ba1883ef73" providerId="ADAL" clId="{25319E4E-EB71-477E-8906-4165E671D4C0}" dt="2024-10-10T20:21:29.622" v="160" actId="20577"/>
          <ac:spMkLst>
            <pc:docMk/>
            <pc:sldMk cId="0" sldId="321"/>
            <ac:spMk id="1199" creationId="{00000000-0000-0000-0000-000000000000}"/>
          </ac:spMkLst>
        </pc:spChg>
      </pc:sldChg>
      <pc:sldChg chg="modSp mod modNotes">
        <pc:chgData name="Rebecca Husband" userId="a1c3f38b-1c71-4d5c-b171-57ba1883ef73" providerId="ADAL" clId="{25319E4E-EB71-477E-8906-4165E671D4C0}" dt="2024-10-10T20:21:32.975" v="162" actId="20577"/>
        <pc:sldMkLst>
          <pc:docMk/>
          <pc:sldMk cId="0" sldId="322"/>
        </pc:sldMkLst>
        <pc:spChg chg="mod">
          <ac:chgData name="Rebecca Husband" userId="a1c3f38b-1c71-4d5c-b171-57ba1883ef73" providerId="ADAL" clId="{25319E4E-EB71-477E-8906-4165E671D4C0}" dt="2024-10-10T20:21:32.975" v="162" actId="20577"/>
          <ac:spMkLst>
            <pc:docMk/>
            <pc:sldMk cId="0" sldId="322"/>
            <ac:spMk id="1220" creationId="{00000000-0000-0000-0000-000000000000}"/>
          </ac:spMkLst>
        </pc:spChg>
      </pc:sldChg>
      <pc:sldChg chg="modSp mod modNotes">
        <pc:chgData name="Rebecca Husband" userId="a1c3f38b-1c71-4d5c-b171-57ba1883ef73" providerId="ADAL" clId="{25319E4E-EB71-477E-8906-4165E671D4C0}" dt="2024-10-10T20:21:35.952" v="164" actId="20577"/>
        <pc:sldMkLst>
          <pc:docMk/>
          <pc:sldMk cId="0" sldId="323"/>
        </pc:sldMkLst>
        <pc:spChg chg="mod">
          <ac:chgData name="Rebecca Husband" userId="a1c3f38b-1c71-4d5c-b171-57ba1883ef73" providerId="ADAL" clId="{25319E4E-EB71-477E-8906-4165E671D4C0}" dt="2024-10-10T20:21:35.952" v="164" actId="20577"/>
          <ac:spMkLst>
            <pc:docMk/>
            <pc:sldMk cId="0" sldId="323"/>
            <ac:spMk id="1228" creationId="{00000000-0000-0000-0000-000000000000}"/>
          </ac:spMkLst>
        </pc:spChg>
      </pc:sldChg>
      <pc:sldChg chg="modSp mod modNotes">
        <pc:chgData name="Rebecca Husband" userId="a1c3f38b-1c71-4d5c-b171-57ba1883ef73" providerId="ADAL" clId="{25319E4E-EB71-477E-8906-4165E671D4C0}" dt="2024-10-10T20:21:38.959" v="166" actId="20577"/>
        <pc:sldMkLst>
          <pc:docMk/>
          <pc:sldMk cId="0" sldId="324"/>
        </pc:sldMkLst>
        <pc:spChg chg="mod">
          <ac:chgData name="Rebecca Husband" userId="a1c3f38b-1c71-4d5c-b171-57ba1883ef73" providerId="ADAL" clId="{25319E4E-EB71-477E-8906-4165E671D4C0}" dt="2024-10-10T20:21:38.959" v="166" actId="20577"/>
          <ac:spMkLst>
            <pc:docMk/>
            <pc:sldMk cId="0" sldId="324"/>
            <ac:spMk id="1249" creationId="{00000000-0000-0000-0000-000000000000}"/>
          </ac:spMkLst>
        </pc:spChg>
      </pc:sldChg>
      <pc:sldChg chg="modSp mod modNotes">
        <pc:chgData name="Rebecca Husband" userId="a1c3f38b-1c71-4d5c-b171-57ba1883ef73" providerId="ADAL" clId="{25319E4E-EB71-477E-8906-4165E671D4C0}" dt="2024-10-10T20:21:41.912" v="168" actId="20577"/>
        <pc:sldMkLst>
          <pc:docMk/>
          <pc:sldMk cId="0" sldId="325"/>
        </pc:sldMkLst>
        <pc:spChg chg="mod">
          <ac:chgData name="Rebecca Husband" userId="a1c3f38b-1c71-4d5c-b171-57ba1883ef73" providerId="ADAL" clId="{25319E4E-EB71-477E-8906-4165E671D4C0}" dt="2024-10-10T20:21:41.912" v="168" actId="20577"/>
          <ac:spMkLst>
            <pc:docMk/>
            <pc:sldMk cId="0" sldId="325"/>
            <ac:spMk id="1257" creationId="{00000000-0000-0000-0000-000000000000}"/>
          </ac:spMkLst>
        </pc:spChg>
      </pc:sldChg>
      <pc:sldChg chg="modSp mod modNotes">
        <pc:chgData name="Rebecca Husband" userId="a1c3f38b-1c71-4d5c-b171-57ba1883ef73" providerId="ADAL" clId="{25319E4E-EB71-477E-8906-4165E671D4C0}" dt="2024-10-10T20:21:44.773" v="170" actId="20577"/>
        <pc:sldMkLst>
          <pc:docMk/>
          <pc:sldMk cId="0" sldId="326"/>
        </pc:sldMkLst>
        <pc:spChg chg="mod">
          <ac:chgData name="Rebecca Husband" userId="a1c3f38b-1c71-4d5c-b171-57ba1883ef73" providerId="ADAL" clId="{25319E4E-EB71-477E-8906-4165E671D4C0}" dt="2024-10-10T20:21:44.773" v="170" actId="20577"/>
          <ac:spMkLst>
            <pc:docMk/>
            <pc:sldMk cId="0" sldId="326"/>
            <ac:spMk id="1278" creationId="{00000000-0000-0000-0000-000000000000}"/>
          </ac:spMkLst>
        </pc:spChg>
      </pc:sldChg>
      <pc:sldChg chg="modSp mod">
        <pc:chgData name="Rebecca Husband" userId="a1c3f38b-1c71-4d5c-b171-57ba1883ef73" providerId="ADAL" clId="{25319E4E-EB71-477E-8906-4165E671D4C0}" dt="2024-10-10T20:21:49.687" v="172" actId="20577"/>
        <pc:sldMkLst>
          <pc:docMk/>
          <pc:sldMk cId="0" sldId="327"/>
        </pc:sldMkLst>
        <pc:spChg chg="mod">
          <ac:chgData name="Rebecca Husband" userId="a1c3f38b-1c71-4d5c-b171-57ba1883ef73" providerId="ADAL" clId="{25319E4E-EB71-477E-8906-4165E671D4C0}" dt="2024-10-10T20:21:49.687" v="172" actId="20577"/>
          <ac:spMkLst>
            <pc:docMk/>
            <pc:sldMk cId="0" sldId="327"/>
            <ac:spMk id="1288" creationId="{00000000-0000-0000-0000-000000000000}"/>
          </ac:spMkLst>
        </pc:spChg>
      </pc:sldChg>
      <pc:sldChg chg="modSp mod">
        <pc:chgData name="Rebecca Husband" userId="a1c3f38b-1c71-4d5c-b171-57ba1883ef73" providerId="ADAL" clId="{25319E4E-EB71-477E-8906-4165E671D4C0}" dt="2024-10-10T20:21:52.740" v="174" actId="20577"/>
        <pc:sldMkLst>
          <pc:docMk/>
          <pc:sldMk cId="0" sldId="328"/>
        </pc:sldMkLst>
        <pc:spChg chg="mod">
          <ac:chgData name="Rebecca Husband" userId="a1c3f38b-1c71-4d5c-b171-57ba1883ef73" providerId="ADAL" clId="{25319E4E-EB71-477E-8906-4165E671D4C0}" dt="2024-10-10T20:21:52.740" v="174" actId="20577"/>
          <ac:spMkLst>
            <pc:docMk/>
            <pc:sldMk cId="0" sldId="328"/>
            <ac:spMk id="1299" creationId="{00000000-0000-0000-0000-000000000000}"/>
          </ac:spMkLst>
        </pc:spChg>
      </pc:sldChg>
      <pc:sldChg chg="modSp mod">
        <pc:chgData name="Rebecca Husband" userId="a1c3f38b-1c71-4d5c-b171-57ba1883ef73" providerId="ADAL" clId="{25319E4E-EB71-477E-8906-4165E671D4C0}" dt="2024-10-10T20:21:55.456" v="176" actId="20577"/>
        <pc:sldMkLst>
          <pc:docMk/>
          <pc:sldMk cId="0" sldId="329"/>
        </pc:sldMkLst>
        <pc:spChg chg="mod">
          <ac:chgData name="Rebecca Husband" userId="a1c3f38b-1c71-4d5c-b171-57ba1883ef73" providerId="ADAL" clId="{25319E4E-EB71-477E-8906-4165E671D4C0}" dt="2024-10-10T20:21:55.456" v="176" actId="20577"/>
          <ac:spMkLst>
            <pc:docMk/>
            <pc:sldMk cId="0" sldId="329"/>
            <ac:spMk id="1309" creationId="{00000000-0000-0000-0000-000000000000}"/>
          </ac:spMkLst>
        </pc:spChg>
      </pc:sldChg>
      <pc:sldChg chg="modNotes">
        <pc:chgData name="Rebecca Husband" userId="a1c3f38b-1c71-4d5c-b171-57ba1883ef73" providerId="ADAL" clId="{25319E4E-EB71-477E-8906-4165E671D4C0}" dt="2024-10-10T20:19:08.748" v="146" actId="2711"/>
        <pc:sldMkLst>
          <pc:docMk/>
          <pc:sldMk cId="0" sldId="330"/>
        </pc:sldMkLst>
      </pc:sldChg>
      <pc:sldChg chg="modNotes">
        <pc:chgData name="Rebecca Husband" userId="a1c3f38b-1c71-4d5c-b171-57ba1883ef73" providerId="ADAL" clId="{25319E4E-EB71-477E-8906-4165E671D4C0}" dt="2024-10-10T20:19:17.751" v="148" actId="2711"/>
        <pc:sldMkLst>
          <pc:docMk/>
          <pc:sldMk cId="0" sldId="331"/>
        </pc:sldMkLst>
      </pc:sldChg>
      <pc:sldChg chg="addSp delSp modSp add mod setBg modNotes modNotesTx">
        <pc:chgData name="Rebecca Husband" userId="a1c3f38b-1c71-4d5c-b171-57ba1883ef73" providerId="ADAL" clId="{25319E4E-EB71-477E-8906-4165E671D4C0}" dt="2024-10-21T16:00:42.453" v="312" actId="478"/>
        <pc:sldMkLst>
          <pc:docMk/>
          <pc:sldMk cId="0" sldId="332"/>
        </pc:sldMkLst>
        <pc:spChg chg="mod">
          <ac:chgData name="Rebecca Husband" userId="a1c3f38b-1c71-4d5c-b171-57ba1883ef73" providerId="ADAL" clId="{25319E4E-EB71-477E-8906-4165E671D4C0}" dt="2024-10-21T15:56:02.116" v="290" actId="20577"/>
          <ac:spMkLst>
            <pc:docMk/>
            <pc:sldMk cId="0" sldId="332"/>
            <ac:spMk id="2" creationId="{B04460ED-3E51-7738-A9E7-6002928443B1}"/>
          </ac:spMkLst>
        </pc:spChg>
        <pc:graphicFrameChg chg="modGraphic">
          <ac:chgData name="Rebecca Husband" userId="a1c3f38b-1c71-4d5c-b171-57ba1883ef73" providerId="ADAL" clId="{25319E4E-EB71-477E-8906-4165E671D4C0}" dt="2024-10-21T15:57:24.422" v="298" actId="14100"/>
          <ac:graphicFrameMkLst>
            <pc:docMk/>
            <pc:sldMk cId="0" sldId="332"/>
            <ac:graphicFrameMk id="1072" creationId="{00000000-0000-0000-0000-000000000000}"/>
          </ac:graphicFrameMkLst>
        </pc:graphicFrameChg>
        <pc:picChg chg="add del mod">
          <ac:chgData name="Rebecca Husband" userId="a1c3f38b-1c71-4d5c-b171-57ba1883ef73" providerId="ADAL" clId="{25319E4E-EB71-477E-8906-4165E671D4C0}" dt="2024-10-21T15:59:05.452" v="306" actId="478"/>
          <ac:picMkLst>
            <pc:docMk/>
            <pc:sldMk cId="0" sldId="332"/>
            <ac:picMk id="3" creationId="{6D56B6EC-3009-A103-C40D-EF4F0C1029BD}"/>
          </ac:picMkLst>
        </pc:picChg>
        <pc:picChg chg="del">
          <ac:chgData name="Rebecca Husband" userId="a1c3f38b-1c71-4d5c-b171-57ba1883ef73" providerId="ADAL" clId="{25319E4E-EB71-477E-8906-4165E671D4C0}" dt="2024-10-21T15:57:14.203" v="296" actId="478"/>
          <ac:picMkLst>
            <pc:docMk/>
            <pc:sldMk cId="0" sldId="332"/>
            <ac:picMk id="4" creationId="{10F742BC-64CD-3A71-F7C1-660C20361E09}"/>
          </ac:picMkLst>
        </pc:picChg>
        <pc:picChg chg="add mod">
          <ac:chgData name="Rebecca Husband" userId="a1c3f38b-1c71-4d5c-b171-57ba1883ef73" providerId="ADAL" clId="{25319E4E-EB71-477E-8906-4165E671D4C0}" dt="2024-10-21T15:57:29.030" v="299" actId="1076"/>
          <ac:picMkLst>
            <pc:docMk/>
            <pc:sldMk cId="0" sldId="332"/>
            <ac:picMk id="6" creationId="{0D954892-AF3A-2249-9861-965C84A39ED8}"/>
          </ac:picMkLst>
        </pc:picChg>
        <pc:picChg chg="add mod">
          <ac:chgData name="Rebecca Husband" userId="a1c3f38b-1c71-4d5c-b171-57ba1883ef73" providerId="ADAL" clId="{25319E4E-EB71-477E-8906-4165E671D4C0}" dt="2024-10-21T15:57:34.600" v="301" actId="1076"/>
          <ac:picMkLst>
            <pc:docMk/>
            <pc:sldMk cId="0" sldId="332"/>
            <ac:picMk id="7" creationId="{CD759516-9AE4-2362-95D1-02E1DF39F313}"/>
          </ac:picMkLst>
        </pc:picChg>
        <pc:picChg chg="add mod">
          <ac:chgData name="Rebecca Husband" userId="a1c3f38b-1c71-4d5c-b171-57ba1883ef73" providerId="ADAL" clId="{25319E4E-EB71-477E-8906-4165E671D4C0}" dt="2024-10-21T15:57:52.717" v="303" actId="1076"/>
          <ac:picMkLst>
            <pc:docMk/>
            <pc:sldMk cId="0" sldId="332"/>
            <ac:picMk id="8" creationId="{92F3291D-A8D6-9D66-E48A-A7EC94D38C6A}"/>
          </ac:picMkLst>
        </pc:picChg>
        <pc:picChg chg="add del mod">
          <ac:chgData name="Rebecca Husband" userId="a1c3f38b-1c71-4d5c-b171-57ba1883ef73" providerId="ADAL" clId="{25319E4E-EB71-477E-8906-4165E671D4C0}" dt="2024-10-21T16:00:42.453" v="312" actId="478"/>
          <ac:picMkLst>
            <pc:docMk/>
            <pc:sldMk cId="0" sldId="332"/>
            <ac:picMk id="9" creationId="{4BCD22A4-CC07-7AC7-6303-83E9A45C60EA}"/>
          </ac:picMkLst>
        </pc:picChg>
        <pc:picChg chg="add del mod">
          <ac:chgData name="Rebecca Husband" userId="a1c3f38b-1c71-4d5c-b171-57ba1883ef73" providerId="ADAL" clId="{25319E4E-EB71-477E-8906-4165E671D4C0}" dt="2024-10-21T16:00:41.558" v="311" actId="478"/>
          <ac:picMkLst>
            <pc:docMk/>
            <pc:sldMk cId="0" sldId="332"/>
            <ac:picMk id="10" creationId="{EFAC3A09-9EE2-B63F-18BD-66BEE03AECD8}"/>
          </ac:picMkLst>
        </pc:picChg>
        <pc:picChg chg="del">
          <ac:chgData name="Rebecca Husband" userId="a1c3f38b-1c71-4d5c-b171-57ba1883ef73" providerId="ADAL" clId="{25319E4E-EB71-477E-8906-4165E671D4C0}" dt="2024-10-21T15:57:12.984" v="295" actId="478"/>
          <ac:picMkLst>
            <pc:docMk/>
            <pc:sldMk cId="0" sldId="332"/>
            <ac:picMk id="1074" creationId="{00000000-0000-0000-0000-000000000000}"/>
          </ac:picMkLst>
        </pc:picChg>
      </pc:sldChg>
      <pc:sldChg chg="modSp mod">
        <pc:chgData name="Rebecca Husband" userId="a1c3f38b-1c71-4d5c-b171-57ba1883ef73" providerId="ADAL" clId="{25319E4E-EB71-477E-8906-4165E671D4C0}" dt="2024-10-10T19:25:35.109" v="25" actId="122"/>
        <pc:sldMkLst>
          <pc:docMk/>
          <pc:sldMk cId="0" sldId="333"/>
        </pc:sldMkLst>
        <pc:spChg chg="mod">
          <ac:chgData name="Rebecca Husband" userId="a1c3f38b-1c71-4d5c-b171-57ba1883ef73" providerId="ADAL" clId="{25319E4E-EB71-477E-8906-4165E671D4C0}" dt="2024-10-10T19:25:26.831" v="23" actId="20577"/>
          <ac:spMkLst>
            <pc:docMk/>
            <pc:sldMk cId="0" sldId="333"/>
            <ac:spMk id="1081" creationId="{00000000-0000-0000-0000-000000000000}"/>
          </ac:spMkLst>
        </pc:spChg>
        <pc:spChg chg="mod">
          <ac:chgData name="Rebecca Husband" userId="a1c3f38b-1c71-4d5c-b171-57ba1883ef73" providerId="ADAL" clId="{25319E4E-EB71-477E-8906-4165E671D4C0}" dt="2024-10-10T19:25:35.109" v="25" actId="122"/>
          <ac:spMkLst>
            <pc:docMk/>
            <pc:sldMk cId="0" sldId="333"/>
            <ac:spMk id="1086" creationId="{00000000-0000-0000-0000-000000000000}"/>
          </ac:spMkLst>
        </pc:spChg>
        <pc:graphicFrameChg chg="modGraphic">
          <ac:chgData name="Rebecca Husband" userId="a1c3f38b-1c71-4d5c-b171-57ba1883ef73" providerId="ADAL" clId="{25319E4E-EB71-477E-8906-4165E671D4C0}" dt="2024-10-10T19:24:08.678" v="20" actId="13926"/>
          <ac:graphicFrameMkLst>
            <pc:docMk/>
            <pc:sldMk cId="0" sldId="333"/>
            <ac:graphicFrameMk id="1085" creationId="{00000000-0000-0000-0000-000000000000}"/>
          </ac:graphicFrameMkLst>
        </pc:graphicFrameChg>
        <pc:picChg chg="mod">
          <ac:chgData name="Rebecca Husband" userId="a1c3f38b-1c71-4d5c-b171-57ba1883ef73" providerId="ADAL" clId="{25319E4E-EB71-477E-8906-4165E671D4C0}" dt="2024-10-10T19:24:44.921" v="21" actId="1076"/>
          <ac:picMkLst>
            <pc:docMk/>
            <pc:sldMk cId="0" sldId="333"/>
            <ac:picMk id="1083" creationId="{00000000-0000-0000-0000-000000000000}"/>
          </ac:picMkLst>
        </pc:picChg>
      </pc:sldChg>
    </pc:docChg>
  </pc:docChgLst>
  <pc:docChgLst>
    <pc:chgData name="Mariela Rodriguez" userId="8b545ed3-f566-48fb-901a-5b0e396e791e" providerId="ADAL" clId="{23702C6F-38C3-4E64-8997-B17388407587}"/>
    <pc:docChg chg="modSld">
      <pc:chgData name="Mariela Rodriguez" userId="8b545ed3-f566-48fb-901a-5b0e396e791e" providerId="ADAL" clId="{23702C6F-38C3-4E64-8997-B17388407587}" dt="2024-11-11T19:22:14.448" v="1387" actId="962"/>
      <pc:docMkLst>
        <pc:docMk/>
      </pc:docMkLst>
      <pc:sldChg chg="modSp mod">
        <pc:chgData name="Mariela Rodriguez" userId="8b545ed3-f566-48fb-901a-5b0e396e791e" providerId="ADAL" clId="{23702C6F-38C3-4E64-8997-B17388407587}" dt="2024-11-11T19:18:10.819" v="0" actId="962"/>
        <pc:sldMkLst>
          <pc:docMk/>
          <pc:sldMk cId="0" sldId="258"/>
        </pc:sldMkLst>
        <pc:picChg chg="mod">
          <ac:chgData name="Mariela Rodriguez" userId="8b545ed3-f566-48fb-901a-5b0e396e791e" providerId="ADAL" clId="{23702C6F-38C3-4E64-8997-B17388407587}" dt="2024-11-11T19:18:10.819" v="0" actId="962"/>
          <ac:picMkLst>
            <pc:docMk/>
            <pc:sldMk cId="0" sldId="258"/>
            <ac:picMk id="472" creationId="{00000000-0000-0000-0000-000000000000}"/>
          </ac:picMkLst>
        </pc:picChg>
      </pc:sldChg>
      <pc:sldChg chg="modSp mod">
        <pc:chgData name="Mariela Rodriguez" userId="8b545ed3-f566-48fb-901a-5b0e396e791e" providerId="ADAL" clId="{23702C6F-38C3-4E64-8997-B17388407587}" dt="2024-11-11T19:18:21.364" v="48" actId="962"/>
        <pc:sldMkLst>
          <pc:docMk/>
          <pc:sldMk cId="0" sldId="260"/>
        </pc:sldMkLst>
        <pc:picChg chg="mod">
          <ac:chgData name="Mariela Rodriguez" userId="8b545ed3-f566-48fb-901a-5b0e396e791e" providerId="ADAL" clId="{23702C6F-38C3-4E64-8997-B17388407587}" dt="2024-11-11T19:18:21.364" v="48" actId="962"/>
          <ac:picMkLst>
            <pc:docMk/>
            <pc:sldMk cId="0" sldId="260"/>
            <ac:picMk id="490" creationId="{00000000-0000-0000-0000-000000000000}"/>
          </ac:picMkLst>
        </pc:picChg>
      </pc:sldChg>
      <pc:sldChg chg="modSp mod">
        <pc:chgData name="Mariela Rodriguez" userId="8b545ed3-f566-48fb-901a-5b0e396e791e" providerId="ADAL" clId="{23702C6F-38C3-4E64-8997-B17388407587}" dt="2024-11-11T19:18:27.790" v="49" actId="962"/>
        <pc:sldMkLst>
          <pc:docMk/>
          <pc:sldMk cId="0" sldId="261"/>
        </pc:sldMkLst>
        <pc:picChg chg="mod">
          <ac:chgData name="Mariela Rodriguez" userId="8b545ed3-f566-48fb-901a-5b0e396e791e" providerId="ADAL" clId="{23702C6F-38C3-4E64-8997-B17388407587}" dt="2024-11-11T19:18:27.790" v="49" actId="962"/>
          <ac:picMkLst>
            <pc:docMk/>
            <pc:sldMk cId="0" sldId="261"/>
            <ac:picMk id="497" creationId="{00000000-0000-0000-0000-000000000000}"/>
          </ac:picMkLst>
        </pc:picChg>
      </pc:sldChg>
      <pc:sldChg chg="modSp mod">
        <pc:chgData name="Mariela Rodriguez" userId="8b545ed3-f566-48fb-901a-5b0e396e791e" providerId="ADAL" clId="{23702C6F-38C3-4E64-8997-B17388407587}" dt="2024-11-11T19:19:14.857" v="443" actId="962"/>
        <pc:sldMkLst>
          <pc:docMk/>
          <pc:sldMk cId="0" sldId="262"/>
        </pc:sldMkLst>
        <pc:picChg chg="mod">
          <ac:chgData name="Mariela Rodriguez" userId="8b545ed3-f566-48fb-901a-5b0e396e791e" providerId="ADAL" clId="{23702C6F-38C3-4E64-8997-B17388407587}" dt="2024-11-11T19:18:39.267" v="133" actId="962"/>
          <ac:picMkLst>
            <pc:docMk/>
            <pc:sldMk cId="0" sldId="262"/>
            <ac:picMk id="508" creationId="{00000000-0000-0000-0000-000000000000}"/>
          </ac:picMkLst>
        </pc:picChg>
        <pc:picChg chg="mod">
          <ac:chgData name="Mariela Rodriguez" userId="8b545ed3-f566-48fb-901a-5b0e396e791e" providerId="ADAL" clId="{23702C6F-38C3-4E64-8997-B17388407587}" dt="2024-11-11T19:18:50.056" v="241" actId="962"/>
          <ac:picMkLst>
            <pc:docMk/>
            <pc:sldMk cId="0" sldId="262"/>
            <ac:picMk id="509" creationId="{00000000-0000-0000-0000-000000000000}"/>
          </ac:picMkLst>
        </pc:picChg>
        <pc:picChg chg="mod">
          <ac:chgData name="Mariela Rodriguez" userId="8b545ed3-f566-48fb-901a-5b0e396e791e" providerId="ADAL" clId="{23702C6F-38C3-4E64-8997-B17388407587}" dt="2024-11-11T19:19:00.050" v="339" actId="962"/>
          <ac:picMkLst>
            <pc:docMk/>
            <pc:sldMk cId="0" sldId="262"/>
            <ac:picMk id="510" creationId="{00000000-0000-0000-0000-000000000000}"/>
          </ac:picMkLst>
        </pc:picChg>
        <pc:picChg chg="mod">
          <ac:chgData name="Mariela Rodriguez" userId="8b545ed3-f566-48fb-901a-5b0e396e791e" providerId="ADAL" clId="{23702C6F-38C3-4E64-8997-B17388407587}" dt="2024-11-11T19:19:14.857" v="443" actId="962"/>
          <ac:picMkLst>
            <pc:docMk/>
            <pc:sldMk cId="0" sldId="262"/>
            <ac:picMk id="511" creationId="{00000000-0000-0000-0000-000000000000}"/>
          </ac:picMkLst>
        </pc:picChg>
      </pc:sldChg>
      <pc:sldChg chg="modSp mod">
        <pc:chgData name="Mariela Rodriguez" userId="8b545ed3-f566-48fb-901a-5b0e396e791e" providerId="ADAL" clId="{23702C6F-38C3-4E64-8997-B17388407587}" dt="2024-11-11T19:19:39.247" v="512" actId="962"/>
        <pc:sldMkLst>
          <pc:docMk/>
          <pc:sldMk cId="0" sldId="263"/>
        </pc:sldMkLst>
        <pc:grpChg chg="mod">
          <ac:chgData name="Mariela Rodriguez" userId="8b545ed3-f566-48fb-901a-5b0e396e791e" providerId="ADAL" clId="{23702C6F-38C3-4E64-8997-B17388407587}" dt="2024-11-11T19:19:35.273" v="511" actId="962"/>
          <ac:grpSpMkLst>
            <pc:docMk/>
            <pc:sldMk cId="0" sldId="263"/>
            <ac:grpSpMk id="526" creationId="{00000000-0000-0000-0000-000000000000}"/>
          </ac:grpSpMkLst>
        </pc:grpChg>
        <pc:grpChg chg="mod">
          <ac:chgData name="Mariela Rodriguez" userId="8b545ed3-f566-48fb-901a-5b0e396e791e" providerId="ADAL" clId="{23702C6F-38C3-4E64-8997-B17388407587}" dt="2024-11-11T19:19:39.247" v="512" actId="962"/>
          <ac:grpSpMkLst>
            <pc:docMk/>
            <pc:sldMk cId="0" sldId="263"/>
            <ac:grpSpMk id="531" creationId="{00000000-0000-0000-0000-000000000000}"/>
          </ac:grpSpMkLst>
        </pc:grpChg>
      </pc:sldChg>
      <pc:sldChg chg="modSp mod">
        <pc:chgData name="Mariela Rodriguez" userId="8b545ed3-f566-48fb-901a-5b0e396e791e" providerId="ADAL" clId="{23702C6F-38C3-4E64-8997-B17388407587}" dt="2024-11-11T19:20:36.348" v="910" actId="962"/>
        <pc:sldMkLst>
          <pc:docMk/>
          <pc:sldMk cId="0" sldId="264"/>
        </pc:sldMkLst>
        <pc:picChg chg="mod">
          <ac:chgData name="Mariela Rodriguez" userId="8b545ed3-f566-48fb-901a-5b0e396e791e" providerId="ADAL" clId="{23702C6F-38C3-4E64-8997-B17388407587}" dt="2024-11-11T19:19:51.978" v="594" actId="962"/>
          <ac:picMkLst>
            <pc:docMk/>
            <pc:sldMk cId="0" sldId="264"/>
            <ac:picMk id="543" creationId="{00000000-0000-0000-0000-000000000000}"/>
          </ac:picMkLst>
        </pc:picChg>
        <pc:picChg chg="mod">
          <ac:chgData name="Mariela Rodriguez" userId="8b545ed3-f566-48fb-901a-5b0e396e791e" providerId="ADAL" clId="{23702C6F-38C3-4E64-8997-B17388407587}" dt="2024-11-11T19:20:02.848" v="680" actId="962"/>
          <ac:picMkLst>
            <pc:docMk/>
            <pc:sldMk cId="0" sldId="264"/>
            <ac:picMk id="544" creationId="{00000000-0000-0000-0000-000000000000}"/>
          </ac:picMkLst>
        </pc:picChg>
        <pc:picChg chg="mod">
          <ac:chgData name="Mariela Rodriguez" userId="8b545ed3-f566-48fb-901a-5b0e396e791e" providerId="ADAL" clId="{23702C6F-38C3-4E64-8997-B17388407587}" dt="2024-11-11T19:20:25.805" v="826" actId="962"/>
          <ac:picMkLst>
            <pc:docMk/>
            <pc:sldMk cId="0" sldId="264"/>
            <ac:picMk id="545" creationId="{00000000-0000-0000-0000-000000000000}"/>
          </ac:picMkLst>
        </pc:picChg>
        <pc:picChg chg="mod">
          <ac:chgData name="Mariela Rodriguez" userId="8b545ed3-f566-48fb-901a-5b0e396e791e" providerId="ADAL" clId="{23702C6F-38C3-4E64-8997-B17388407587}" dt="2024-11-11T19:20:36.348" v="910" actId="962"/>
          <ac:picMkLst>
            <pc:docMk/>
            <pc:sldMk cId="0" sldId="264"/>
            <ac:picMk id="546" creationId="{00000000-0000-0000-0000-000000000000}"/>
          </ac:picMkLst>
        </pc:picChg>
      </pc:sldChg>
      <pc:sldChg chg="modSp mod">
        <pc:chgData name="Mariela Rodriguez" userId="8b545ed3-f566-48fb-901a-5b0e396e791e" providerId="ADAL" clId="{23702C6F-38C3-4E64-8997-B17388407587}" dt="2024-11-11T19:20:50.816" v="1018" actId="962"/>
        <pc:sldMkLst>
          <pc:docMk/>
          <pc:sldMk cId="0" sldId="265"/>
        </pc:sldMkLst>
        <pc:picChg chg="mod">
          <ac:chgData name="Mariela Rodriguez" userId="8b545ed3-f566-48fb-901a-5b0e396e791e" providerId="ADAL" clId="{23702C6F-38C3-4E64-8997-B17388407587}" dt="2024-11-11T19:20:50.816" v="1018" actId="962"/>
          <ac:picMkLst>
            <pc:docMk/>
            <pc:sldMk cId="0" sldId="265"/>
            <ac:picMk id="562" creationId="{00000000-0000-0000-0000-000000000000}"/>
          </ac:picMkLst>
        </pc:picChg>
      </pc:sldChg>
      <pc:sldChg chg="modSp mod">
        <pc:chgData name="Mariela Rodriguez" userId="8b545ed3-f566-48fb-901a-5b0e396e791e" providerId="ADAL" clId="{23702C6F-38C3-4E64-8997-B17388407587}" dt="2024-11-11T19:21:03.416" v="1021" actId="962"/>
        <pc:sldMkLst>
          <pc:docMk/>
          <pc:sldMk cId="0" sldId="266"/>
        </pc:sldMkLst>
        <pc:spChg chg="mod">
          <ac:chgData name="Mariela Rodriguez" userId="8b545ed3-f566-48fb-901a-5b0e396e791e" providerId="ADAL" clId="{23702C6F-38C3-4E64-8997-B17388407587}" dt="2024-11-11T19:20:54.842" v="1019" actId="962"/>
          <ac:spMkLst>
            <pc:docMk/>
            <pc:sldMk cId="0" sldId="266"/>
            <ac:spMk id="570" creationId="{00000000-0000-0000-0000-000000000000}"/>
          </ac:spMkLst>
        </pc:spChg>
        <pc:picChg chg="mod">
          <ac:chgData name="Mariela Rodriguez" userId="8b545ed3-f566-48fb-901a-5b0e396e791e" providerId="ADAL" clId="{23702C6F-38C3-4E64-8997-B17388407587}" dt="2024-11-11T19:20:57.373" v="1020" actId="962"/>
          <ac:picMkLst>
            <pc:docMk/>
            <pc:sldMk cId="0" sldId="266"/>
            <ac:picMk id="572" creationId="{00000000-0000-0000-0000-000000000000}"/>
          </ac:picMkLst>
        </pc:picChg>
        <pc:picChg chg="mod">
          <ac:chgData name="Mariela Rodriguez" userId="8b545ed3-f566-48fb-901a-5b0e396e791e" providerId="ADAL" clId="{23702C6F-38C3-4E64-8997-B17388407587}" dt="2024-11-11T19:21:03.416" v="1021" actId="962"/>
          <ac:picMkLst>
            <pc:docMk/>
            <pc:sldMk cId="0" sldId="266"/>
            <ac:picMk id="573" creationId="{00000000-0000-0000-0000-000000000000}"/>
          </ac:picMkLst>
        </pc:picChg>
      </pc:sldChg>
      <pc:sldChg chg="modSp mod">
        <pc:chgData name="Mariela Rodriguez" userId="8b545ed3-f566-48fb-901a-5b0e396e791e" providerId="ADAL" clId="{23702C6F-38C3-4E64-8997-B17388407587}" dt="2024-11-11T19:21:05.741" v="1022" actId="962"/>
        <pc:sldMkLst>
          <pc:docMk/>
          <pc:sldMk cId="0" sldId="268"/>
        </pc:sldMkLst>
        <pc:picChg chg="mod">
          <ac:chgData name="Mariela Rodriguez" userId="8b545ed3-f566-48fb-901a-5b0e396e791e" providerId="ADAL" clId="{23702C6F-38C3-4E64-8997-B17388407587}" dt="2024-11-11T19:21:05.741" v="1022" actId="962"/>
          <ac:picMkLst>
            <pc:docMk/>
            <pc:sldMk cId="0" sldId="268"/>
            <ac:picMk id="589" creationId="{00000000-0000-0000-0000-000000000000}"/>
          </ac:picMkLst>
        </pc:picChg>
      </pc:sldChg>
      <pc:sldChg chg="modSp mod">
        <pc:chgData name="Mariela Rodriguez" userId="8b545ed3-f566-48fb-901a-5b0e396e791e" providerId="ADAL" clId="{23702C6F-38C3-4E64-8997-B17388407587}" dt="2024-11-11T19:21:07.680" v="1023" actId="962"/>
        <pc:sldMkLst>
          <pc:docMk/>
          <pc:sldMk cId="0" sldId="269"/>
        </pc:sldMkLst>
        <pc:picChg chg="mod">
          <ac:chgData name="Mariela Rodriguez" userId="8b545ed3-f566-48fb-901a-5b0e396e791e" providerId="ADAL" clId="{23702C6F-38C3-4E64-8997-B17388407587}" dt="2024-11-11T19:21:07.680" v="1023" actId="962"/>
          <ac:picMkLst>
            <pc:docMk/>
            <pc:sldMk cId="0" sldId="269"/>
            <ac:picMk id="600" creationId="{00000000-0000-0000-0000-000000000000}"/>
          </ac:picMkLst>
        </pc:picChg>
      </pc:sldChg>
      <pc:sldChg chg="modSp mod">
        <pc:chgData name="Mariela Rodriguez" userId="8b545ed3-f566-48fb-901a-5b0e396e791e" providerId="ADAL" clId="{23702C6F-38C3-4E64-8997-B17388407587}" dt="2024-11-11T19:21:23.502" v="1097" actId="962"/>
        <pc:sldMkLst>
          <pc:docMk/>
          <pc:sldMk cId="0" sldId="270"/>
        </pc:sldMkLst>
        <pc:picChg chg="mod">
          <ac:chgData name="Mariela Rodriguez" userId="8b545ed3-f566-48fb-901a-5b0e396e791e" providerId="ADAL" clId="{23702C6F-38C3-4E64-8997-B17388407587}" dt="2024-11-11T19:21:23.502" v="1097" actId="962"/>
          <ac:picMkLst>
            <pc:docMk/>
            <pc:sldMk cId="0" sldId="270"/>
            <ac:picMk id="610" creationId="{00000000-0000-0000-0000-000000000000}"/>
          </ac:picMkLst>
        </pc:picChg>
      </pc:sldChg>
      <pc:sldChg chg="modSp mod">
        <pc:chgData name="Mariela Rodriguez" userId="8b545ed3-f566-48fb-901a-5b0e396e791e" providerId="ADAL" clId="{23702C6F-38C3-4E64-8997-B17388407587}" dt="2024-11-11T19:21:30.353" v="1098" actId="962"/>
        <pc:sldMkLst>
          <pc:docMk/>
          <pc:sldMk cId="0" sldId="273"/>
        </pc:sldMkLst>
        <pc:picChg chg="mod">
          <ac:chgData name="Mariela Rodriguez" userId="8b545ed3-f566-48fb-901a-5b0e396e791e" providerId="ADAL" clId="{23702C6F-38C3-4E64-8997-B17388407587}" dt="2024-11-11T19:21:30.353" v="1098" actId="962"/>
          <ac:picMkLst>
            <pc:docMk/>
            <pc:sldMk cId="0" sldId="273"/>
            <ac:picMk id="643" creationId="{00000000-0000-0000-0000-000000000000}"/>
          </ac:picMkLst>
        </pc:picChg>
      </pc:sldChg>
      <pc:sldChg chg="modSp mod">
        <pc:chgData name="Mariela Rodriguez" userId="8b545ed3-f566-48fb-901a-5b0e396e791e" providerId="ADAL" clId="{23702C6F-38C3-4E64-8997-B17388407587}" dt="2024-11-11T19:21:34.280" v="1100" actId="962"/>
        <pc:sldMkLst>
          <pc:docMk/>
          <pc:sldMk cId="0" sldId="274"/>
        </pc:sldMkLst>
        <pc:spChg chg="mod">
          <ac:chgData name="Mariela Rodriguez" userId="8b545ed3-f566-48fb-901a-5b0e396e791e" providerId="ADAL" clId="{23702C6F-38C3-4E64-8997-B17388407587}" dt="2024-11-11T19:21:32.476" v="1099" actId="962"/>
          <ac:spMkLst>
            <pc:docMk/>
            <pc:sldMk cId="0" sldId="274"/>
            <ac:spMk id="652" creationId="{00000000-0000-0000-0000-000000000000}"/>
          </ac:spMkLst>
        </pc:spChg>
        <pc:picChg chg="mod">
          <ac:chgData name="Mariela Rodriguez" userId="8b545ed3-f566-48fb-901a-5b0e396e791e" providerId="ADAL" clId="{23702C6F-38C3-4E64-8997-B17388407587}" dt="2024-11-11T19:21:34.280" v="1100" actId="962"/>
          <ac:picMkLst>
            <pc:docMk/>
            <pc:sldMk cId="0" sldId="274"/>
            <ac:picMk id="653" creationId="{00000000-0000-0000-0000-000000000000}"/>
          </ac:picMkLst>
        </pc:picChg>
      </pc:sldChg>
      <pc:sldChg chg="modSp mod">
        <pc:chgData name="Mariela Rodriguez" userId="8b545ed3-f566-48fb-901a-5b0e396e791e" providerId="ADAL" clId="{23702C6F-38C3-4E64-8997-B17388407587}" dt="2024-11-11T19:21:37.769" v="1101" actId="962"/>
        <pc:sldMkLst>
          <pc:docMk/>
          <pc:sldMk cId="0" sldId="275"/>
        </pc:sldMkLst>
        <pc:picChg chg="mod">
          <ac:chgData name="Mariela Rodriguez" userId="8b545ed3-f566-48fb-901a-5b0e396e791e" providerId="ADAL" clId="{23702C6F-38C3-4E64-8997-B17388407587}" dt="2024-11-11T19:21:37.769" v="1101" actId="962"/>
          <ac:picMkLst>
            <pc:docMk/>
            <pc:sldMk cId="0" sldId="275"/>
            <ac:picMk id="663" creationId="{00000000-0000-0000-0000-000000000000}"/>
          </ac:picMkLst>
        </pc:picChg>
      </pc:sldChg>
      <pc:sldChg chg="modSp mod">
        <pc:chgData name="Mariela Rodriguez" userId="8b545ed3-f566-48fb-901a-5b0e396e791e" providerId="ADAL" clId="{23702C6F-38C3-4E64-8997-B17388407587}" dt="2024-11-11T19:21:59.108" v="1259" actId="962"/>
        <pc:sldMkLst>
          <pc:docMk/>
          <pc:sldMk cId="0" sldId="276"/>
        </pc:sldMkLst>
        <pc:picChg chg="mod">
          <ac:chgData name="Mariela Rodriguez" userId="8b545ed3-f566-48fb-901a-5b0e396e791e" providerId="ADAL" clId="{23702C6F-38C3-4E64-8997-B17388407587}" dt="2024-11-11T19:21:59.108" v="1259" actId="962"/>
          <ac:picMkLst>
            <pc:docMk/>
            <pc:sldMk cId="0" sldId="276"/>
            <ac:picMk id="672" creationId="{00000000-0000-0000-0000-000000000000}"/>
          </ac:picMkLst>
        </pc:picChg>
      </pc:sldChg>
      <pc:sldChg chg="modSp mod">
        <pc:chgData name="Mariela Rodriguez" userId="8b545ed3-f566-48fb-901a-5b0e396e791e" providerId="ADAL" clId="{23702C6F-38C3-4E64-8997-B17388407587}" dt="2024-11-11T19:22:14.448" v="1387" actId="962"/>
        <pc:sldMkLst>
          <pc:docMk/>
          <pc:sldMk cId="0" sldId="277"/>
        </pc:sldMkLst>
        <pc:picChg chg="mod">
          <ac:chgData name="Mariela Rodriguez" userId="8b545ed3-f566-48fb-901a-5b0e396e791e" providerId="ADAL" clId="{23702C6F-38C3-4E64-8997-B17388407587}" dt="2024-11-11T19:22:14.448" v="1387" actId="962"/>
          <ac:picMkLst>
            <pc:docMk/>
            <pc:sldMk cId="0" sldId="277"/>
            <ac:picMk id="681"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Source Sans Pro"/>
                <a:ea typeface="Source Sans Pro"/>
                <a:cs typeface="Source Sans Pro"/>
                <a:sym typeface="Source Sans Pro"/>
              </a:rPr>
              <a:t>‹#›</a:t>
            </a:fld>
            <a:endParaRPr sz="1200" b="0" i="0" u="none" strike="noStrike" cap="none">
              <a:solidFill>
                <a:schemeClr val="dk1"/>
              </a:solidFill>
              <a:latin typeface="Source Sans Pro"/>
              <a:ea typeface="Source Sans Pro"/>
              <a:cs typeface="Source Sans Pro"/>
              <a:sym typeface="Source Sans Pr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henounproject.com/" TargetMode="External"/><Relationship Id="rId2" Type="http://schemas.openxmlformats.org/officeDocument/2006/relationships/slide" Target="../slides/slide1.xml"/><Relationship Id="rId1" Type="http://schemas.openxmlformats.org/officeDocument/2006/relationships/notesMaster" Target="../notesMasters/notesMaster1.xml"/><Relationship Id="rId6" Type="http://schemas.openxmlformats.org/officeDocument/2006/relationships/hyperlink" Target="https://www.who.int/teams/global-malaria-programme/case-management/diagnosis/rapid-diagnostic-tests/falciparum-training-videos" TargetMode="External"/><Relationship Id="rId5" Type="http://schemas.openxmlformats.org/officeDocument/2006/relationships/hyperlink" Target="https://cdn.who.int/media/docs/default-source/malaria/diagnosis/generic-pf-training-manual-web.pdf?sfvrsn=2b5a7cb0_7&amp;download=true" TargetMode="External"/><Relationship Id="rId4" Type="http://schemas.openxmlformats.org/officeDocument/2006/relationships/hyperlink" Target="about:blank"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iris.who.int/bitstream/handle/10665/373339/WHO-UCN-GMP-2023.01-Rev.1-eng.pdf?sequence=1"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www.who.int/tools/child-growth-standards/standards/weight-for-age"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2" name="Google Shape;452;p1:notes"/>
          <p:cNvSpPr txBox="1">
            <a:spLocks noGrp="1"/>
          </p:cNvSpPr>
          <p:nvPr>
            <p:ph type="body" idx="1"/>
          </p:nvPr>
        </p:nvSpPr>
        <p:spPr>
          <a:xfrm>
            <a:off x="685800" y="4400550"/>
            <a:ext cx="5486400" cy="416052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0" dirty="0">
                <a:latin typeface="Source Sans Pro" panose="020B0503030403020204" pitchFamily="34" charset="0"/>
                <a:ea typeface="Source Sans Pro" panose="020B0503030403020204" pitchFamily="34" charset="0"/>
              </a:rPr>
              <a:t>Time required for completion of this module: approximately </a:t>
            </a:r>
            <a:r>
              <a:rPr lang="en-US" sz="1000" dirty="0">
                <a:latin typeface="Source Sans Pro" panose="020B0503030403020204" pitchFamily="34" charset="0"/>
                <a:ea typeface="Source Sans Pro" panose="020B0503030403020204" pitchFamily="34" charset="0"/>
              </a:rPr>
              <a:t>6</a:t>
            </a:r>
            <a:r>
              <a:rPr lang="en-US" sz="1000" b="0" dirty="0">
                <a:latin typeface="Source Sans Pro" panose="020B0503030403020204" pitchFamily="34" charset="0"/>
                <a:ea typeface="Source Sans Pro" panose="020B0503030403020204" pitchFamily="34" charset="0"/>
              </a:rPr>
              <a:t> hours and </a:t>
            </a:r>
            <a:r>
              <a:rPr lang="en-US" sz="1000" dirty="0">
                <a:latin typeface="Source Sans Pro" panose="020B0503030403020204" pitchFamily="34" charset="0"/>
                <a:ea typeface="Source Sans Pro" panose="020B0503030403020204" pitchFamily="34" charset="0"/>
              </a:rPr>
              <a:t>15 </a:t>
            </a:r>
            <a:r>
              <a:rPr lang="en-US" sz="1000" b="0" dirty="0">
                <a:latin typeface="Source Sans Pro" panose="020B0503030403020204" pitchFamily="34" charset="0"/>
                <a:ea typeface="Source Sans Pro" panose="020B0503030403020204" pitchFamily="34" charset="0"/>
              </a:rPr>
              <a:t>minutes </a:t>
            </a:r>
            <a:endParaRPr sz="1000" dirty="0">
              <a:latin typeface="Source Sans Pro" panose="020B0503030403020204" pitchFamily="34" charset="0"/>
              <a:ea typeface="Source Sans Pro" panose="020B0503030403020204" pitchFamily="34" charset="0"/>
            </a:endParaRPr>
          </a:p>
          <a:p>
            <a:pPr marL="0" lvl="0" indent="0" algn="l" rtl="0">
              <a:spcBef>
                <a:spcPts val="0"/>
              </a:spcBef>
              <a:spcAft>
                <a:spcPts val="0"/>
              </a:spcAft>
              <a:buClr>
                <a:schemeClr val="dk1"/>
              </a:buClr>
              <a:buSzPts val="1000"/>
              <a:buFont typeface="Arial"/>
              <a:buNone/>
            </a:pPr>
            <a:r>
              <a:rPr lang="en-US" sz="1000" dirty="0">
                <a:latin typeface="Source Sans Pro" panose="020B0503030403020204" pitchFamily="34" charset="0"/>
                <a:ea typeface="Source Sans Pro" panose="020B0503030403020204" pitchFamily="34" charset="0"/>
              </a:rPr>
              <a:t>Most images have been credited. Where they have not been credited, they are derived from Microsoft 365 stock icons, under a royalty-free license at the Noun Project (</a:t>
            </a:r>
            <a:r>
              <a:rPr lang="en-US" sz="1000" u="sng" dirty="0">
                <a:solidFill>
                  <a:schemeClr val="hlink"/>
                </a:solidFill>
                <a:latin typeface="Source Sans Pro" panose="020B0503030403020204" pitchFamily="34" charset="0"/>
                <a:ea typeface="Source Sans Pro" panose="020B0503030403020204" pitchFamily="34" charset="0"/>
                <a:hlinkClick r:id="rId3"/>
              </a:rPr>
              <a:t>Noun Project: Free Icons &amp; Stock Photos for Everything (thenounproject.com)</a:t>
            </a:r>
            <a:r>
              <a:rPr lang="en-US" sz="1000" dirty="0">
                <a:latin typeface="Source Sans Pro" panose="020B0503030403020204" pitchFamily="34" charset="0"/>
                <a:ea typeface="Source Sans Pro" panose="020B0503030403020204" pitchFamily="34" charset="0"/>
              </a:rPr>
              <a:t>), or from USAID’s MOMENTUM style guide and templates.</a:t>
            </a:r>
            <a:endParaRPr sz="1000" dirty="0">
              <a:solidFill>
                <a:srgbClr val="FAFBFF"/>
              </a:solidFill>
              <a:latin typeface="Source Sans Pro" panose="020B0503030403020204" pitchFamily="34" charset="0"/>
              <a:ea typeface="Source Sans Pro" panose="020B0503030403020204" pitchFamily="34" charset="0"/>
            </a:endParaRPr>
          </a:p>
          <a:p>
            <a:pPr marL="0" lvl="0" indent="0" algn="l" rtl="0">
              <a:spcBef>
                <a:spcPts val="0"/>
              </a:spcBef>
              <a:spcAft>
                <a:spcPts val="0"/>
              </a:spcAft>
              <a:buClr>
                <a:schemeClr val="dk1"/>
              </a:buClr>
              <a:buSzPts val="1000"/>
              <a:buFont typeface="Source Sans Pro"/>
              <a:buNone/>
            </a:pP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b="1" dirty="0">
                <a:latin typeface="Source Sans Pro" panose="020B0503030403020204" pitchFamily="34" charset="0"/>
                <a:ea typeface="Source Sans Pro" panose="020B0503030403020204" pitchFamily="34" charset="0"/>
              </a:rPr>
              <a:t>Acknowledgements: </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dirty="0">
                <a:latin typeface="Source Sans Pro" panose="020B0503030403020204" pitchFamily="34" charset="0"/>
                <a:ea typeface="Source Sans Pro" panose="020B0503030403020204" pitchFamily="34" charset="0"/>
              </a:rPr>
              <a:t>This module is largely based on the following materials:</a:t>
            </a:r>
            <a:endParaRPr sz="1000" dirty="0">
              <a:latin typeface="Source Sans Pro" panose="020B0503030403020204" pitchFamily="34" charset="0"/>
              <a:ea typeface="Source Sans Pro" panose="020B0503030403020204" pitchFamily="34" charset="0"/>
            </a:endParaRPr>
          </a:p>
          <a:p>
            <a:pPr marL="171450" lvl="0" indent="-171450" algn="l" rtl="0">
              <a:lnSpc>
                <a:spcPct val="100000"/>
              </a:lnSpc>
              <a:spcBef>
                <a:spcPts val="0"/>
              </a:spcBef>
              <a:spcAft>
                <a:spcPts val="0"/>
              </a:spcAft>
              <a:buSzPts val="1400"/>
              <a:buFont typeface="Arial" panose="020B0604020202020204" pitchFamily="34" charset="0"/>
              <a:buChar char="•"/>
            </a:pPr>
            <a:r>
              <a:rPr lang="en-US" sz="1000" dirty="0">
                <a:latin typeface="Source Sans Pro" panose="020B0503030403020204" pitchFamily="34" charset="0"/>
                <a:ea typeface="Source Sans Pro" panose="020B0503030403020204" pitchFamily="34" charset="0"/>
              </a:rPr>
              <a:t>Recommendations provided in the WHO iCCM training package for community health workers: Integrated management of childhood illness: caring for newborns and children in the community, adaptation for high HIV or TB settings. WHO 2014</a:t>
            </a:r>
            <a:endParaRPr sz="1000" dirty="0">
              <a:latin typeface="Source Sans Pro" panose="020B0503030403020204" pitchFamily="34" charset="0"/>
              <a:ea typeface="Source Sans Pro" panose="020B0503030403020204" pitchFamily="34" charset="0"/>
            </a:endParaRPr>
          </a:p>
          <a:p>
            <a:pPr marL="171450" lvl="0" indent="-171450" algn="l" rtl="0">
              <a:lnSpc>
                <a:spcPct val="100000"/>
              </a:lnSpc>
              <a:spcBef>
                <a:spcPts val="0"/>
              </a:spcBef>
              <a:spcAft>
                <a:spcPts val="0"/>
              </a:spcAft>
              <a:buSzPts val="1400"/>
              <a:buFont typeface="Arial" panose="020B0604020202020204" pitchFamily="34" charset="0"/>
              <a:buChar char="•"/>
            </a:pPr>
            <a:r>
              <a:rPr lang="en-US" sz="1000" dirty="0">
                <a:latin typeface="Source Sans Pro" panose="020B0503030403020204" pitchFamily="34" charset="0"/>
                <a:ea typeface="Source Sans Pro" panose="020B0503030403020204" pitchFamily="34" charset="0"/>
              </a:rPr>
              <a:t>Additionally, some of the content and images were adapted from the iCCM Private Provider Training for Child Health Program in Uganda (developed by Clinton Health Access Initiative [CHAI])</a:t>
            </a:r>
            <a:endParaRPr sz="1000" dirty="0">
              <a:latin typeface="Source Sans Pro" panose="020B0503030403020204" pitchFamily="34" charset="0"/>
              <a:ea typeface="Source Sans Pro" panose="020B0503030403020204" pitchFamily="34" charset="0"/>
            </a:endParaRPr>
          </a:p>
          <a:p>
            <a:pPr marL="171450" lvl="0" indent="-171450" algn="l" rtl="0">
              <a:lnSpc>
                <a:spcPct val="100000"/>
              </a:lnSpc>
              <a:spcBef>
                <a:spcPts val="0"/>
              </a:spcBef>
              <a:spcAft>
                <a:spcPts val="0"/>
              </a:spcAft>
              <a:buSzPts val="1400"/>
              <a:buFont typeface="Arial" panose="020B0604020202020204" pitchFamily="34" charset="0"/>
              <a:buChar char="•"/>
            </a:pPr>
            <a:r>
              <a:rPr lang="en-US" sz="1000" dirty="0">
                <a:latin typeface="Source Sans Pro" panose="020B0503030403020204" pitchFamily="34" charset="0"/>
                <a:ea typeface="Source Sans Pro" panose="020B0503030403020204" pitchFamily="34" charset="0"/>
              </a:rPr>
              <a:t>Additional references: WHO Training Module on Malaria Control: Case Management (</a:t>
            </a:r>
            <a:r>
              <a:rPr lang="en-US" sz="1000" u="sng" dirty="0">
                <a:solidFill>
                  <a:srgbClr val="1155CC"/>
                </a:solidFill>
                <a:latin typeface="Source Sans Pro" panose="020B0503030403020204" pitchFamily="34" charset="0"/>
                <a:ea typeface="Source Sans Pro" panose="020B0503030403020204" pitchFamily="34" charset="0"/>
                <a:hlinkClick r:id="rId4">
                  <a:extLst>
                    <a:ext uri="{A12FA001-AC4F-418D-AE19-62706E023703}">
                      <ahyp:hlinkClr xmlns:ahyp="http://schemas.microsoft.com/office/drawing/2018/hyperlinkcolor" val="tx"/>
                    </a:ext>
                  </a:extLst>
                </a:hlinkClick>
              </a:rPr>
              <a:t>https://apps.who.int/iris/bitstream/10665/78070/1/9789241503976_eng.pdf</a:t>
            </a:r>
            <a:r>
              <a:rPr lang="en-US" sz="1000" dirty="0">
                <a:latin typeface="Source Sans Pro" panose="020B0503030403020204" pitchFamily="34" charset="0"/>
                <a:ea typeface="Source Sans Pro" panose="020B0503030403020204" pitchFamily="34" charset="0"/>
              </a:rPr>
              <a:t>) Learning units 7 and 8.</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r>
              <a:rPr lang="en-US" sz="1000" dirty="0">
                <a:latin typeface="Source Sans Pro" panose="020B0503030403020204" pitchFamily="34" charset="0"/>
                <a:ea typeface="Source Sans Pro" panose="020B0503030403020204" pitchFamily="34" charset="0"/>
              </a:rPr>
              <a:t>Other WHO training resources  that are useful include: </a:t>
            </a:r>
            <a:endParaRPr sz="1000" dirty="0">
              <a:latin typeface="Source Sans Pro" panose="020B0503030403020204" pitchFamily="34" charset="0"/>
              <a:ea typeface="Source Sans Pro" panose="020B0503030403020204" pitchFamily="34" charset="0"/>
            </a:endParaRPr>
          </a:p>
          <a:p>
            <a:pPr marL="171450" lvl="0" indent="-171450" algn="l" rtl="0">
              <a:lnSpc>
                <a:spcPct val="100000"/>
              </a:lnSpc>
              <a:spcBef>
                <a:spcPts val="0"/>
              </a:spcBef>
              <a:spcAft>
                <a:spcPts val="0"/>
              </a:spcAft>
              <a:buSzPts val="1400"/>
              <a:buFont typeface="Arial" panose="020B0604020202020204" pitchFamily="34" charset="0"/>
              <a:buChar char="•"/>
            </a:pPr>
            <a:r>
              <a:rPr lang="en-US" sz="1000" dirty="0">
                <a:latin typeface="Source Sans Pro" panose="020B0503030403020204" pitchFamily="34" charset="0"/>
                <a:ea typeface="Source Sans Pro" panose="020B0503030403020204" pitchFamily="34" charset="0"/>
              </a:rPr>
              <a:t>How to use an RDT: available at: </a:t>
            </a:r>
            <a:r>
              <a:rPr lang="en-US" sz="1000" u="sng" dirty="0">
                <a:solidFill>
                  <a:schemeClr val="hlink"/>
                </a:solidFill>
                <a:latin typeface="Source Sans Pro" panose="020B0503030403020204" pitchFamily="34" charset="0"/>
                <a:ea typeface="Source Sans Pro" panose="020B0503030403020204" pitchFamily="34" charset="0"/>
                <a:cs typeface="Arial"/>
                <a:sym typeface="Arial"/>
                <a:hlinkClick r:id="rId5"/>
              </a:rPr>
              <a:t>https://cdn.who.int/media/docs/default-source/malaria/diagnosis/generic-pf-training-manual-web.pdf?sfvrsn=2b5a7cb0_7&amp;download=true</a:t>
            </a:r>
            <a:endParaRPr sz="1000" dirty="0">
              <a:latin typeface="Source Sans Pro" panose="020B0503030403020204" pitchFamily="34" charset="0"/>
              <a:ea typeface="Source Sans Pro" panose="020B0503030403020204" pitchFamily="34" charset="0"/>
            </a:endParaRPr>
          </a:p>
          <a:p>
            <a:pPr marL="171450" lvl="0" indent="-171450" algn="l" rtl="0">
              <a:lnSpc>
                <a:spcPct val="100000"/>
              </a:lnSpc>
              <a:spcBef>
                <a:spcPts val="0"/>
              </a:spcBef>
              <a:spcAft>
                <a:spcPts val="0"/>
              </a:spcAft>
              <a:buSzPts val="1400"/>
              <a:buFont typeface="Arial" panose="020B0604020202020204" pitchFamily="34" charset="0"/>
              <a:buChar char="•"/>
            </a:pPr>
            <a:r>
              <a:rPr lang="en-US" sz="1000" dirty="0">
                <a:latin typeface="Source Sans Pro" panose="020B0503030403020204" pitchFamily="34" charset="0"/>
                <a:ea typeface="Source Sans Pro" panose="020B0503030403020204" pitchFamily="34" charset="0"/>
              </a:rPr>
              <a:t>WHO malaria RDT videos: </a:t>
            </a:r>
            <a:r>
              <a:rPr lang="en-US" sz="1000" u="sng" dirty="0">
                <a:solidFill>
                  <a:schemeClr val="hlink"/>
                </a:solidFill>
                <a:latin typeface="Source Sans Pro" panose="020B0503030403020204" pitchFamily="34" charset="0"/>
                <a:ea typeface="Source Sans Pro" panose="020B0503030403020204" pitchFamily="34" charset="0"/>
                <a:cs typeface="Arial"/>
                <a:sym typeface="Arial"/>
                <a:hlinkClick r:id="rId6"/>
              </a:rPr>
              <a:t>https://www.who.int/teams/global-malaria-programme/case-management/diagnosis/rapid-diagnostic-tests/falciparum-training-videos</a:t>
            </a: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endParaRPr sz="1000" dirty="0">
              <a:latin typeface="Source Sans Pro" panose="020B0503030403020204" pitchFamily="34" charset="0"/>
              <a:ea typeface="Source Sans Pro" panose="020B0503030403020204" pitchFamily="34" charset="0"/>
            </a:endParaRPr>
          </a:p>
          <a:p>
            <a:pPr marL="0" lvl="0" indent="0" algn="l" rtl="0">
              <a:lnSpc>
                <a:spcPct val="100000"/>
              </a:lnSpc>
              <a:spcBef>
                <a:spcPts val="0"/>
              </a:spcBef>
              <a:spcAft>
                <a:spcPts val="0"/>
              </a:spcAft>
              <a:buSzPts val="1400"/>
              <a:buNone/>
            </a:pPr>
            <a:endParaRPr sz="1000" dirty="0">
              <a:latin typeface="Source Sans Pro" panose="020B0503030403020204" pitchFamily="34" charset="0"/>
              <a:ea typeface="Source Sans Pro" panose="020B0503030403020204" pitchFamily="34" charset="0"/>
            </a:endParaRPr>
          </a:p>
          <a:p>
            <a:pPr marL="0" lvl="0" indent="0" algn="l" rtl="0">
              <a:spcBef>
                <a:spcPts val="0"/>
              </a:spcBef>
              <a:spcAft>
                <a:spcPts val="0"/>
              </a:spcAft>
              <a:buClr>
                <a:schemeClr val="dk1"/>
              </a:buClr>
              <a:buSzPts val="1100"/>
              <a:buFont typeface="Arial"/>
              <a:buNone/>
            </a:pPr>
            <a:endParaRPr sz="1000" dirty="0"/>
          </a:p>
        </p:txBody>
      </p:sp>
      <p:sp>
        <p:nvSpPr>
          <p:cNvPr id="453" name="Google Shape;453;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5" name="Google Shape;55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a:t>
            </a:r>
            <a:r>
              <a:rPr lang="en-US" sz="1000" dirty="0"/>
              <a:t> the first question to learn what the trainees think about the best ways to prevent malaria. </a:t>
            </a:r>
            <a:r>
              <a:rPr lang="en-US" sz="1000" b="1" dirty="0"/>
              <a:t>Probe </a:t>
            </a:r>
            <a:r>
              <a:rPr lang="en-US" sz="1000" dirty="0"/>
              <a:t>for several answers.</a:t>
            </a:r>
            <a:endParaRPr sz="1000" dirty="0"/>
          </a:p>
          <a:p>
            <a:pPr marL="0" lvl="0" indent="0" algn="l" rtl="0">
              <a:lnSpc>
                <a:spcPct val="100000"/>
              </a:lnSpc>
              <a:spcBef>
                <a:spcPts val="0"/>
              </a:spcBef>
              <a:spcAft>
                <a:spcPts val="0"/>
              </a:spcAft>
              <a:buSzPts val="1400"/>
              <a:buNone/>
            </a:pPr>
            <a:r>
              <a:rPr lang="en-US" sz="1000" b="1" dirty="0"/>
              <a:t>Ask</a:t>
            </a:r>
            <a:r>
              <a:rPr lang="en-US" sz="1000" dirty="0"/>
              <a:t> the second question to learn what trainees think about for whom it is most important to be protected and why. </a:t>
            </a:r>
            <a:r>
              <a:rPr lang="en-US" sz="1000" b="1" dirty="0"/>
              <a:t>Probe</a:t>
            </a:r>
            <a:r>
              <a:rPr lang="en-US" sz="1000" dirty="0"/>
              <a:t> for  several answers.</a:t>
            </a:r>
            <a:endParaRPr sz="1000" dirty="0"/>
          </a:p>
          <a:p>
            <a:pPr marL="0" lvl="0" indent="0" algn="l" rtl="0">
              <a:lnSpc>
                <a:spcPct val="100000"/>
              </a:lnSpc>
              <a:spcBef>
                <a:spcPts val="0"/>
              </a:spcBef>
              <a:spcAft>
                <a:spcPts val="0"/>
              </a:spcAft>
              <a:buSzPts val="1400"/>
              <a:buNone/>
            </a:pPr>
            <a:r>
              <a:rPr lang="en-US" sz="1000" b="1" dirty="0"/>
              <a:t>Click the mouse </a:t>
            </a:r>
            <a:r>
              <a:rPr lang="en-US" sz="1000" dirty="0"/>
              <a:t>to reveal the image.</a:t>
            </a:r>
            <a:endParaRPr sz="1000" dirty="0"/>
          </a:p>
          <a:p>
            <a:pPr marL="0" lvl="0" indent="0" algn="l" rtl="0">
              <a:lnSpc>
                <a:spcPct val="100000"/>
              </a:lnSpc>
              <a:spcBef>
                <a:spcPts val="0"/>
              </a:spcBef>
              <a:spcAft>
                <a:spcPts val="0"/>
              </a:spcAft>
              <a:buSzPts val="1400"/>
              <a:buNone/>
            </a:pPr>
            <a:r>
              <a:rPr lang="en-US" sz="1000" b="1" dirty="0"/>
              <a:t>Ask </a:t>
            </a:r>
            <a:r>
              <a:rPr lang="en-US" sz="1000" dirty="0"/>
              <a:t>the trainees to explain what they can see in the image. </a:t>
            </a:r>
            <a:endParaRPr sz="1000" dirty="0"/>
          </a:p>
          <a:p>
            <a:pPr marL="0" lvl="0" indent="0" algn="l" rtl="0">
              <a:lnSpc>
                <a:spcPct val="100000"/>
              </a:lnSpc>
              <a:spcBef>
                <a:spcPts val="0"/>
              </a:spcBef>
              <a:spcAft>
                <a:spcPts val="0"/>
              </a:spcAft>
              <a:buSzPts val="1400"/>
              <a:buNone/>
            </a:pPr>
            <a:r>
              <a:rPr lang="en-US" sz="1000" b="1" dirty="0"/>
              <a:t>Emphasize</a:t>
            </a:r>
            <a:r>
              <a:rPr lang="en-US" sz="1000" dirty="0"/>
              <a:t> that one of the best ways to prevent getting malaria is to sleep under an insecticide-treated bed net. </a:t>
            </a:r>
            <a:endParaRPr sz="1000" dirty="0"/>
          </a:p>
          <a:p>
            <a:pPr marL="0" lvl="0" indent="0" algn="l" rtl="0">
              <a:lnSpc>
                <a:spcPct val="100000"/>
              </a:lnSpc>
              <a:spcBef>
                <a:spcPts val="0"/>
              </a:spcBef>
              <a:spcAft>
                <a:spcPts val="0"/>
              </a:spcAft>
              <a:buSzPts val="1400"/>
              <a:buNone/>
            </a:pPr>
            <a:r>
              <a:rPr lang="en-US" sz="1000" b="1" dirty="0"/>
              <a:t>Click the mouse </a:t>
            </a:r>
            <a:r>
              <a:rPr lang="en-US" sz="1000" b="0" dirty="0"/>
              <a:t>to reveal the line about those who need protection the most.</a:t>
            </a:r>
            <a:endParaRPr sz="1000" dirty="0"/>
          </a:p>
          <a:p>
            <a:pPr marL="0" lvl="0" indent="0" algn="l" rtl="0">
              <a:lnSpc>
                <a:spcPct val="100000"/>
              </a:lnSpc>
              <a:spcBef>
                <a:spcPts val="0"/>
              </a:spcBef>
              <a:spcAft>
                <a:spcPts val="0"/>
              </a:spcAft>
              <a:buSzPts val="1400"/>
              <a:buNone/>
            </a:pPr>
            <a:r>
              <a:rPr lang="en-US" sz="1000" b="1" dirty="0"/>
              <a:t>Explain</a:t>
            </a:r>
            <a:r>
              <a:rPr lang="en-US" sz="1000" dirty="0"/>
              <a:t> the extra danger for:</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Pregnant women -- the parasite loves to live in the blood-rich placenta, often causing a miscarriage.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Infants and young children, as they have not built up any immunity to the parasite.</a:t>
            </a:r>
            <a:endParaRPr sz="1000" dirty="0"/>
          </a:p>
          <a:p>
            <a:pPr marL="0" lvl="0" indent="0" algn="l" rtl="0">
              <a:lnSpc>
                <a:spcPct val="100000"/>
              </a:lnSpc>
              <a:spcBef>
                <a:spcPts val="0"/>
              </a:spcBef>
              <a:spcAft>
                <a:spcPts val="0"/>
              </a:spcAft>
              <a:buSzPts val="1400"/>
              <a:buNone/>
            </a:pPr>
            <a:endParaRPr dirty="0"/>
          </a:p>
        </p:txBody>
      </p:sp>
      <p:sp>
        <p:nvSpPr>
          <p:cNvPr id="556" name="Google Shape;55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7" name="Google Shape;56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Remind</a:t>
            </a:r>
            <a:r>
              <a:rPr lang="en-US" sz="1000" dirty="0"/>
              <a:t> participants that they can use this knowledge to help their clients become “malaria experts” in their homes and neighborhoods.</a:t>
            </a:r>
            <a:endParaRPr sz="1000" dirty="0"/>
          </a:p>
        </p:txBody>
      </p:sp>
      <p:sp>
        <p:nvSpPr>
          <p:cNvPr id="568" name="Google Shape;56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6" name="Google Shape;576;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sz="1000" dirty="0"/>
              <a:t>Total time required for this session: approximately 2 hours and 30 minutes </a:t>
            </a:r>
            <a:endParaRPr sz="1000" dirty="0"/>
          </a:p>
        </p:txBody>
      </p:sp>
      <p:sp>
        <p:nvSpPr>
          <p:cNvPr id="577" name="Google Shape;577;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Google Shape;58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3" name="Google Shape;58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Say: </a:t>
            </a:r>
            <a:r>
              <a:rPr lang="en-US" sz="1000" dirty="0"/>
              <a:t>During this session you will learn how to confirm malaria. More specifically, by the end of this session you will be able to:</a:t>
            </a:r>
            <a:endParaRPr sz="1000" dirty="0"/>
          </a:p>
          <a:p>
            <a:pPr marL="171450" lvl="0" indent="-171450" algn="l" rtl="0">
              <a:lnSpc>
                <a:spcPct val="100000"/>
              </a:lnSpc>
              <a:spcAft>
                <a:spcPts val="0"/>
              </a:spcAft>
              <a:buClr>
                <a:schemeClr val="dk1"/>
              </a:buClr>
              <a:buSzPts val="1200"/>
              <a:buFont typeface="Arial"/>
              <a:buChar char="•"/>
            </a:pPr>
            <a:r>
              <a:rPr lang="en-US" sz="1000" dirty="0"/>
              <a:t>Take and interpret temperature readings</a:t>
            </a:r>
            <a:endParaRPr sz="1000" dirty="0"/>
          </a:p>
          <a:p>
            <a:pPr marL="171450" lvl="0" indent="-171450" algn="l" rtl="0">
              <a:lnSpc>
                <a:spcPct val="100000"/>
              </a:lnSpc>
              <a:spcAft>
                <a:spcPts val="0"/>
              </a:spcAft>
              <a:buClr>
                <a:schemeClr val="dk1"/>
              </a:buClr>
              <a:buSzPts val="1200"/>
              <a:buFont typeface="Arial"/>
              <a:buChar char="•"/>
            </a:pPr>
            <a:r>
              <a:rPr lang="en-US" sz="1000" dirty="0"/>
              <a:t>Demonstrate how to use a Malaria Rapid Diagnostic Test (</a:t>
            </a:r>
            <a:r>
              <a:rPr lang="en-US" sz="1000" dirty="0" err="1"/>
              <a:t>mRDT</a:t>
            </a:r>
            <a:r>
              <a:rPr lang="en-US" sz="1000" dirty="0"/>
              <a:t>), including infection prevention procedures</a:t>
            </a:r>
            <a:endParaRPr sz="1000" dirty="0"/>
          </a:p>
          <a:p>
            <a:pPr marL="171450" lvl="0" indent="-171450" algn="l" rtl="0">
              <a:lnSpc>
                <a:spcPct val="100000"/>
              </a:lnSpc>
              <a:spcAft>
                <a:spcPts val="0"/>
              </a:spcAft>
              <a:buClr>
                <a:schemeClr val="dk1"/>
              </a:buClr>
              <a:buSzPts val="1200"/>
              <a:buFont typeface="Arial"/>
              <a:buChar char="•"/>
            </a:pPr>
            <a:r>
              <a:rPr lang="en-US" sz="1000" dirty="0"/>
              <a:t>Explain how to properly dispose of bio-waste</a:t>
            </a:r>
            <a:endParaRPr sz="1000" dirty="0"/>
          </a:p>
          <a:p>
            <a:pPr marL="0" lvl="0" indent="0" algn="l" rtl="0">
              <a:lnSpc>
                <a:spcPct val="100000"/>
              </a:lnSpc>
              <a:spcBef>
                <a:spcPts val="600"/>
              </a:spcBef>
              <a:spcAft>
                <a:spcPts val="0"/>
              </a:spcAft>
              <a:buClr>
                <a:schemeClr val="dk1"/>
              </a:buClr>
              <a:buSzPts val="1200"/>
              <a:buFont typeface="Arial"/>
              <a:buNone/>
            </a:pPr>
            <a:endParaRPr dirty="0"/>
          </a:p>
        </p:txBody>
      </p:sp>
      <p:sp>
        <p:nvSpPr>
          <p:cNvPr id="584" name="Google Shape;58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13</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2" name="Google Shape;59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Explain </a:t>
            </a:r>
            <a:r>
              <a:rPr lang="en-US" sz="1000" dirty="0"/>
              <a:t>that now we will do a small group exercise.</a:t>
            </a:r>
            <a:endParaRPr sz="1000" dirty="0"/>
          </a:p>
          <a:p>
            <a:pPr marL="0" lvl="0" indent="0" algn="l" rtl="0">
              <a:lnSpc>
                <a:spcPct val="100000"/>
              </a:lnSpc>
              <a:spcBef>
                <a:spcPts val="0"/>
              </a:spcBef>
              <a:spcAft>
                <a:spcPts val="0"/>
              </a:spcAft>
              <a:buSzPts val="1400"/>
              <a:buNone/>
            </a:pPr>
            <a:r>
              <a:rPr lang="en-US" sz="1000" b="1" dirty="0"/>
              <a:t>Divide </a:t>
            </a:r>
            <a:r>
              <a:rPr lang="en-US" sz="1000" dirty="0"/>
              <a:t>all participants in two groups.</a:t>
            </a:r>
            <a:endParaRPr sz="1000" dirty="0"/>
          </a:p>
          <a:p>
            <a:pPr marL="0" lvl="0" indent="0" algn="l" rtl="0">
              <a:lnSpc>
                <a:spcPct val="100000"/>
              </a:lnSpc>
              <a:spcBef>
                <a:spcPts val="0"/>
              </a:spcBef>
              <a:spcAft>
                <a:spcPts val="0"/>
              </a:spcAft>
              <a:buSzPts val="1400"/>
              <a:buNone/>
            </a:pPr>
            <a:r>
              <a:rPr lang="en-US" sz="1000" b="1" dirty="0"/>
              <a:t>Ask </a:t>
            </a:r>
            <a:r>
              <a:rPr lang="en-US" sz="1000" dirty="0"/>
              <a:t>groups to read the instructions on the slide and allow them 5 minutes to complete the task.</a:t>
            </a:r>
            <a:endParaRPr sz="1000" dirty="0"/>
          </a:p>
          <a:p>
            <a:pPr marL="0" lvl="0" indent="0" algn="l" rtl="0">
              <a:lnSpc>
                <a:spcPct val="100000"/>
              </a:lnSpc>
              <a:spcBef>
                <a:spcPts val="0"/>
              </a:spcBef>
              <a:spcAft>
                <a:spcPts val="0"/>
              </a:spcAft>
              <a:buSzPts val="1400"/>
              <a:buNone/>
            </a:pPr>
            <a:r>
              <a:rPr lang="en-US" sz="1000" b="1" dirty="0"/>
              <a:t>Ask </a:t>
            </a:r>
            <a:r>
              <a:rPr lang="en-US" sz="1000" dirty="0"/>
              <a:t>each group to present their steps to the larger group and allow everyone to contribute and/or correct the steps.</a:t>
            </a:r>
            <a:endParaRPr sz="1000" dirty="0"/>
          </a:p>
          <a:p>
            <a:pPr marL="0" lvl="0" indent="0" algn="l" rtl="0">
              <a:lnSpc>
                <a:spcPct val="100000"/>
              </a:lnSpc>
              <a:spcBef>
                <a:spcPts val="0"/>
              </a:spcBef>
              <a:spcAft>
                <a:spcPts val="0"/>
              </a:spcAft>
              <a:buSzPts val="1400"/>
              <a:buNone/>
            </a:pPr>
            <a:r>
              <a:rPr lang="en-US" sz="1000" b="1" dirty="0"/>
              <a:t>Proceed</a:t>
            </a:r>
            <a:r>
              <a:rPr lang="en-US" sz="1000" dirty="0"/>
              <a:t> to the next slide to summarize the key steps for both types of thermometers.</a:t>
            </a:r>
            <a:endParaRPr sz="1000" dirty="0"/>
          </a:p>
          <a:p>
            <a:pPr marL="0" lvl="0" indent="0" algn="l" rtl="0">
              <a:lnSpc>
                <a:spcPct val="100000"/>
              </a:lnSpc>
              <a:spcBef>
                <a:spcPts val="0"/>
              </a:spcBef>
              <a:spcAft>
                <a:spcPts val="0"/>
              </a:spcAft>
              <a:buSzPts val="1400"/>
              <a:buNone/>
            </a:pPr>
            <a:endParaRPr dirty="0"/>
          </a:p>
        </p:txBody>
      </p:sp>
      <p:sp>
        <p:nvSpPr>
          <p:cNvPr id="593" name="Google Shape;59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3" name="Google Shape;60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Clr>
                <a:schemeClr val="dk1"/>
              </a:buClr>
              <a:buSzPts val="1200"/>
              <a:buFont typeface="Calibri"/>
              <a:buNone/>
            </a:pPr>
            <a:r>
              <a:rPr lang="en-US" sz="1000" b="1" dirty="0"/>
              <a:t>Read</a:t>
            </a:r>
            <a:r>
              <a:rPr lang="en-US" sz="1000" dirty="0"/>
              <a:t> (or ask trainees to read) the information on the slide.</a:t>
            </a:r>
            <a:endParaRPr sz="1000" dirty="0"/>
          </a:p>
          <a:p>
            <a:pPr marL="0" lvl="0" indent="0" algn="l" rtl="0">
              <a:lnSpc>
                <a:spcPct val="100000"/>
              </a:lnSpc>
              <a:spcBef>
                <a:spcPts val="0"/>
              </a:spcBef>
              <a:spcAft>
                <a:spcPts val="0"/>
              </a:spcAft>
              <a:buClr>
                <a:schemeClr val="dk1"/>
              </a:buClr>
              <a:buSzPts val="1200"/>
              <a:buFont typeface="Calibri"/>
              <a:buNone/>
            </a:pPr>
            <a:r>
              <a:rPr lang="en-US" sz="1000" i="1" dirty="0"/>
              <a:t>Step 1. Shake the thermometer down:</a:t>
            </a:r>
            <a:endParaRPr sz="1000" dirty="0"/>
          </a:p>
          <a:p>
            <a:pPr marL="228600" lvl="0" indent="-228600" algn="l" rtl="0">
              <a:lnSpc>
                <a:spcPct val="100000"/>
              </a:lnSpc>
              <a:spcBef>
                <a:spcPts val="0"/>
              </a:spcBef>
              <a:spcAft>
                <a:spcPts val="0"/>
              </a:spcAft>
              <a:buClr>
                <a:schemeClr val="dk1"/>
              </a:buClr>
              <a:buSzPts val="1200"/>
              <a:buFont typeface="Arial"/>
              <a:buChar char="•"/>
            </a:pPr>
            <a:r>
              <a:rPr lang="en-US" sz="1000" dirty="0"/>
              <a:t>Hold the thermometer tightly between your thumb and first two fingers.</a:t>
            </a:r>
            <a:endParaRPr sz="1000" dirty="0"/>
          </a:p>
          <a:p>
            <a:pPr marL="228600" lvl="0" indent="-228600" algn="l" rtl="0">
              <a:lnSpc>
                <a:spcPct val="100000"/>
              </a:lnSpc>
              <a:spcBef>
                <a:spcPts val="0"/>
              </a:spcBef>
              <a:spcAft>
                <a:spcPts val="0"/>
              </a:spcAft>
              <a:buClr>
                <a:schemeClr val="dk1"/>
              </a:buClr>
              <a:buSzPts val="1200"/>
              <a:buFont typeface="Arial"/>
              <a:buChar char="•"/>
            </a:pPr>
            <a:r>
              <a:rPr lang="en-US" sz="1000" dirty="0"/>
              <a:t>Shake it quickly downwards with your wrist—bulb side down—several times. </a:t>
            </a:r>
            <a:endParaRPr sz="1000" dirty="0"/>
          </a:p>
          <a:p>
            <a:pPr marL="228600" lvl="0" indent="-228600" algn="l" rtl="0">
              <a:lnSpc>
                <a:spcPct val="100000"/>
              </a:lnSpc>
              <a:spcBef>
                <a:spcPts val="0"/>
              </a:spcBef>
              <a:spcAft>
                <a:spcPts val="0"/>
              </a:spcAft>
              <a:buClr>
                <a:schemeClr val="dk1"/>
              </a:buClr>
              <a:buSzPts val="1200"/>
              <a:buFont typeface="Arial"/>
              <a:buChar char="•"/>
            </a:pPr>
            <a:r>
              <a:rPr lang="en-US" sz="1000" dirty="0"/>
              <a:t>Make sure that the mercury* shakes down below the end of the scale.</a:t>
            </a:r>
            <a:endParaRPr sz="1000" dirty="0"/>
          </a:p>
          <a:p>
            <a:pPr marL="228600" lvl="0" indent="-228600" algn="l" rtl="0">
              <a:lnSpc>
                <a:spcPct val="100000"/>
              </a:lnSpc>
              <a:spcBef>
                <a:spcPts val="0"/>
              </a:spcBef>
              <a:spcAft>
                <a:spcPts val="0"/>
              </a:spcAft>
              <a:buClr>
                <a:schemeClr val="dk1"/>
              </a:buClr>
              <a:buSzPts val="1200"/>
              <a:buFont typeface="Arial"/>
              <a:buChar char="•"/>
            </a:pPr>
            <a:r>
              <a:rPr lang="en-US" sz="1000" dirty="0"/>
              <a:t>Be careful. Don’t let the bulb hit anything. It may break.</a:t>
            </a:r>
            <a:endParaRPr sz="1000" dirty="0"/>
          </a:p>
          <a:p>
            <a:pPr marL="0" lvl="0" indent="0" algn="l" rtl="0">
              <a:lnSpc>
                <a:spcPct val="100000"/>
              </a:lnSpc>
              <a:spcBef>
                <a:spcPts val="0"/>
              </a:spcBef>
              <a:spcAft>
                <a:spcPts val="0"/>
              </a:spcAft>
              <a:buClr>
                <a:schemeClr val="dk1"/>
              </a:buClr>
              <a:buSzPts val="1200"/>
              <a:buFont typeface="Calibri"/>
              <a:buNone/>
            </a:pPr>
            <a:endParaRPr sz="1000" dirty="0"/>
          </a:p>
          <a:p>
            <a:pPr marL="0" lvl="0" indent="0" algn="l" rtl="0">
              <a:lnSpc>
                <a:spcPct val="100000"/>
              </a:lnSpc>
              <a:spcBef>
                <a:spcPts val="0"/>
              </a:spcBef>
              <a:spcAft>
                <a:spcPts val="0"/>
              </a:spcAft>
              <a:buClr>
                <a:schemeClr val="dk1"/>
              </a:buClr>
              <a:buSzPts val="1200"/>
              <a:buFont typeface="Calibri"/>
              <a:buNone/>
            </a:pPr>
            <a:r>
              <a:rPr lang="en-US" sz="1000" dirty="0"/>
              <a:t>* </a:t>
            </a:r>
            <a:r>
              <a:rPr lang="en-US" sz="1000" b="1" dirty="0"/>
              <a:t>Adaptation note: </a:t>
            </a:r>
            <a:r>
              <a:rPr lang="en-US" sz="1000" dirty="0"/>
              <a:t>Adapt the instructions (bullet 3) to reflect the types of non-digital thermometers that are available in country. Mercury-based thermometers are being phased out or banned in many countries because of the toxicity of mercury to the individual and the environment. Alternatives to mercury-based non-digital thermometers could be available (e.g., thermometers that use alcohol or non-toxic metal gallium instead of mercury to register the temperature). If a mercury-based thermometer is used, make sure to provide trainees with locally developed instructions on what to do if the thermometer breaks/how to clean up and dispose of mercury.</a:t>
            </a:r>
            <a:endParaRPr sz="1000" dirty="0"/>
          </a:p>
        </p:txBody>
      </p:sp>
      <p:sp>
        <p:nvSpPr>
          <p:cNvPr id="604" name="Google Shape;604;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4" name="Google Shape;614;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Clr>
                <a:schemeClr val="dk1"/>
              </a:buClr>
              <a:buSzPts val="1200"/>
              <a:buFont typeface="Calibri"/>
              <a:buNone/>
            </a:pPr>
            <a:r>
              <a:rPr lang="en-US" sz="1000" b="1" dirty="0"/>
              <a:t>Read</a:t>
            </a:r>
            <a:r>
              <a:rPr lang="en-US" sz="1000" dirty="0"/>
              <a:t> (or ask trainees to read) the information on the slide.</a:t>
            </a:r>
            <a:endParaRPr sz="1000" dirty="0"/>
          </a:p>
          <a:p>
            <a:pPr marL="0" lvl="0" indent="0" algn="l" rtl="0">
              <a:lnSpc>
                <a:spcPct val="100000"/>
              </a:lnSpc>
              <a:spcBef>
                <a:spcPts val="0"/>
              </a:spcBef>
              <a:spcAft>
                <a:spcPts val="0"/>
              </a:spcAft>
              <a:buClr>
                <a:schemeClr val="dk1"/>
              </a:buClr>
              <a:buSzPts val="1200"/>
              <a:buFont typeface="Calibri"/>
              <a:buNone/>
            </a:pPr>
            <a:r>
              <a:rPr lang="en-US" sz="1000" i="1" dirty="0"/>
              <a:t>Step 2. Take the temperature:</a:t>
            </a:r>
            <a:endParaRPr sz="1000" dirty="0"/>
          </a:p>
          <a:p>
            <a:pPr marL="228600" lvl="0" indent="-228600" algn="l" rtl="0">
              <a:lnSpc>
                <a:spcPct val="100000"/>
              </a:lnSpc>
              <a:spcBef>
                <a:spcPts val="0"/>
              </a:spcBef>
              <a:spcAft>
                <a:spcPts val="0"/>
              </a:spcAft>
              <a:buClr>
                <a:schemeClr val="dk1"/>
              </a:buClr>
              <a:buSzPts val="1200"/>
              <a:buFont typeface="Arial"/>
              <a:buChar char="•"/>
            </a:pPr>
            <a:r>
              <a:rPr lang="en-US" sz="1000" dirty="0"/>
              <a:t>Put the bulb end of the thermometer deep under the child’s arm, in the arm pit (called the axilla).</a:t>
            </a:r>
            <a:endParaRPr sz="1000" dirty="0"/>
          </a:p>
          <a:p>
            <a:pPr marL="228600" lvl="0" indent="-228600" algn="l" rtl="0">
              <a:lnSpc>
                <a:spcPct val="100000"/>
              </a:lnSpc>
              <a:spcBef>
                <a:spcPts val="0"/>
              </a:spcBef>
              <a:spcAft>
                <a:spcPts val="0"/>
              </a:spcAft>
              <a:buClr>
                <a:schemeClr val="dk1"/>
              </a:buClr>
              <a:buSzPts val="1200"/>
              <a:buFont typeface="Arial"/>
              <a:buChar char="•"/>
            </a:pPr>
            <a:r>
              <a:rPr lang="en-US" sz="1000" dirty="0"/>
              <a:t>Close the child’s arm down by her or his side and ask the caregiver to hold the arm closed. </a:t>
            </a:r>
            <a:endParaRPr sz="1000" dirty="0"/>
          </a:p>
          <a:p>
            <a:pPr marL="228600" lvl="0" indent="-228600" algn="l" rtl="0">
              <a:lnSpc>
                <a:spcPct val="100000"/>
              </a:lnSpc>
              <a:spcBef>
                <a:spcPts val="0"/>
              </a:spcBef>
              <a:spcAft>
                <a:spcPts val="0"/>
              </a:spcAft>
              <a:buClr>
                <a:schemeClr val="dk1"/>
              </a:buClr>
              <a:buSzPts val="1200"/>
              <a:buFont typeface="Arial"/>
              <a:buChar char="•"/>
            </a:pPr>
            <a:r>
              <a:rPr lang="en-US" sz="1000" dirty="0"/>
              <a:t>Keep the thermometer in the armpit for 3 minutes.</a:t>
            </a:r>
            <a:endParaRPr sz="1000" dirty="0"/>
          </a:p>
          <a:p>
            <a:pPr marL="228600" lvl="0" indent="-228600" algn="l" rtl="0">
              <a:lnSpc>
                <a:spcPct val="100000"/>
              </a:lnSpc>
              <a:spcBef>
                <a:spcPts val="0"/>
              </a:spcBef>
              <a:spcAft>
                <a:spcPts val="0"/>
              </a:spcAft>
              <a:buClr>
                <a:schemeClr val="dk1"/>
              </a:buClr>
              <a:buSzPts val="1200"/>
              <a:buFont typeface="Arial"/>
              <a:buChar char="•"/>
            </a:pPr>
            <a:r>
              <a:rPr lang="en-US" sz="1000" dirty="0"/>
              <a:t>Read the temperature.</a:t>
            </a:r>
            <a:endParaRPr sz="1000" dirty="0"/>
          </a:p>
          <a:p>
            <a:pPr marL="0" lvl="0" indent="0" algn="l" rtl="0">
              <a:lnSpc>
                <a:spcPct val="100000"/>
              </a:lnSpc>
              <a:spcBef>
                <a:spcPts val="0"/>
              </a:spcBef>
              <a:spcAft>
                <a:spcPts val="0"/>
              </a:spcAft>
              <a:buClr>
                <a:schemeClr val="dk1"/>
              </a:buClr>
              <a:buSzPts val="1200"/>
              <a:buFont typeface="Calibri"/>
              <a:buNone/>
            </a:pPr>
            <a:endParaRPr sz="1000" dirty="0"/>
          </a:p>
        </p:txBody>
      </p:sp>
      <p:sp>
        <p:nvSpPr>
          <p:cNvPr id="615" name="Google Shape;615;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a:t>
            </a:r>
            <a:endParaRPr sz="1000" dirty="0"/>
          </a:p>
          <a:p>
            <a:pPr marL="0" lvl="0" indent="0" algn="l" rtl="0">
              <a:lnSpc>
                <a:spcPct val="100000"/>
              </a:lnSpc>
              <a:spcBef>
                <a:spcPts val="0"/>
              </a:spcBef>
              <a:spcAft>
                <a:spcPts val="0"/>
              </a:spcAft>
              <a:buSzPts val="1400"/>
              <a:buNone/>
            </a:pPr>
            <a:r>
              <a:rPr lang="en-US" sz="1000" b="1" dirty="0"/>
              <a:t>Read </a:t>
            </a:r>
            <a:r>
              <a:rPr lang="en-US" sz="1000" dirty="0"/>
              <a:t>(or ask trainees to read) the information on the slide: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Remove  thermometer from its case  and turn it on by pressing the button.</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Place it under the armpit, close the child’s arm down by her or his side and ask the caregiver to hold the arm closed.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Hold the thermometer in the same spot and wait for a beeping noise indicating that the measurement is completed (usually about 30 seconds)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Take the thermometer out and read the temperature.</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Emphasize </a:t>
            </a:r>
            <a:r>
              <a:rPr lang="en-US" sz="1000" dirty="0"/>
              <a:t>that it is important to remember to always clean any type of thermometer after each use by wiping it with alcohol and rinsing under cold water. Keep the clean thermometer in its case.</a:t>
            </a:r>
            <a:endParaRPr sz="1000" dirty="0"/>
          </a:p>
          <a:p>
            <a:pPr marL="0" lvl="0" indent="0" algn="l" rtl="0">
              <a:lnSpc>
                <a:spcPct val="100000"/>
              </a:lnSpc>
              <a:spcBef>
                <a:spcPts val="0"/>
              </a:spcBef>
              <a:spcAft>
                <a:spcPts val="0"/>
              </a:spcAft>
              <a:buClr>
                <a:schemeClr val="dk1"/>
              </a:buClr>
              <a:buSzPts val="1200"/>
              <a:buFont typeface="Arial"/>
              <a:buNone/>
            </a:pPr>
            <a:endParaRPr sz="1000" dirty="0"/>
          </a:p>
          <a:p>
            <a:pPr marL="0" lvl="0" indent="0" algn="l" rtl="0">
              <a:lnSpc>
                <a:spcPct val="100000"/>
              </a:lnSpc>
              <a:spcBef>
                <a:spcPts val="0"/>
              </a:spcBef>
              <a:spcAft>
                <a:spcPts val="0"/>
              </a:spcAft>
              <a:buClr>
                <a:schemeClr val="dk1"/>
              </a:buClr>
              <a:buSzPts val="1200"/>
              <a:buFont typeface="Arial"/>
              <a:buNone/>
            </a:pPr>
            <a:r>
              <a:rPr lang="en-US" sz="1000" dirty="0"/>
              <a:t>* </a:t>
            </a:r>
            <a:r>
              <a:rPr lang="en-US" sz="1000" b="1" dirty="0"/>
              <a:t>Adaptation note: </a:t>
            </a:r>
            <a:r>
              <a:rPr lang="en-US" sz="1000" dirty="0"/>
              <a:t>Adapt the instructions to reflect commonly available types of digital thermometers in country.</a:t>
            </a:r>
            <a:endParaRPr sz="1000"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624" name="Google Shape;624;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5" name="Google Shape;63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b="1" dirty="0"/>
              <a:t>Ask</a:t>
            </a:r>
            <a:r>
              <a:rPr lang="en-US" sz="1000" dirty="0"/>
              <a:t>: Can you name some other conditions that can lead to fever?</a:t>
            </a:r>
            <a:endParaRPr sz="1000" dirty="0"/>
          </a:p>
          <a:p>
            <a:pPr marL="0" lvl="0" indent="0" algn="l" rtl="0">
              <a:lnSpc>
                <a:spcPct val="100000"/>
              </a:lnSpc>
              <a:spcBef>
                <a:spcPts val="0"/>
              </a:spcBef>
              <a:spcAft>
                <a:spcPts val="0"/>
              </a:spcAft>
              <a:buSzPts val="1400"/>
              <a:buNone/>
            </a:pPr>
            <a:r>
              <a:rPr lang="en-US" sz="1000" b="1" dirty="0"/>
              <a:t>Acknowledge </a:t>
            </a:r>
            <a:r>
              <a:rPr lang="en-US" sz="1000" dirty="0"/>
              <a:t>their responses and </a:t>
            </a:r>
            <a:r>
              <a:rPr lang="en-US" sz="1000" b="1" dirty="0"/>
              <a:t>click the mouse </a:t>
            </a:r>
            <a:r>
              <a:rPr lang="en-US" sz="1000" dirty="0"/>
              <a:t>to reveal some other most common causes of fever in children.</a:t>
            </a:r>
            <a:endParaRPr sz="1000" dirty="0"/>
          </a:p>
          <a:p>
            <a:pPr marL="0" lvl="0" indent="0" algn="l" rtl="0">
              <a:lnSpc>
                <a:spcPct val="100000"/>
              </a:lnSpc>
              <a:spcBef>
                <a:spcPts val="0"/>
              </a:spcBef>
              <a:spcAft>
                <a:spcPts val="0"/>
              </a:spcAft>
              <a:buSzPts val="1400"/>
              <a:buNone/>
            </a:pPr>
            <a:r>
              <a:rPr lang="en-US" sz="1000" b="1" dirty="0"/>
              <a:t>Ask </a:t>
            </a:r>
            <a:r>
              <a:rPr lang="en-US" sz="1000" dirty="0"/>
              <a:t>one of the trainees to read the list aloud. (Note to facilitator: please emphasize that this integrated training also covers </a:t>
            </a:r>
            <a:r>
              <a:rPr lang="en-US" sz="1000" i="0" dirty="0"/>
              <a:t>pneumonia and diarrhea in addition to malaria, </a:t>
            </a:r>
            <a:r>
              <a:rPr lang="en-US" sz="1000" b="1" i="0" dirty="0"/>
              <a:t>explain</a:t>
            </a:r>
            <a:r>
              <a:rPr lang="en-US" sz="1000" i="0" dirty="0"/>
              <a:t> that these other causes of fever </a:t>
            </a:r>
            <a:r>
              <a:rPr lang="en-US" sz="1000" dirty="0"/>
              <a:t>will also</a:t>
            </a:r>
            <a:r>
              <a:rPr lang="en-US" sz="1000" i="0" dirty="0"/>
              <a:t>  be discussed. It is al</a:t>
            </a:r>
            <a:r>
              <a:rPr lang="en-US" sz="1000" dirty="0"/>
              <a:t>ways advisable </a:t>
            </a:r>
            <a:r>
              <a:rPr lang="en-US" sz="1000" i="0" dirty="0"/>
              <a:t>to always consider other reasons for fever).</a:t>
            </a:r>
            <a:endParaRPr sz="1000" i="0" dirty="0"/>
          </a:p>
          <a:p>
            <a:pPr marL="0" lvl="0" indent="0" algn="l" rtl="0">
              <a:lnSpc>
                <a:spcPct val="100000"/>
              </a:lnSpc>
              <a:spcBef>
                <a:spcPts val="0"/>
              </a:spcBef>
              <a:spcAft>
                <a:spcPts val="0"/>
              </a:spcAft>
              <a:buSzPts val="1400"/>
              <a:buNone/>
            </a:pPr>
            <a:r>
              <a:rPr lang="en-US" sz="1000" b="1" dirty="0"/>
              <a:t>Click the mouse </a:t>
            </a:r>
            <a:r>
              <a:rPr lang="en-US" sz="1000" dirty="0"/>
              <a:t>to reveal the list of potentially life-threatening conditions accompanied by fever and </a:t>
            </a:r>
            <a:r>
              <a:rPr lang="en-US" sz="1000" b="1" dirty="0"/>
              <a:t>read </a:t>
            </a:r>
            <a:r>
              <a:rPr lang="en-US" sz="1000" dirty="0"/>
              <a:t>the list.</a:t>
            </a:r>
            <a:endParaRPr sz="1000" dirty="0"/>
          </a:p>
          <a:p>
            <a:pPr marL="0" lvl="0" indent="0" algn="l" rtl="0">
              <a:lnSpc>
                <a:spcPct val="100000"/>
              </a:lnSpc>
              <a:spcBef>
                <a:spcPts val="0"/>
              </a:spcBef>
              <a:spcAft>
                <a:spcPts val="0"/>
              </a:spcAft>
              <a:buSzPts val="1400"/>
              <a:buNone/>
            </a:pPr>
            <a:r>
              <a:rPr lang="en-US" sz="1000" b="1" dirty="0"/>
              <a:t>Emphasize</a:t>
            </a:r>
            <a:r>
              <a:rPr lang="en-US" sz="1000" dirty="0"/>
              <a:t> that we must keep in mind that not all fevers are due to malaria. Therefore, it is important to confirm malaria by other means, such as a test. Also, remember that because fevers due to malaria can come and go, even if the child doesn't have a fever at the time you take their temperature, a test for malaria should still be conducted if history of fever noted by the caregiver and malaria is common in your area.</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now we will learn how to test for malaria.</a:t>
            </a:r>
            <a:endParaRPr sz="1000" dirty="0"/>
          </a:p>
        </p:txBody>
      </p:sp>
      <p:sp>
        <p:nvSpPr>
          <p:cNvPr id="636" name="Google Shape;63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b="0" dirty="0"/>
              <a:t>Who has seen, used, or had a malaria RDT test before? Can you tell us about your experience?</a:t>
            </a:r>
            <a:endParaRPr sz="1000" b="0" dirty="0"/>
          </a:p>
          <a:p>
            <a:pPr marL="0" lvl="0" indent="0" algn="l" rtl="0">
              <a:lnSpc>
                <a:spcPct val="100000"/>
              </a:lnSpc>
              <a:spcBef>
                <a:spcPts val="0"/>
              </a:spcBef>
              <a:spcAft>
                <a:spcPts val="0"/>
              </a:spcAft>
              <a:buSzPts val="1400"/>
              <a:buNone/>
            </a:pPr>
            <a:r>
              <a:rPr lang="en-US" sz="1000" b="1" dirty="0"/>
              <a:t>Acknowledge</a:t>
            </a:r>
            <a:r>
              <a:rPr lang="en-US" sz="1000" b="0" dirty="0"/>
              <a:t> all responses.</a:t>
            </a:r>
            <a:endParaRPr sz="1000" b="1" dirty="0"/>
          </a:p>
          <a:p>
            <a:pPr marL="0" lvl="0" indent="0" algn="l" rtl="0">
              <a:lnSpc>
                <a:spcPct val="100000"/>
              </a:lnSpc>
              <a:spcBef>
                <a:spcPts val="0"/>
              </a:spcBef>
              <a:spcAft>
                <a:spcPts val="0"/>
              </a:spcAft>
              <a:buSzPts val="1400"/>
              <a:buNone/>
            </a:pPr>
            <a:r>
              <a:rPr lang="en-US" sz="1000" b="1" dirty="0"/>
              <a:t>Clarify</a:t>
            </a:r>
            <a:r>
              <a:rPr lang="en-US" sz="1000" dirty="0"/>
              <a:t> what an RDT for malaria is by going over the points on the slide: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RDT is a method of quickly establishing the diagnosis of malaria using a test kit. It doesn’t require a microscope or laboratory and can be done in almost any setting.</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It uses a test kit that detects antigens -- a chemical substance produced by malaria parasites. Other infectious microorganisms also produce antigens, but these are specific to malaria parasite only.</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These antigens are present in blood of recently infected people, so an RDT requires to draw a small drop of blood in order to check for antigens.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If malaria antigens are not present, the person will test negative.</a:t>
            </a:r>
            <a:endParaRPr sz="1000" dirty="0"/>
          </a:p>
        </p:txBody>
      </p:sp>
      <p:sp>
        <p:nvSpPr>
          <p:cNvPr id="647" name="Google Shape;647;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9" name="Google Shape;45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sz="1000" dirty="0"/>
              <a:t>Total time required for this session: approximately 20 minutes </a:t>
            </a:r>
            <a:endParaRPr sz="1000" dirty="0"/>
          </a:p>
        </p:txBody>
      </p:sp>
      <p:sp>
        <p:nvSpPr>
          <p:cNvPr id="460" name="Google Shape;46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7" name="Google Shape;657;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Explain </a:t>
            </a:r>
            <a:r>
              <a:rPr lang="en-US" sz="1000" b="0" i="0" u="none" strike="noStrike" cap="none" dirty="0">
                <a:solidFill>
                  <a:srgbClr val="000000"/>
                </a:solidFill>
                <a:latin typeface="Source Sans Pro"/>
                <a:ea typeface="Source Sans Pro"/>
                <a:cs typeface="Source Sans Pro"/>
                <a:sym typeface="Source Sans Pro"/>
              </a:rPr>
              <a:t>that it is important to counsel the caregiver before doing the RDT and prepare her/him for what to expect.</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a:t>
            </a:r>
            <a:r>
              <a:rPr lang="en-US" sz="1000" b="0" i="0" u="none" strike="noStrike" cap="none" dirty="0">
                <a:solidFill>
                  <a:srgbClr val="000000"/>
                </a:solidFill>
                <a:latin typeface="Source Sans Pro"/>
                <a:ea typeface="Source Sans Pro"/>
                <a:cs typeface="Source Sans Pro"/>
                <a:sym typeface="Source Sans Pro"/>
              </a:rPr>
              <a:t> one of the trainees to read out loud what they should tell the caregiver before doing the test.</a:t>
            </a:r>
            <a:endParaRPr sz="1000" b="1"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dirty="0"/>
          </a:p>
        </p:txBody>
      </p:sp>
      <p:sp>
        <p:nvSpPr>
          <p:cNvPr id="658" name="Google Shape;658;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b="1" dirty="0"/>
              <a:t>Distribute</a:t>
            </a:r>
            <a:r>
              <a:rPr lang="en-US" sz="1000" dirty="0"/>
              <a:t> </a:t>
            </a:r>
            <a:r>
              <a:rPr lang="en-US" sz="1000" b="1" dirty="0"/>
              <a:t>Module 4/Handout: RDT job aid </a:t>
            </a:r>
            <a:r>
              <a:rPr lang="en-US" sz="1000" dirty="0"/>
              <a:t>with the instructions/steps for how to do the RDT for malaria.</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1" dirty="0"/>
              <a:t>Explain</a:t>
            </a:r>
            <a:r>
              <a:rPr lang="en-US" sz="1000" dirty="0"/>
              <a:t> what to expect next by saying:</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Together, we will examine these steps more closely on the next several slides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Then you will observe the demonstration of how to do the RDT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And finally, you will practice in pairs doing the RDT while using this handout to guide you.</a:t>
            </a:r>
            <a:endParaRPr sz="1000" dirty="0"/>
          </a:p>
          <a:p>
            <a:pPr marL="171450" lvl="0" indent="-95250" algn="l" rtl="0">
              <a:lnSpc>
                <a:spcPct val="100000"/>
              </a:lnSpc>
              <a:spcBef>
                <a:spcPts val="0"/>
              </a:spcBef>
              <a:spcAft>
                <a:spcPts val="0"/>
              </a:spcAft>
              <a:buClr>
                <a:schemeClr val="dk1"/>
              </a:buClr>
              <a:buSzPts val="1200"/>
              <a:buFont typeface="Arial"/>
              <a:buNone/>
            </a:pPr>
            <a:endParaRPr dirty="0"/>
          </a:p>
        </p:txBody>
      </p:sp>
      <p:sp>
        <p:nvSpPr>
          <p:cNvPr id="667" name="Google Shape;667;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b="0" dirty="0"/>
              <a:t>one of the participants to read the list of the items on the slide.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NEW (unopened) test packet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NEW (unopened) alcohol swab</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New (unopened) lancet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New pair of disposable gloves</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Buffer</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Timer</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Sharps box</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Pencil or pen</a:t>
            </a:r>
            <a:endParaRPr sz="1000" dirty="0"/>
          </a:p>
          <a:p>
            <a:pPr marL="171450" lvl="0" indent="-95250" algn="l" rtl="0">
              <a:lnSpc>
                <a:spcPct val="100000"/>
              </a:lnSpc>
              <a:spcBef>
                <a:spcPts val="0"/>
              </a:spcBef>
              <a:spcAft>
                <a:spcPts val="0"/>
              </a:spcAft>
              <a:buClr>
                <a:schemeClr val="dk1"/>
              </a:buClr>
              <a:buSzPts val="1200"/>
              <a:buFont typeface="Arial"/>
              <a:buNone/>
            </a:pPr>
            <a:endParaRPr dirty="0"/>
          </a:p>
        </p:txBody>
      </p:sp>
      <p:sp>
        <p:nvSpPr>
          <p:cNvPr id="676" name="Google Shape;676;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7" name="Google Shape;687;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i="1" dirty="0"/>
              <a:t>Step 1:  Look for the expiry date at the back of the packet.</a:t>
            </a:r>
            <a:endParaRPr sz="1000" dirty="0"/>
          </a:p>
          <a:p>
            <a:pPr marL="0" marR="0" lvl="0" indent="0" algn="l" rtl="0">
              <a:lnSpc>
                <a:spcPct val="100000"/>
              </a:lnSpc>
              <a:spcBef>
                <a:spcPts val="0"/>
              </a:spcBef>
              <a:spcAft>
                <a:spcPts val="0"/>
              </a:spcAft>
              <a:buClr>
                <a:schemeClr val="dk1"/>
              </a:buClr>
              <a:buSzPts val="1100"/>
              <a:buFont typeface="Source Sans Pro"/>
              <a:buNone/>
            </a:pPr>
            <a:r>
              <a:rPr lang="en-US" sz="1000" b="1" dirty="0"/>
              <a:t>Explain</a:t>
            </a:r>
            <a:r>
              <a:rPr lang="en-US" sz="1000" dirty="0"/>
              <a:t> that an expired RDT may give a false result.</a:t>
            </a:r>
            <a:endParaRPr sz="1000" dirty="0"/>
          </a:p>
          <a:p>
            <a:pPr marL="0" lvl="0" indent="0" algn="l" rtl="0">
              <a:lnSpc>
                <a:spcPct val="100000"/>
              </a:lnSpc>
              <a:spcBef>
                <a:spcPts val="0"/>
              </a:spcBef>
              <a:spcAft>
                <a:spcPts val="0"/>
              </a:spcAft>
              <a:buSzPts val="1400"/>
              <a:buNone/>
            </a:pPr>
            <a:r>
              <a:rPr lang="en-US" sz="1000" b="1" dirty="0"/>
              <a:t>Instruct </a:t>
            </a:r>
            <a:r>
              <a:rPr lang="en-US" sz="1000" dirty="0"/>
              <a:t>everyone to find the expiration date on their test packets. </a:t>
            </a:r>
            <a:r>
              <a:rPr lang="en-US" sz="1000" b="1" dirty="0"/>
              <a:t>Ask </a:t>
            </a:r>
            <a:r>
              <a:rPr lang="en-US" sz="1000" dirty="0"/>
              <a:t>a volunteer to read out loud the expiration date on the packet. </a:t>
            </a:r>
            <a:endParaRPr sz="1000" dirty="0"/>
          </a:p>
          <a:p>
            <a:pPr marL="0" lvl="0" indent="0" algn="l" rtl="0">
              <a:lnSpc>
                <a:spcPct val="100000"/>
              </a:lnSpc>
              <a:spcBef>
                <a:spcPts val="0"/>
              </a:spcBef>
              <a:spcAft>
                <a:spcPts val="0"/>
              </a:spcAft>
              <a:buSzPts val="1400"/>
              <a:buNone/>
            </a:pPr>
            <a:r>
              <a:rPr lang="en-US" sz="1000" b="1" dirty="0"/>
              <a:t>Make</a:t>
            </a:r>
            <a:r>
              <a:rPr lang="en-US" sz="1000" dirty="0"/>
              <a:t> sure that trainees all understand how to read the numbers (month – year) and can confirm the date.  </a:t>
            </a:r>
            <a:endParaRPr sz="1000" dirty="0"/>
          </a:p>
          <a:p>
            <a:pPr marL="0" lvl="0" indent="0" algn="l" rtl="0">
              <a:lnSpc>
                <a:spcPct val="100000"/>
              </a:lnSpc>
              <a:spcBef>
                <a:spcPts val="0"/>
              </a:spcBef>
              <a:spcAft>
                <a:spcPts val="0"/>
              </a:spcAft>
              <a:buSzPts val="1400"/>
              <a:buNone/>
            </a:pPr>
            <a:r>
              <a:rPr lang="en-US" sz="1000" b="1" dirty="0"/>
              <a:t>Explain</a:t>
            </a:r>
            <a:r>
              <a:rPr lang="en-US" sz="1000" dirty="0"/>
              <a:t> how to check for a damaged kit by squeezing gently and feel/listen for air leakage. If there is any leakage, discard the packet with the test and get a new one.</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i="1" dirty="0"/>
              <a:t>Step 2: Put on new gloves.</a:t>
            </a:r>
            <a:endParaRPr sz="1000" b="1" i="1" dirty="0"/>
          </a:p>
          <a:p>
            <a:pPr marL="0" lvl="0" indent="0" algn="l" rtl="0">
              <a:lnSpc>
                <a:spcPct val="100000"/>
              </a:lnSpc>
              <a:spcBef>
                <a:spcPts val="0"/>
              </a:spcBef>
              <a:spcAft>
                <a:spcPts val="0"/>
              </a:spcAft>
              <a:buSzPts val="1400"/>
              <a:buNone/>
            </a:pPr>
            <a:r>
              <a:rPr lang="en-US" sz="1000" b="1" dirty="0"/>
              <a:t>Ask: </a:t>
            </a:r>
            <a:r>
              <a:rPr lang="en-US" sz="1000" b="0" i="1" dirty="0"/>
              <a:t>Why do you think is it important to wear new/clean gloves when doing the test? </a:t>
            </a:r>
            <a:r>
              <a:rPr lang="en-US" sz="1000" b="0" dirty="0"/>
              <a:t>Allow trainees to answer. Make sure someone mentions the following points (if not, add those):</a:t>
            </a:r>
            <a:endParaRPr sz="1000" dirty="0"/>
          </a:p>
          <a:p>
            <a:pPr marL="171450" lvl="0" indent="-171450" algn="l" rtl="0">
              <a:lnSpc>
                <a:spcPct val="100000"/>
              </a:lnSpc>
              <a:spcBef>
                <a:spcPts val="0"/>
              </a:spcBef>
              <a:spcAft>
                <a:spcPts val="0"/>
              </a:spcAft>
              <a:buClr>
                <a:schemeClr val="dk1"/>
              </a:buClr>
              <a:buSzPts val="1100"/>
              <a:buFont typeface="Arial"/>
              <a:buChar char="•"/>
            </a:pPr>
            <a:r>
              <a:rPr lang="en-US" sz="1000" b="0" dirty="0"/>
              <a:t>To protect a person who does the test from possible infection with blood-borne diseases, including HIV/AIDS.</a:t>
            </a:r>
            <a:endParaRPr sz="1000" dirty="0"/>
          </a:p>
          <a:p>
            <a:pPr marL="171450" lvl="0" indent="-171450" algn="l" rtl="0">
              <a:lnSpc>
                <a:spcPct val="100000"/>
              </a:lnSpc>
              <a:spcBef>
                <a:spcPts val="0"/>
              </a:spcBef>
              <a:spcAft>
                <a:spcPts val="0"/>
              </a:spcAft>
              <a:buClr>
                <a:schemeClr val="dk1"/>
              </a:buClr>
              <a:buSzPts val="1100"/>
              <a:buFont typeface="Arial"/>
              <a:buChar char="•"/>
            </a:pPr>
            <a:r>
              <a:rPr lang="en-US" sz="1000" b="0" dirty="0"/>
              <a:t>To protect clients from possible infection with blood-borne diseases, including HIV/AIDS.</a:t>
            </a:r>
            <a:endParaRPr sz="1000" b="1" dirty="0"/>
          </a:p>
          <a:p>
            <a:pPr marL="0" lvl="0" indent="0" algn="l" rtl="0">
              <a:lnSpc>
                <a:spcPct val="100000"/>
              </a:lnSpc>
              <a:spcBef>
                <a:spcPts val="0"/>
              </a:spcBef>
              <a:spcAft>
                <a:spcPts val="0"/>
              </a:spcAft>
              <a:buSzPts val="1400"/>
              <a:buNone/>
            </a:pPr>
            <a:r>
              <a:rPr lang="en-US" sz="1000" b="1" dirty="0"/>
              <a:t>Emphasize:</a:t>
            </a:r>
            <a:endParaRPr sz="1000" dirty="0"/>
          </a:p>
          <a:p>
            <a:pPr marL="171450" lvl="0" indent="-171450" algn="l" rtl="0">
              <a:lnSpc>
                <a:spcPct val="100000"/>
              </a:lnSpc>
              <a:spcBef>
                <a:spcPts val="0"/>
              </a:spcBef>
              <a:spcAft>
                <a:spcPts val="0"/>
              </a:spcAft>
              <a:buClr>
                <a:schemeClr val="dk1"/>
              </a:buClr>
              <a:buSzPts val="1100"/>
              <a:buFont typeface="Arial"/>
              <a:buChar char="•"/>
            </a:pPr>
            <a:r>
              <a:rPr lang="en-US" sz="1000" dirty="0"/>
              <a:t>It is important to wear a new pair for each client.</a:t>
            </a:r>
            <a:endParaRPr sz="1000" dirty="0"/>
          </a:p>
          <a:p>
            <a:pPr marL="171450" lvl="0" indent="-171450" algn="l" rtl="0">
              <a:lnSpc>
                <a:spcPct val="100000"/>
              </a:lnSpc>
              <a:spcBef>
                <a:spcPts val="0"/>
              </a:spcBef>
              <a:spcAft>
                <a:spcPts val="0"/>
              </a:spcAft>
              <a:buClr>
                <a:schemeClr val="dk1"/>
              </a:buClr>
              <a:buSzPts val="1100"/>
              <a:buFont typeface="Arial"/>
              <a:buChar char="•"/>
            </a:pPr>
            <a:r>
              <a:rPr lang="en-US" sz="1000" dirty="0"/>
              <a:t>Do not open an RDT packet until you are ready to use it for a patient. If a packet has been open for some time before the RDT is used, the RDT may give a false result.</a:t>
            </a:r>
            <a:endParaRPr sz="1000" dirty="0"/>
          </a:p>
          <a:p>
            <a:pPr marL="0" lvl="0" indent="0" algn="l" rtl="0">
              <a:lnSpc>
                <a:spcPct val="100000"/>
              </a:lnSpc>
              <a:spcBef>
                <a:spcPts val="0"/>
              </a:spcBef>
              <a:spcAft>
                <a:spcPts val="0"/>
              </a:spcAft>
              <a:buClr>
                <a:schemeClr val="dk1"/>
              </a:buClr>
              <a:buSzPts val="1100"/>
              <a:buFont typeface="Arial"/>
              <a:buNone/>
            </a:pPr>
            <a:endParaRPr sz="1000" dirty="0"/>
          </a:p>
          <a:p>
            <a:pPr marL="0" marR="0" lvl="0" indent="0" algn="l" rtl="0">
              <a:lnSpc>
                <a:spcPct val="100000"/>
              </a:lnSpc>
              <a:spcBef>
                <a:spcPts val="0"/>
              </a:spcBef>
              <a:spcAft>
                <a:spcPts val="0"/>
              </a:spcAft>
              <a:buClr>
                <a:srgbClr val="000000"/>
              </a:buClr>
              <a:buSzPts val="1100"/>
              <a:buFont typeface="Arial"/>
              <a:buNone/>
            </a:pPr>
            <a:r>
              <a:rPr lang="en-US" sz="1000" b="1" i="0" u="none" strike="noStrike" cap="none" dirty="0">
                <a:solidFill>
                  <a:srgbClr val="000000"/>
                </a:solidFill>
                <a:latin typeface="Source Sans Pro"/>
                <a:ea typeface="Source Sans Pro"/>
                <a:cs typeface="Source Sans Pro"/>
                <a:sym typeface="Source Sans Pro"/>
              </a:rPr>
              <a:t>*Adaptation note: </a:t>
            </a:r>
            <a:r>
              <a:rPr lang="en-US" sz="1000" b="0" i="0" u="none" strike="noStrike" cap="none" dirty="0">
                <a:solidFill>
                  <a:srgbClr val="000000"/>
                </a:solidFill>
                <a:latin typeface="Source Sans Pro"/>
                <a:ea typeface="Source Sans Pro"/>
                <a:cs typeface="Source Sans Pro"/>
                <a:sym typeface="Source Sans Pro"/>
              </a:rPr>
              <a:t>Reference any country guidance on how to ensure that appropriate stock is being used and how to avoid counterfeit/substandard drugs.</a:t>
            </a:r>
            <a:endParaRPr sz="1000" dirty="0"/>
          </a:p>
          <a:p>
            <a:pPr marL="0" lvl="0" indent="0" algn="l" rtl="0">
              <a:lnSpc>
                <a:spcPct val="100000"/>
              </a:lnSpc>
              <a:spcBef>
                <a:spcPts val="0"/>
              </a:spcBef>
              <a:spcAft>
                <a:spcPts val="0"/>
              </a:spcAft>
              <a:buSzPts val="1400"/>
              <a:buNone/>
            </a:pPr>
            <a:endParaRPr dirty="0"/>
          </a:p>
        </p:txBody>
      </p:sp>
      <p:sp>
        <p:nvSpPr>
          <p:cNvPr id="688" name="Google Shape;688;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0" name="Google Shape;70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a:t>
            </a:r>
            <a:endParaRPr sz="1000" b="1" dirty="0"/>
          </a:p>
          <a:p>
            <a:pPr marL="0" lvl="0" indent="0" algn="l" rtl="0">
              <a:lnSpc>
                <a:spcPct val="100000"/>
              </a:lnSpc>
              <a:spcBef>
                <a:spcPts val="0"/>
              </a:spcBef>
              <a:spcAft>
                <a:spcPts val="0"/>
              </a:spcAft>
              <a:buSzPts val="1400"/>
              <a:buNone/>
            </a:pPr>
            <a:r>
              <a:rPr lang="en-US" sz="1000" b="0" i="1" dirty="0"/>
              <a:t>Step 3:  Open the packet and remove the items. </a:t>
            </a:r>
            <a:endParaRPr sz="1000" dirty="0"/>
          </a:p>
          <a:p>
            <a:pPr marL="0" lvl="0" indent="0" algn="l" rtl="0">
              <a:lnSpc>
                <a:spcPct val="100000"/>
              </a:lnSpc>
              <a:spcBef>
                <a:spcPts val="0"/>
              </a:spcBef>
              <a:spcAft>
                <a:spcPts val="0"/>
              </a:spcAft>
              <a:buSzPts val="1400"/>
              <a:buNone/>
            </a:pPr>
            <a:r>
              <a:rPr lang="en-US" sz="1000" b="1" dirty="0"/>
              <a:t>Explain</a:t>
            </a:r>
            <a:r>
              <a:rPr lang="en-US" sz="1000" b="0" dirty="0"/>
              <a:t> the items inside the test packet: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b="0" dirty="0"/>
              <a:t>The test tray (cassette) is used to conduct the test.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b="0" dirty="0"/>
              <a:t>The device that is used to collect blood and transfer it to the test tray. </a:t>
            </a:r>
            <a:r>
              <a:rPr lang="en-US" sz="1000" b="1" dirty="0"/>
              <a:t>Clarify</a:t>
            </a:r>
            <a:r>
              <a:rPr lang="en-US" sz="1000" b="0" dirty="0"/>
              <a:t> that most commercially available RDT kits are packaged with individual-use disposable blood transfer devices intended to collect, transfer and deposit a fixed volume of blood (typically 5 or 10 microliters) from a finger prick to the absorbent pad within a window on the RDT tray. Several different devices exist. Currently, the most common one that is included with </a:t>
            </a:r>
            <a:r>
              <a:rPr lang="en-US" sz="1000" b="0" dirty="0" err="1"/>
              <a:t>mRDT</a:t>
            </a:r>
            <a:r>
              <a:rPr lang="en-US" sz="1000" b="0" dirty="0"/>
              <a:t> packet is the inverted cup.</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b="0" dirty="0"/>
              <a:t>The drying (desiccant) sachet protects the test from humidity until the packet is opened. </a:t>
            </a:r>
            <a:endParaRPr sz="1000" dirty="0"/>
          </a:p>
          <a:p>
            <a:pPr marL="171450" lvl="0" indent="-95250" algn="l" rtl="0">
              <a:lnSpc>
                <a:spcPct val="100000"/>
              </a:lnSpc>
              <a:spcBef>
                <a:spcPts val="0"/>
              </a:spcBef>
              <a:spcAft>
                <a:spcPts val="0"/>
              </a:spcAft>
              <a:buClr>
                <a:schemeClr val="dk1"/>
              </a:buClr>
              <a:buSzPts val="1200"/>
              <a:buFont typeface="Arial"/>
              <a:buNone/>
            </a:pPr>
            <a:endParaRPr sz="1000" b="0" dirty="0"/>
          </a:p>
          <a:p>
            <a:pPr marL="0" lvl="0" indent="0" algn="l" rtl="0">
              <a:lnSpc>
                <a:spcPct val="100000"/>
              </a:lnSpc>
              <a:spcBef>
                <a:spcPts val="0"/>
              </a:spcBef>
              <a:spcAft>
                <a:spcPts val="0"/>
              </a:spcAft>
              <a:buClr>
                <a:schemeClr val="dk1"/>
              </a:buClr>
              <a:buSzPts val="1200"/>
              <a:buFont typeface="Arial"/>
              <a:buNone/>
            </a:pPr>
            <a:r>
              <a:rPr lang="en-US" sz="1000" b="0" i="1" dirty="0"/>
              <a:t>Step 4. Write the client’s name on the test tray.</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Ask:</a:t>
            </a:r>
            <a:r>
              <a:rPr lang="en-US" sz="1000" b="0" dirty="0"/>
              <a:t> </a:t>
            </a:r>
            <a:r>
              <a:rPr lang="en-US" sz="1000" b="0" i="1" dirty="0"/>
              <a:t>Why do you think it is important to write the client’s name on the test tray before beginning the test? </a:t>
            </a:r>
            <a:r>
              <a:rPr lang="en-US" sz="1000" b="0" dirty="0"/>
              <a:t>Wait for several answers; make sure that one of the answers is “so you don’t run the risk of mixing up one person’s results with those of another.” </a:t>
            </a:r>
            <a:endParaRPr sz="1000" dirty="0"/>
          </a:p>
          <a:p>
            <a:pPr marL="0" lvl="0" indent="0" algn="l" rtl="0">
              <a:lnSpc>
                <a:spcPct val="100000"/>
              </a:lnSpc>
              <a:spcBef>
                <a:spcPts val="0"/>
              </a:spcBef>
              <a:spcAft>
                <a:spcPts val="0"/>
              </a:spcAft>
              <a:buSzPts val="1400"/>
              <a:buNone/>
            </a:pPr>
            <a:r>
              <a:rPr lang="en-US" sz="1000" b="1" dirty="0"/>
              <a:t>Clarify</a:t>
            </a:r>
            <a:r>
              <a:rPr lang="en-US" sz="1000" b="0" dirty="0"/>
              <a:t> that pencil works best for writing on the RDT test tray.</a:t>
            </a:r>
            <a:endParaRPr sz="1000" dirty="0"/>
          </a:p>
          <a:p>
            <a:pPr marL="0" lvl="0" indent="0" algn="l" rtl="0">
              <a:lnSpc>
                <a:spcPct val="100000"/>
              </a:lnSpc>
              <a:spcBef>
                <a:spcPts val="0"/>
              </a:spcBef>
              <a:spcAft>
                <a:spcPts val="0"/>
              </a:spcAft>
              <a:buSzPts val="1400"/>
              <a:buNone/>
            </a:pPr>
            <a:endParaRPr sz="1000" b="0" dirty="0"/>
          </a:p>
          <a:p>
            <a:pPr marL="0" lvl="0" indent="0" algn="l" rtl="0">
              <a:lnSpc>
                <a:spcPct val="100000"/>
              </a:lnSpc>
              <a:spcBef>
                <a:spcPts val="0"/>
              </a:spcBef>
              <a:spcAft>
                <a:spcPts val="0"/>
              </a:spcAft>
              <a:buSzPts val="1400"/>
              <a:buNone/>
            </a:pPr>
            <a:r>
              <a:rPr lang="en-US" sz="1000" b="0" dirty="0"/>
              <a:t>* </a:t>
            </a:r>
            <a:r>
              <a:rPr lang="en-US" sz="1000" b="1" dirty="0"/>
              <a:t>Adaptation note: </a:t>
            </a:r>
            <a:r>
              <a:rPr lang="en-US" sz="1000" b="0" dirty="0"/>
              <a:t>Adapt the slide depending on what blood collecting device is being used during training (e.g., image of the inverted cup may need to be replaced by loop, or straw, or pipette, or capillary tube.). Also, test packets may or may not include the buffer. If the packets you are using in this training include the buffer, adapt accordingly.</a:t>
            </a:r>
            <a:endParaRPr sz="1000" dirty="0"/>
          </a:p>
        </p:txBody>
      </p:sp>
      <p:sp>
        <p:nvSpPr>
          <p:cNvPr id="701" name="Google Shape;701;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9" name="Google Shape;719;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Explain </a:t>
            </a:r>
            <a:r>
              <a:rPr lang="en-US" sz="1000" b="0" i="0" u="none" strike="noStrike" cap="none" dirty="0">
                <a:solidFill>
                  <a:srgbClr val="000000"/>
                </a:solidFill>
                <a:latin typeface="Source Sans Pro"/>
                <a:ea typeface="Source Sans Pro"/>
                <a:cs typeface="Source Sans Pro"/>
                <a:sym typeface="Source Sans Pro"/>
              </a:rPr>
              <a:t>the elements of the test tray and their purpose by saying:</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The RDT contains a strip with antibodies against the malaria parasite.</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When blood is added to the square hole (sample window, labeled A) and buffer (if applicable) added to the round hole (labeled B), they flow along the strip. </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If malaria parasite antigens are present in the blood, the antigen/antibody reaction causes a red or pink band to appear in the test portion of the result window (labeled T). The control portion of the result window (labeled C) will have a red band appearing in </a:t>
            </a:r>
            <a:r>
              <a:rPr lang="en-US" sz="1000" b="0" i="0" u="sng" strike="noStrike" cap="none" dirty="0">
                <a:solidFill>
                  <a:srgbClr val="000000"/>
                </a:solidFill>
                <a:latin typeface="Source Sans Pro"/>
                <a:ea typeface="Source Sans Pro"/>
                <a:cs typeface="Source Sans Pro"/>
                <a:sym typeface="Source Sans Pro"/>
              </a:rPr>
              <a:t>all</a:t>
            </a:r>
            <a:r>
              <a:rPr lang="en-US" sz="1000" b="0" i="0" u="none" strike="noStrike" cap="none" dirty="0">
                <a:solidFill>
                  <a:srgbClr val="000000"/>
                </a:solidFill>
                <a:latin typeface="Source Sans Pro"/>
                <a:ea typeface="Source Sans Pro"/>
                <a:cs typeface="Source Sans Pro"/>
                <a:sym typeface="Source Sans Pro"/>
              </a:rPr>
              <a:t> cases (positive or negative) </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In the absence of malaria parasite antigens only the control band in the test window C is formed.</a:t>
            </a:r>
            <a:endParaRPr sz="1000" dirty="0"/>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dirty="0">
              <a:solidFill>
                <a:srgbClr val="000000"/>
              </a:solidFill>
              <a:latin typeface="Source Sans Pro"/>
              <a:ea typeface="Source Sans Pro"/>
              <a:cs typeface="Source Sans Pro"/>
              <a:sym typeface="Source Sans Pro"/>
            </a:endParaRPr>
          </a:p>
        </p:txBody>
      </p:sp>
      <p:sp>
        <p:nvSpPr>
          <p:cNvPr id="720" name="Google Shape;720;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b="1" dirty="0"/>
          </a:p>
          <a:p>
            <a:pPr marL="0" lvl="0" indent="0" algn="l" rtl="0">
              <a:lnSpc>
                <a:spcPct val="100000"/>
              </a:lnSpc>
              <a:spcBef>
                <a:spcPts val="0"/>
              </a:spcBef>
              <a:spcAft>
                <a:spcPts val="0"/>
              </a:spcAft>
              <a:buSzPts val="1400"/>
              <a:buNone/>
            </a:pPr>
            <a:r>
              <a:rPr lang="en-US" sz="1000" b="0" i="1" dirty="0"/>
              <a:t>Step 5. Open the alcohol swab and clean the finger.</a:t>
            </a:r>
            <a:endParaRPr sz="1000" dirty="0"/>
          </a:p>
          <a:p>
            <a:pPr marL="0" lvl="0" indent="0" algn="l" rtl="0">
              <a:lnSpc>
                <a:spcPct val="100000"/>
              </a:lnSpc>
              <a:spcBef>
                <a:spcPts val="0"/>
              </a:spcBef>
              <a:spcAft>
                <a:spcPts val="0"/>
              </a:spcAft>
              <a:buSzPts val="1400"/>
              <a:buNone/>
            </a:pPr>
            <a:r>
              <a:rPr lang="en-US" sz="1000" b="1" dirty="0"/>
              <a:t>Explain </a:t>
            </a:r>
            <a:r>
              <a:rPr lang="en-US" sz="1000" b="0" dirty="0"/>
              <a:t>how to choose the finger:</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b="0" dirty="0"/>
              <a:t>Ask the caregiver if the child is right-handed or left-handed. If the child is right-handed, choose the 4th finger on their left (non-dominant) hand. If left-handed, choose the 4</a:t>
            </a:r>
            <a:r>
              <a:rPr lang="en-US" sz="1000" b="0" baseline="30000" dirty="0"/>
              <a:t>th</a:t>
            </a:r>
            <a:r>
              <a:rPr lang="en-US" sz="1000" b="0" dirty="0"/>
              <a:t> finger on their right (non-dominant) hand. The 4th finger is preferred because for most people it is the least-used finger. Choosing non-dominant hand will cause the least inconvenience to child if the pricked finger becomes sore.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b="0" dirty="0"/>
              <a:t>Make sure that trainees understand that by the 4th finger, we mean the one closest to the little finger.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Clarify</a:t>
            </a:r>
            <a:r>
              <a:rPr lang="en-US" sz="1000" b="0" dirty="0"/>
              <a:t> that after cleaning the finger with the alcohol swab, it must be allowed to air dry. The finger must not be dried by blowing on it or wiping it with a piece of cloth or paper.</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Ask </a:t>
            </a:r>
            <a:r>
              <a:rPr lang="en-US" sz="1000" b="0" dirty="0"/>
              <a:t>trainees: </a:t>
            </a:r>
            <a:r>
              <a:rPr lang="en-US" sz="1000" b="0" i="1" dirty="0"/>
              <a:t>Why must you not blow on or wipe the finger once it is cleaned? </a:t>
            </a:r>
            <a:r>
              <a:rPr lang="en-US" sz="1000" b="0" dirty="0"/>
              <a:t>Solicit several answers. Make sure they understand that blowing on or wiping the finger means it will no longer be clean.</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Explain: </a:t>
            </a:r>
            <a:r>
              <a:rPr lang="en-US" sz="1000" b="0" dirty="0"/>
              <a:t>After using the alcohol swab, place it on its wrapper and set it aside on the table. You will use it again to stop the bleeding after you collect the patient’s blood.</a:t>
            </a:r>
            <a:endParaRPr sz="1000" dirty="0"/>
          </a:p>
        </p:txBody>
      </p:sp>
      <p:sp>
        <p:nvSpPr>
          <p:cNvPr id="735" name="Google Shape;735;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4" name="Google Shape;744;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Explain:</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Open the lancet carefully. Do not allow the tip of the lancet to touch anything before pricking the client’s finger.</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Squeeze the tip of the client’s 4</a:t>
            </a:r>
            <a:r>
              <a:rPr lang="en-US" sz="1000" baseline="30000" dirty="0"/>
              <a:t>th</a:t>
            </a:r>
            <a:r>
              <a:rPr lang="en-US" sz="1000" dirty="0"/>
              <a:t> finger with your own fingers and prick the side of the fleshy part. This is less painful than pricking in the middle of the fleshy part or at the tip.</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Prick once hard enough to draw a sufficient amount of blood. Check to be sure the finger-prick will produce enough blood before discarding the lancet.</a:t>
            </a:r>
            <a:endParaRPr sz="1000" dirty="0"/>
          </a:p>
        </p:txBody>
      </p:sp>
      <p:sp>
        <p:nvSpPr>
          <p:cNvPr id="745" name="Google Shape;745;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4" name="Google Shape;754;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a:t>
            </a:r>
            <a:endParaRPr sz="1000" dirty="0"/>
          </a:p>
          <a:p>
            <a:pPr marL="0" lvl="0" indent="0" algn="l" rtl="0">
              <a:lnSpc>
                <a:spcPct val="100000"/>
              </a:lnSpc>
              <a:spcBef>
                <a:spcPts val="0"/>
              </a:spcBef>
              <a:spcAft>
                <a:spcPts val="0"/>
              </a:spcAft>
              <a:buSzPts val="1400"/>
              <a:buNone/>
            </a:pPr>
            <a:r>
              <a:rPr lang="en-US" sz="1000" b="1" dirty="0"/>
              <a:t>Explain:</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You should discard the lancet in the sharps box (Safety Box) immediately after using it. This means that the box should be placed within the reach.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DO NOT set down the lancet on the table before discarding it.  If you put it on the table, you or someone else may accidentally be pricked.  Accidental pricks can spread HIV, hepatitis viruses, and  other diseases.</a:t>
            </a:r>
            <a:endParaRPr sz="1000" dirty="0"/>
          </a:p>
          <a:p>
            <a:pPr marL="0" lvl="0" indent="0" algn="l" rtl="0">
              <a:lnSpc>
                <a:spcPct val="100000"/>
              </a:lnSpc>
              <a:spcBef>
                <a:spcPts val="0"/>
              </a:spcBef>
              <a:spcAft>
                <a:spcPts val="0"/>
              </a:spcAft>
              <a:buSzPts val="1400"/>
              <a:buNone/>
            </a:pPr>
            <a:endParaRPr dirty="0"/>
          </a:p>
        </p:txBody>
      </p:sp>
      <p:sp>
        <p:nvSpPr>
          <p:cNvPr id="755" name="Google Shape;755;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6" name="Google Shape;76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Summarize</a:t>
            </a:r>
            <a:r>
              <a:rPr lang="en-US" sz="1000" dirty="0"/>
              <a:t> the instructions for using the inverted cup (or other blood collection and transfer device to be used during the training):</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Ensure a good-sized drop is on the finger before collecting.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Holding the device in a vertical position, gently apply the cup to the top of the blood drop and let the cup fill with blood.</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DO NOT press the cup against the finger; if this happens, it won’t fill with blood and the volume will not be correct.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Only lift the device once the cup has filled with blood.</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dirty="0"/>
              <a:t>* </a:t>
            </a:r>
            <a:r>
              <a:rPr lang="en-US" sz="1000" b="1" dirty="0"/>
              <a:t>Adaptation note: </a:t>
            </a:r>
            <a:r>
              <a:rPr lang="en-US" sz="1000" dirty="0"/>
              <a:t>Adapt this slide based on the device used for collecting the blood (e.g., the inverted cup instructions may have to be replaced by the instructions for another device used during the training).</a:t>
            </a:r>
            <a:endParaRPr sz="1000" dirty="0"/>
          </a:p>
        </p:txBody>
      </p:sp>
      <p:sp>
        <p:nvSpPr>
          <p:cNvPr id="767" name="Google Shape;767;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6" name="Google Shape;46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Say: </a:t>
            </a:r>
            <a:r>
              <a:rPr lang="en-US" sz="1000" dirty="0"/>
              <a:t>During this session you will learn basic facts about malaria. More specifically, by the end of this session you will be able to:</a:t>
            </a:r>
            <a:endParaRPr sz="1000" dirty="0"/>
          </a:p>
          <a:p>
            <a:pPr marL="171450" lvl="0" indent="-171450" algn="l" rtl="0">
              <a:lnSpc>
                <a:spcPct val="100000"/>
              </a:lnSpc>
              <a:spcAft>
                <a:spcPts val="0"/>
              </a:spcAft>
              <a:buClr>
                <a:schemeClr val="dk1"/>
              </a:buClr>
              <a:buSzPts val="1200"/>
              <a:buFont typeface="Arial"/>
              <a:buChar char="•"/>
            </a:pPr>
            <a:r>
              <a:rPr lang="en-US" sz="1000" dirty="0"/>
              <a:t>Explain what malaria is and how it is transmitted</a:t>
            </a:r>
          </a:p>
          <a:p>
            <a:pPr marL="171450" lvl="0" indent="-171450" algn="l" rtl="0">
              <a:lnSpc>
                <a:spcPct val="100000"/>
              </a:lnSpc>
              <a:spcAft>
                <a:spcPts val="0"/>
              </a:spcAft>
              <a:buClr>
                <a:schemeClr val="dk1"/>
              </a:buClr>
              <a:buSzPts val="1200"/>
              <a:buFont typeface="Arial"/>
              <a:buChar char="•"/>
            </a:pPr>
            <a:r>
              <a:rPr lang="en-US" sz="1000" dirty="0"/>
              <a:t>Discuss why it is dangerous</a:t>
            </a:r>
            <a:endParaRPr sz="1000" dirty="0"/>
          </a:p>
          <a:p>
            <a:pPr marL="171450" lvl="0" indent="-171450" algn="l" rtl="0">
              <a:lnSpc>
                <a:spcPct val="100000"/>
              </a:lnSpc>
              <a:spcAft>
                <a:spcPts val="0"/>
              </a:spcAft>
              <a:buClr>
                <a:schemeClr val="dk1"/>
              </a:buClr>
              <a:buSzPts val="1200"/>
              <a:buFont typeface="Arial"/>
              <a:buChar char="•"/>
            </a:pPr>
            <a:r>
              <a:rPr lang="en-US" sz="1000" dirty="0"/>
              <a:t>List the signs and symptoms of malaria</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Identify ways of preventing malaria</a:t>
            </a:r>
            <a:endParaRPr sz="1000" dirty="0"/>
          </a:p>
          <a:p>
            <a:pPr marL="0" lvl="0" indent="0" algn="l" rtl="0">
              <a:lnSpc>
                <a:spcPct val="100000"/>
              </a:lnSpc>
              <a:spcBef>
                <a:spcPts val="0"/>
              </a:spcBef>
              <a:spcAft>
                <a:spcPts val="0"/>
              </a:spcAft>
              <a:buClr>
                <a:schemeClr val="dk1"/>
              </a:buClr>
              <a:buSzPts val="1200"/>
              <a:buFont typeface="Arial"/>
              <a:buNone/>
            </a:pPr>
            <a:endParaRPr dirty="0"/>
          </a:p>
        </p:txBody>
      </p:sp>
      <p:sp>
        <p:nvSpPr>
          <p:cNvPr id="467" name="Google Shape;46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7" name="Google Shape;777;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latin typeface="Source Sans Pro"/>
                <a:ea typeface="Source Sans Pro"/>
                <a:cs typeface="Source Sans Pro"/>
                <a:sym typeface="Source Sans Pro"/>
              </a:rPr>
              <a:t>FACILITATOR NOTES </a:t>
            </a:r>
            <a:endParaRPr lang="en-US" sz="1000" dirty="0">
              <a:latin typeface="Source Sans Pro"/>
              <a:ea typeface="Source Sans Pro"/>
              <a:cs typeface="Source Sans Pro"/>
              <a:sym typeface="Source Sans Pro"/>
            </a:endParaRPr>
          </a:p>
          <a:p>
            <a:pPr marL="0" marR="0" lvl="0" indent="0" algn="l" rtl="0">
              <a:lnSpc>
                <a:spcPct val="107000"/>
              </a:lnSpc>
              <a:spcBef>
                <a:spcPts val="0"/>
              </a:spcBef>
              <a:spcAft>
                <a:spcPts val="0"/>
              </a:spcAft>
              <a:buClr>
                <a:schemeClr val="dk1"/>
              </a:buClr>
              <a:buSzPts val="1200"/>
              <a:buFont typeface="Arial"/>
              <a:buNone/>
            </a:pPr>
            <a:r>
              <a:rPr lang="en-US" sz="1000" b="1" dirty="0">
                <a:latin typeface="Source Sans Pro"/>
                <a:ea typeface="Source Sans Pro"/>
                <a:cs typeface="Source Sans Pro"/>
                <a:sym typeface="Source Sans Pro"/>
              </a:rPr>
              <a:t>Explain:</a:t>
            </a:r>
            <a:endParaRPr lang="en-US" sz="1000" dirty="0">
              <a:latin typeface="Source Sans Pro"/>
              <a:ea typeface="Source Sans Pro"/>
              <a:cs typeface="Source Sans Pro"/>
              <a:sym typeface="Source Sans Pro"/>
            </a:endParaRPr>
          </a:p>
          <a:p>
            <a:pPr marL="171450" marR="0" lvl="0" indent="-171450" algn="l" rtl="0">
              <a:lnSpc>
                <a:spcPct val="107000"/>
              </a:lnSpc>
              <a:spcBef>
                <a:spcPts val="0"/>
              </a:spcBef>
              <a:spcAft>
                <a:spcPts val="0"/>
              </a:spcAft>
              <a:buClr>
                <a:schemeClr val="dk1"/>
              </a:buClr>
              <a:buSzPts val="1200"/>
              <a:buFont typeface="Arial"/>
              <a:buChar char="•"/>
            </a:pPr>
            <a:r>
              <a:rPr lang="en-US" sz="1000" dirty="0">
                <a:latin typeface="Source Sans Pro"/>
                <a:ea typeface="Source Sans Pro"/>
                <a:cs typeface="Source Sans Pro"/>
                <a:sym typeface="Source Sans Pro"/>
              </a:rPr>
              <a:t>To transfer the blood, use the inverted cup to put a blood drop into the square hole “A” on the test tray at the bottom of the sample window.</a:t>
            </a:r>
          </a:p>
          <a:p>
            <a:pPr marL="171450" marR="0" lvl="0" indent="-171450" algn="l" rtl="0">
              <a:lnSpc>
                <a:spcPct val="107000"/>
              </a:lnSpc>
              <a:spcBef>
                <a:spcPts val="0"/>
              </a:spcBef>
              <a:spcAft>
                <a:spcPts val="0"/>
              </a:spcAft>
              <a:buClr>
                <a:schemeClr val="dk1"/>
              </a:buClr>
              <a:buSzPts val="1200"/>
              <a:buFont typeface="Arial"/>
              <a:buChar char="•"/>
            </a:pPr>
            <a:r>
              <a:rPr lang="en-US" sz="1000" dirty="0">
                <a:latin typeface="Source Sans Pro"/>
                <a:ea typeface="Source Sans Pro"/>
                <a:cs typeface="Source Sans Pro"/>
                <a:sym typeface="Source Sans Pro"/>
              </a:rPr>
              <a:t>The bottom end of the cup needs to be in full contact with the pad at the bottom of the sample window. Wait until all of the blood volume has been released onto the pad.</a:t>
            </a:r>
          </a:p>
          <a:p>
            <a:pPr marL="0" lvl="0" indent="0" algn="l" rtl="0">
              <a:lnSpc>
                <a:spcPct val="100000"/>
              </a:lnSpc>
              <a:spcBef>
                <a:spcPts val="800"/>
              </a:spcBef>
              <a:spcAft>
                <a:spcPts val="0"/>
              </a:spcAft>
              <a:buSzPts val="1400"/>
              <a:buNone/>
            </a:pPr>
            <a:endParaRPr lang="en-US" sz="1000" dirty="0">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0" i="0" u="none" strike="noStrike" cap="none" dirty="0">
                <a:solidFill>
                  <a:srgbClr val="000000"/>
                </a:solidFill>
                <a:latin typeface="Source Sans Pro"/>
                <a:ea typeface="Source Sans Pro"/>
                <a:cs typeface="Source Sans Pro"/>
                <a:sym typeface="Source Sans Pro"/>
              </a:rPr>
              <a:t>* </a:t>
            </a:r>
            <a:r>
              <a:rPr lang="en-US" sz="1000" b="1" i="0" u="none" strike="noStrike" cap="none" dirty="0">
                <a:solidFill>
                  <a:srgbClr val="000000"/>
                </a:solidFill>
                <a:latin typeface="Source Sans Pro"/>
                <a:ea typeface="Source Sans Pro"/>
                <a:cs typeface="Source Sans Pro"/>
                <a:sym typeface="Source Sans Pro"/>
              </a:rPr>
              <a:t>Adaptation note: </a:t>
            </a:r>
            <a:r>
              <a:rPr lang="en-US" sz="1000" b="0" i="0" u="none" strike="noStrike" cap="none" dirty="0">
                <a:solidFill>
                  <a:srgbClr val="000000"/>
                </a:solidFill>
                <a:latin typeface="Source Sans Pro"/>
                <a:ea typeface="Source Sans Pro"/>
                <a:cs typeface="Source Sans Pro"/>
                <a:sym typeface="Source Sans Pro"/>
              </a:rPr>
              <a:t>Adapt this slide based on the device used for collecting the blood (e.g., the inverted tube instructions may have to be replaced by the instructions for another device used during the training).</a:t>
            </a:r>
          </a:p>
          <a:p>
            <a:pPr marL="0" indent="0"/>
            <a:endParaRPr lang="en-US" sz="1000" dirty="0"/>
          </a:p>
        </p:txBody>
      </p:sp>
      <p:sp>
        <p:nvSpPr>
          <p:cNvPr id="778" name="Google Shape;778;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6"/>
        <p:cNvGrpSpPr/>
        <p:nvPr/>
      </p:nvGrpSpPr>
      <p:grpSpPr>
        <a:xfrm>
          <a:off x="0" y="0"/>
          <a:ext cx="0" cy="0"/>
          <a:chOff x="0" y="0"/>
          <a:chExt cx="0" cy="0"/>
        </a:xfrm>
      </p:grpSpPr>
      <p:sp>
        <p:nvSpPr>
          <p:cNvPr id="787" name="Google Shape;78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8" name="Google Shape;78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Clarify:</a:t>
            </a:r>
            <a:r>
              <a:rPr lang="en-US" sz="1000" dirty="0"/>
              <a:t> While during this training, we are focusing on one device (the one that comes with the RDT used during the training/available in country), in your everyday work you may eventually experience other devices. This slide provides an overview of other commonly available blood collection and transfer devices, such as loops, pipettes, straws, and capillary tubes.</a:t>
            </a:r>
            <a:endParaRPr sz="1000" dirty="0"/>
          </a:p>
          <a:p>
            <a:pPr marL="0" lvl="0" indent="0" algn="l" rtl="0">
              <a:lnSpc>
                <a:spcPct val="100000"/>
              </a:lnSpc>
              <a:spcBef>
                <a:spcPts val="0"/>
              </a:spcBef>
              <a:spcAft>
                <a:spcPts val="0"/>
              </a:spcAft>
              <a:buSzPts val="1400"/>
              <a:buNone/>
            </a:pPr>
            <a:r>
              <a:rPr lang="en-US" sz="1000" b="1" dirty="0"/>
              <a:t>Distribute</a:t>
            </a:r>
            <a:r>
              <a:rPr lang="en-US" sz="1000" dirty="0"/>
              <a:t> </a:t>
            </a:r>
            <a:r>
              <a:rPr lang="en-US" sz="1000" b="1" dirty="0"/>
              <a:t>Module 4/</a:t>
            </a:r>
            <a:r>
              <a:rPr lang="en-US" sz="1000" b="1" dirty="0" err="1"/>
              <a:t>Handout_How</a:t>
            </a:r>
            <a:r>
              <a:rPr lang="en-US" sz="1000" b="1" dirty="0"/>
              <a:t> to use…</a:t>
            </a:r>
            <a:r>
              <a:rPr lang="en-US" sz="1000" dirty="0"/>
              <a:t> (depending on the type of the blood collection device) with step-by-step instructions for the device to be used during the training (every trainee should get a handout).</a:t>
            </a:r>
            <a:endParaRPr sz="1000" dirty="0"/>
          </a:p>
          <a:p>
            <a:pPr marL="0" lvl="0" indent="0" algn="l" rtl="0">
              <a:lnSpc>
                <a:spcPct val="100000"/>
              </a:lnSpc>
              <a:spcBef>
                <a:spcPts val="0"/>
              </a:spcBef>
              <a:spcAft>
                <a:spcPts val="0"/>
              </a:spcAft>
              <a:buSzPts val="1400"/>
              <a:buNone/>
            </a:pPr>
            <a:r>
              <a:rPr lang="en-US" sz="1000" b="1" dirty="0"/>
              <a:t>Tell </a:t>
            </a:r>
            <a:r>
              <a:rPr lang="en-US" sz="1000" dirty="0"/>
              <a:t>trainees that they have </a:t>
            </a:r>
            <a:r>
              <a:rPr lang="en-US" sz="1000" b="1" dirty="0"/>
              <a:t>3 minutes </a:t>
            </a:r>
            <a:r>
              <a:rPr lang="en-US" sz="1000" dirty="0"/>
              <a:t>to read the handout.</a:t>
            </a:r>
            <a:endParaRPr sz="1000" dirty="0"/>
          </a:p>
          <a:p>
            <a:pPr marL="0" lvl="0" indent="0" algn="l" rtl="0">
              <a:lnSpc>
                <a:spcPct val="100000"/>
              </a:lnSpc>
              <a:spcBef>
                <a:spcPts val="0"/>
              </a:spcBef>
              <a:spcAft>
                <a:spcPts val="0"/>
              </a:spcAft>
              <a:buSzPts val="1400"/>
              <a:buNone/>
            </a:pPr>
            <a:r>
              <a:rPr lang="en-US" sz="1000" b="1" dirty="0"/>
              <a:t>Ask</a:t>
            </a:r>
            <a:r>
              <a:rPr lang="en-US" sz="1000" dirty="0"/>
              <a:t> if they have any questions about the use of the device and explain that they will be able to ask more questions during practice. </a:t>
            </a:r>
            <a:endParaRPr sz="1000" dirty="0"/>
          </a:p>
          <a:p>
            <a:pPr marL="0" lvl="0" indent="0" algn="l" rtl="0">
              <a:lnSpc>
                <a:spcPct val="100000"/>
              </a:lnSpc>
              <a:spcBef>
                <a:spcPts val="0"/>
              </a:spcBef>
              <a:spcAft>
                <a:spcPts val="0"/>
              </a:spcAft>
              <a:buSzPts val="1400"/>
              <a:buNone/>
            </a:pPr>
            <a:endParaRPr dirty="0"/>
          </a:p>
        </p:txBody>
      </p:sp>
      <p:sp>
        <p:nvSpPr>
          <p:cNvPr id="789" name="Google Shape;78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Explain:</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You must discard the blood-transfer device in the sharps box immediately after you transfer the blood to the test tray.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You should not set it down on the table or elsewhere before discarding it.</a:t>
            </a:r>
            <a:endParaRPr sz="1000" dirty="0"/>
          </a:p>
          <a:p>
            <a:pPr marL="171450" lvl="0" indent="-95250" algn="l" rtl="0">
              <a:lnSpc>
                <a:spcPct val="100000"/>
              </a:lnSpc>
              <a:spcBef>
                <a:spcPts val="0"/>
              </a:spcBef>
              <a:spcAft>
                <a:spcPts val="0"/>
              </a:spcAft>
              <a:buClr>
                <a:schemeClr val="dk1"/>
              </a:buClr>
              <a:buSzPts val="1200"/>
              <a:buFont typeface="Arial"/>
              <a:buNone/>
            </a:pPr>
            <a:endParaRPr sz="1000" dirty="0"/>
          </a:p>
          <a:p>
            <a:pPr marL="0" lvl="0" indent="0" algn="l" rtl="0">
              <a:lnSpc>
                <a:spcPct val="100000"/>
              </a:lnSpc>
              <a:spcBef>
                <a:spcPts val="0"/>
              </a:spcBef>
              <a:spcAft>
                <a:spcPts val="0"/>
              </a:spcAft>
              <a:buClr>
                <a:schemeClr val="dk1"/>
              </a:buClr>
              <a:buSzPts val="1200"/>
              <a:buFont typeface="Arial"/>
              <a:buNone/>
            </a:pPr>
            <a:r>
              <a:rPr lang="en-US" sz="1000" dirty="0"/>
              <a:t>* </a:t>
            </a:r>
            <a:r>
              <a:rPr lang="en-US" sz="1000" b="1" dirty="0"/>
              <a:t>Adaptation note: </a:t>
            </a:r>
            <a:r>
              <a:rPr lang="en-US" sz="1000" b="0" i="0" u="none" strike="noStrike" cap="none" dirty="0">
                <a:solidFill>
                  <a:srgbClr val="000000"/>
                </a:solidFill>
                <a:latin typeface="Source Sans Pro"/>
                <a:ea typeface="Source Sans Pro"/>
                <a:cs typeface="Source Sans Pro"/>
                <a:sym typeface="Source Sans Pro"/>
              </a:rPr>
              <a:t>Facilitator to adapt this slide based on the device used for collecting the blood (e.g., reference to inverted cup may have to be replaced for another device used during the training).</a:t>
            </a:r>
            <a:endParaRPr sz="1000" dirty="0"/>
          </a:p>
        </p:txBody>
      </p:sp>
      <p:sp>
        <p:nvSpPr>
          <p:cNvPr id="807" name="Google Shape;807;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9" name="Google Shape;819;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Explain</a:t>
            </a:r>
            <a:r>
              <a:rPr lang="en-US" sz="1000" dirty="0"/>
              <a:t> how to add buffer to the test tray:</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Hold the bottle vertically (see illustration) — this ensures the correct drop size.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Add the recommended number of drops of buffer into the buffer well (round hole on the test tray, marked B). Put the exact amount of buffer as indicated by the manufacturer (the number of drops may vary depending on manufacturer).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Count carefully as you add the drops. The test may not work if you use too little or too much buffer.</a:t>
            </a:r>
            <a:endParaRPr sz="1000" dirty="0"/>
          </a:p>
          <a:p>
            <a:pPr marL="171450" lvl="0" indent="-95250" algn="l" rtl="0">
              <a:lnSpc>
                <a:spcPct val="100000"/>
              </a:lnSpc>
              <a:spcBef>
                <a:spcPts val="0"/>
              </a:spcBef>
              <a:spcAft>
                <a:spcPts val="0"/>
              </a:spcAft>
              <a:buClr>
                <a:schemeClr val="dk1"/>
              </a:buClr>
              <a:buSzPts val="1200"/>
              <a:buFont typeface="Arial"/>
              <a:buNone/>
            </a:pPr>
            <a:endParaRPr sz="1000" dirty="0"/>
          </a:p>
          <a:p>
            <a:pPr marL="0" lvl="0" indent="0" algn="l" rtl="0">
              <a:lnSpc>
                <a:spcPct val="100000"/>
              </a:lnSpc>
              <a:spcBef>
                <a:spcPts val="0"/>
              </a:spcBef>
              <a:spcAft>
                <a:spcPts val="0"/>
              </a:spcAft>
              <a:buClr>
                <a:schemeClr val="dk1"/>
              </a:buClr>
              <a:buSzPts val="1200"/>
              <a:buFont typeface="Arial"/>
              <a:buNone/>
            </a:pPr>
            <a:r>
              <a:rPr lang="en-US" sz="1000" dirty="0"/>
              <a:t>* </a:t>
            </a:r>
            <a:r>
              <a:rPr lang="en-US" sz="1000" b="1" dirty="0"/>
              <a:t>Adaptation note: </a:t>
            </a:r>
            <a:r>
              <a:rPr lang="en-US" sz="1000" dirty="0"/>
              <a:t>Facilitator to adapt this slide based on the type of buffer used during the training (e.g., specify the exact number of drops based on manufacturer’s instructions, but make sure trainees understand that in the future, they may have to use a different RDT brand with different buffer, so they always should check the instructions for the specific buffer).</a:t>
            </a:r>
            <a:endParaRPr sz="1000" dirty="0"/>
          </a:p>
          <a:p>
            <a:pPr marL="0" lvl="0" indent="0" algn="l" rtl="0">
              <a:lnSpc>
                <a:spcPct val="100000"/>
              </a:lnSpc>
              <a:spcBef>
                <a:spcPts val="0"/>
              </a:spcBef>
              <a:spcAft>
                <a:spcPts val="0"/>
              </a:spcAft>
              <a:buClr>
                <a:schemeClr val="dk1"/>
              </a:buClr>
              <a:buSzPts val="1200"/>
              <a:buFont typeface="Arial"/>
              <a:buNone/>
            </a:pPr>
            <a:endParaRPr dirty="0"/>
          </a:p>
        </p:txBody>
      </p:sp>
      <p:sp>
        <p:nvSpPr>
          <p:cNvPr id="820" name="Google Shape;820;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Google Shape;831;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2" name="Google Shape;832;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i="1" cap="none" dirty="0"/>
              <a:t>Step 12: Wait 15 minutes after adding buffer.</a:t>
            </a:r>
            <a:endParaRPr sz="1000" dirty="0"/>
          </a:p>
          <a:p>
            <a:pPr marL="0" lvl="0" indent="0" algn="l" rtl="0">
              <a:lnSpc>
                <a:spcPct val="100000"/>
              </a:lnSpc>
              <a:spcBef>
                <a:spcPts val="0"/>
              </a:spcBef>
              <a:spcAft>
                <a:spcPts val="0"/>
              </a:spcAft>
              <a:buSzPts val="1400"/>
              <a:buNone/>
            </a:pPr>
            <a:r>
              <a:rPr lang="en-US" sz="1000" b="1" cap="none" dirty="0"/>
              <a:t>Explain</a:t>
            </a:r>
            <a:r>
              <a:rPr lang="en-US" sz="1000" cap="none" dirty="0"/>
              <a:t> that waiting less than 15 minutes may result in false-negative test (waiting somewhat longer than 15 minutes is acceptable, but overall, the RDT should be read as close as possible to 15 minutes; after</a:t>
            </a:r>
            <a:endParaRPr sz="1000" dirty="0"/>
          </a:p>
          <a:p>
            <a:pPr marL="0" lvl="0" indent="0" algn="l" rtl="0">
              <a:lnSpc>
                <a:spcPct val="100000"/>
              </a:lnSpc>
              <a:spcBef>
                <a:spcPts val="0"/>
              </a:spcBef>
              <a:spcAft>
                <a:spcPts val="0"/>
              </a:spcAft>
              <a:buSzPts val="1400"/>
              <a:buNone/>
            </a:pPr>
            <a:r>
              <a:rPr lang="en-US" sz="1000" cap="none" dirty="0"/>
              <a:t>several hours, negative RDTs may sometimes appear positive, which will be a false result).</a:t>
            </a:r>
            <a:endParaRPr sz="1000" dirty="0"/>
          </a:p>
          <a:p>
            <a:pPr marL="0" lvl="0" indent="0" algn="l" rtl="0">
              <a:lnSpc>
                <a:spcPct val="100000"/>
              </a:lnSpc>
              <a:spcBef>
                <a:spcPts val="0"/>
              </a:spcBef>
              <a:spcAft>
                <a:spcPts val="0"/>
              </a:spcAft>
              <a:buSzPts val="1400"/>
              <a:buNone/>
            </a:pPr>
            <a:r>
              <a:rPr lang="en-US" sz="1000" b="1" cap="none" dirty="0"/>
              <a:t>Give</a:t>
            </a:r>
            <a:r>
              <a:rPr lang="en-US" sz="1000" cap="none" dirty="0"/>
              <a:t> trainees </a:t>
            </a:r>
            <a:r>
              <a:rPr lang="en-US" sz="1000" b="0" cap="none" dirty="0"/>
              <a:t>2 minutes </a:t>
            </a:r>
            <a:r>
              <a:rPr lang="en-US" sz="1000" cap="none" dirty="0"/>
              <a:t>to practice setting the correct time on the timer they will be using during the training. This could be a stand-alone timer or simply a cell-phone based timer (if all trainees have a smart phone). If they are counting time using a regular watch, no practice is needed, but emphasize that in this case they should be writing down the time they added the buffer and then wait until 15 minutes have passed.</a:t>
            </a:r>
            <a:endParaRPr sz="1000" dirty="0"/>
          </a:p>
          <a:p>
            <a:pPr marL="0" lvl="0" indent="0" algn="l" rtl="0">
              <a:lnSpc>
                <a:spcPct val="100000"/>
              </a:lnSpc>
              <a:spcBef>
                <a:spcPts val="0"/>
              </a:spcBef>
              <a:spcAft>
                <a:spcPts val="0"/>
              </a:spcAft>
              <a:buSzPts val="1400"/>
              <a:buNone/>
            </a:pPr>
            <a:endParaRPr sz="1000" cap="none" dirty="0"/>
          </a:p>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*Adaptation note: </a:t>
            </a:r>
            <a:r>
              <a:rPr lang="en-US" sz="1000" b="0" i="0" u="none" strike="noStrike" cap="none" dirty="0">
                <a:solidFill>
                  <a:srgbClr val="000000"/>
                </a:solidFill>
                <a:latin typeface="Source Sans Pro"/>
                <a:ea typeface="Source Sans Pro"/>
                <a:cs typeface="Source Sans Pro"/>
                <a:sym typeface="Source Sans Pro"/>
              </a:rPr>
              <a:t>Number of minutes required to wait after adding buffer may vary. Facilitator to adapt the number of minutes based on manufacturer instructions for the test that is used during the training.</a:t>
            </a:r>
            <a:endParaRPr sz="1000" dirty="0"/>
          </a:p>
          <a:p>
            <a:pPr marL="0" lvl="0" indent="0" algn="l" rtl="0">
              <a:lnSpc>
                <a:spcPct val="100000"/>
              </a:lnSpc>
              <a:spcBef>
                <a:spcPts val="0"/>
              </a:spcBef>
              <a:spcAft>
                <a:spcPts val="0"/>
              </a:spcAft>
              <a:buSzPts val="1400"/>
              <a:buNone/>
            </a:pPr>
            <a:endParaRPr sz="1000" dirty="0"/>
          </a:p>
        </p:txBody>
      </p:sp>
      <p:sp>
        <p:nvSpPr>
          <p:cNvPr id="833" name="Google Shape;833;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5" name="Google Shape;845;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Tell </a:t>
            </a:r>
            <a:r>
              <a:rPr lang="en-US" sz="1000" dirty="0"/>
              <a:t>participants that now we’ll learn how to interpret different test results.</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The result is considered positive when the line appears next to letter “C” (control) AND next to letter “T” (test). The result should be considered positive even if the line next to letter “T” is very faint.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The result is considered negative when the line appears only next to letter “C”, but there is no line next to letter “T.”</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Ask</a:t>
            </a:r>
            <a:r>
              <a:rPr lang="en-US" sz="1000" dirty="0"/>
              <a:t>: What should you do in case of a positive result?</a:t>
            </a:r>
            <a:r>
              <a:rPr lang="en-US" sz="1000" i="1" dirty="0"/>
              <a:t> </a:t>
            </a:r>
            <a:r>
              <a:rPr lang="en-US" sz="1000" dirty="0"/>
              <a:t>Make sure that the correct answer, which is “treat for malaria”, is given either by one of the trainees or by you.</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Ask:</a:t>
            </a:r>
            <a:r>
              <a:rPr lang="en-US" sz="1000" dirty="0"/>
              <a:t> What should you do in case of negative result?</a:t>
            </a:r>
            <a:r>
              <a:rPr lang="en-US" sz="1000" i="1" dirty="0"/>
              <a:t> </a:t>
            </a:r>
            <a:r>
              <a:rPr lang="en-US" sz="1000" dirty="0"/>
              <a:t>Make sure that the correct answer, which is “do not treat for malaria; negative test means fever is due to some other reason”, is given either by one of the trainees or by you.</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Explain</a:t>
            </a:r>
            <a:r>
              <a:rPr lang="en-US" sz="1000" dirty="0"/>
              <a:t> that we will be learning about treatment for malaria and referral in another session.</a:t>
            </a:r>
            <a:endParaRPr sz="1000" dirty="0"/>
          </a:p>
          <a:p>
            <a:pPr marL="0" lvl="0" indent="0" algn="l" rtl="0">
              <a:lnSpc>
                <a:spcPct val="100000"/>
              </a:lnSpc>
              <a:spcBef>
                <a:spcPts val="0"/>
              </a:spcBef>
              <a:spcAft>
                <a:spcPts val="0"/>
              </a:spcAft>
              <a:buClr>
                <a:schemeClr val="dk1"/>
              </a:buClr>
              <a:buSzPts val="1200"/>
              <a:buFont typeface="Arial"/>
              <a:buNone/>
            </a:pPr>
            <a:endParaRPr sz="1000" dirty="0"/>
          </a:p>
          <a:p>
            <a:pPr marL="0" lvl="0" indent="0" algn="l" rtl="0">
              <a:lnSpc>
                <a:spcPct val="100000"/>
              </a:lnSpc>
              <a:spcBef>
                <a:spcPts val="0"/>
              </a:spcBef>
              <a:spcAft>
                <a:spcPts val="0"/>
              </a:spcAft>
              <a:buClr>
                <a:schemeClr val="dk1"/>
              </a:buClr>
              <a:buSzPts val="1200"/>
              <a:buFont typeface="Arial"/>
              <a:buNone/>
            </a:pPr>
            <a:r>
              <a:rPr lang="en-US" sz="1000" dirty="0"/>
              <a:t>* </a:t>
            </a:r>
            <a:r>
              <a:rPr lang="en-US" sz="1000" b="1" dirty="0"/>
              <a:t>Adaptation note: </a:t>
            </a:r>
            <a:r>
              <a:rPr lang="en-US" sz="1000" dirty="0"/>
              <a:t>Facilitator to adapt the slide so the </a:t>
            </a:r>
            <a:r>
              <a:rPr lang="en-US" sz="1000" dirty="0" err="1"/>
              <a:t>the</a:t>
            </a:r>
            <a:r>
              <a:rPr lang="en-US" sz="1000" dirty="0"/>
              <a:t> test tray markings match the ones on the test used during the training. Some tests may have letters “</a:t>
            </a:r>
            <a:r>
              <a:rPr lang="en-US" sz="1000" dirty="0" err="1"/>
              <a:t>P.f</a:t>
            </a:r>
            <a:r>
              <a:rPr lang="en-US" sz="1000" dirty="0"/>
              <a:t>.” instead of “T” (where “</a:t>
            </a:r>
            <a:r>
              <a:rPr lang="en-US" sz="1000" dirty="0" err="1"/>
              <a:t>P.f</a:t>
            </a:r>
            <a:r>
              <a:rPr lang="en-US" sz="1000" dirty="0"/>
              <a:t>.” stands for “Plasmodium falciparum”). </a:t>
            </a:r>
            <a:endParaRPr sz="1000" dirty="0"/>
          </a:p>
        </p:txBody>
      </p:sp>
      <p:sp>
        <p:nvSpPr>
          <p:cNvPr id="846" name="Google Shape;846;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7"/>
        <p:cNvGrpSpPr/>
        <p:nvPr/>
      </p:nvGrpSpPr>
      <p:grpSpPr>
        <a:xfrm>
          <a:off x="0" y="0"/>
          <a:ext cx="0" cy="0"/>
          <a:chOff x="0" y="0"/>
          <a:chExt cx="0" cy="0"/>
        </a:xfrm>
      </p:grpSpPr>
      <p:sp>
        <p:nvSpPr>
          <p:cNvPr id="858" name="Google Shape;858;p1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9" name="Google Shape;859;p1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b="0" i="0" u="none" strike="noStrike" cap="none" dirty="0">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Tell </a:t>
            </a:r>
            <a:r>
              <a:rPr lang="en-US" sz="1000" b="0" i="0" u="none" strike="noStrike" cap="none" dirty="0">
                <a:solidFill>
                  <a:srgbClr val="000000"/>
                </a:solidFill>
                <a:latin typeface="Source Sans Pro"/>
                <a:ea typeface="Source Sans Pro"/>
                <a:cs typeface="Source Sans Pro"/>
                <a:sym typeface="Source Sans Pro"/>
              </a:rPr>
              <a:t>trainees that in some cases it is possible to get an invalid test result.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Explain </a:t>
            </a:r>
            <a:r>
              <a:rPr lang="en-US" sz="1000" b="0" i="0" u="none" strike="noStrike" cap="none" dirty="0">
                <a:solidFill>
                  <a:srgbClr val="000000"/>
                </a:solidFill>
                <a:latin typeface="Source Sans Pro"/>
                <a:ea typeface="Source Sans Pro"/>
                <a:cs typeface="Source Sans Pro"/>
                <a:sym typeface="Source Sans Pro"/>
              </a:rPr>
              <a:t>that the result is considered invalid when:</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There is no line next to letter “C” (control), and no line next to letter “T” (test).</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There is a line next to letter “T”, but there is no line next to letter “C.”</a:t>
            </a:r>
            <a:endParaRPr sz="1000" dirty="0"/>
          </a:p>
          <a:p>
            <a:pPr marL="0" marR="0" lvl="0" indent="0" algn="l" rtl="0">
              <a:lnSpc>
                <a:spcPct val="100000"/>
              </a:lnSpc>
              <a:spcBef>
                <a:spcPts val="0"/>
              </a:spcBef>
              <a:spcAft>
                <a:spcPts val="0"/>
              </a:spcAft>
              <a:buClr>
                <a:srgbClr val="000000"/>
              </a:buClr>
              <a:buSzPts val="1200"/>
              <a:buFont typeface="Arial"/>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u="none" strike="noStrike" cap="none" dirty="0">
                <a:solidFill>
                  <a:srgbClr val="000000"/>
                </a:solidFill>
                <a:latin typeface="Source Sans Pro"/>
                <a:ea typeface="Source Sans Pro"/>
                <a:cs typeface="Source Sans Pro"/>
                <a:sym typeface="Source Sans Pro"/>
              </a:rPr>
              <a:t>What do you think one should do if test result is invalid? </a:t>
            </a:r>
            <a:r>
              <a:rPr lang="en-US" sz="1000" b="0" i="0" u="none" strike="noStrike" cap="none" dirty="0">
                <a:solidFill>
                  <a:srgbClr val="000000"/>
                </a:solidFill>
                <a:latin typeface="Source Sans Pro"/>
                <a:ea typeface="Source Sans Pro"/>
                <a:cs typeface="Source Sans Pro"/>
                <a:sym typeface="Source Sans Pro"/>
              </a:rPr>
              <a:t>Solicit answers from the group. Make sure that one of the answers is “repeat the test using a new RDT” (correct answer).</a:t>
            </a:r>
            <a:endParaRPr sz="1000" dirty="0"/>
          </a:p>
          <a:p>
            <a:pPr marL="457200" marR="0" lvl="0" indent="-228600" algn="l" rtl="0">
              <a:lnSpc>
                <a:spcPct val="100000"/>
              </a:lnSpc>
              <a:spcBef>
                <a:spcPts val="0"/>
              </a:spcBef>
              <a:spcAft>
                <a:spcPts val="0"/>
              </a:spcAft>
              <a:buSzPts val="1400"/>
              <a:buNone/>
            </a:pPr>
            <a:endParaRPr dirty="0"/>
          </a:p>
        </p:txBody>
      </p:sp>
      <p:sp>
        <p:nvSpPr>
          <p:cNvPr id="860" name="Google Shape;860;p1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b="0" i="0" u="none" strike="noStrike" cap="none">
                <a:solidFill>
                  <a:schemeClr val="dk1"/>
                </a:solidFill>
                <a:latin typeface="+mn-lt"/>
                <a:ea typeface="Source Sans Pro"/>
                <a:cs typeface="Source Sans Pro"/>
                <a:sym typeface="Source Sans Pro"/>
              </a:rPr>
              <a:t>36</a:t>
            </a:fld>
            <a:endParaRPr b="0" i="0" u="none" strike="noStrike" cap="none" dirty="0">
              <a:solidFill>
                <a:schemeClr val="dk1"/>
              </a:solidFill>
              <a:latin typeface="+mn-lt"/>
              <a:ea typeface="Source Sans Pro"/>
              <a:cs typeface="Source Sans Pro"/>
              <a:sym typeface="Source Sans Pro"/>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2" name="Google Shape;872;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Ask</a:t>
            </a:r>
            <a:r>
              <a:rPr lang="en-US" sz="1000" dirty="0"/>
              <a:t> one of the trainees to read step 15 aloud, and another one read step 16.</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The gloves and alcohol swab/cotton wool, and RDT tray are contaminated with blood and should be discarded into the container for infectious waste (according to national policy).*</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Empty bottles/ampulla of buffer, desiccant sachet, instructions and RDT packaging can be discarded into the box for non-infectious waste.</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dirty="0"/>
              <a:t>* </a:t>
            </a:r>
            <a:r>
              <a:rPr lang="en-US" sz="1000" b="1" dirty="0"/>
              <a:t>Adaptation note: </a:t>
            </a:r>
            <a:r>
              <a:rPr lang="en-US" sz="1000" dirty="0"/>
              <a:t>Facilitator to edit the slide so it reflects national policy on bio-waste disposal. Additionally, outline (as needed) program-specific procedures for recording the result and reporting it into country’s HMIS system.</a:t>
            </a:r>
            <a:endParaRPr sz="1000" dirty="0"/>
          </a:p>
        </p:txBody>
      </p:sp>
      <p:sp>
        <p:nvSpPr>
          <p:cNvPr id="873" name="Google Shape;873;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4"/>
        <p:cNvGrpSpPr/>
        <p:nvPr/>
      </p:nvGrpSpPr>
      <p:grpSpPr>
        <a:xfrm>
          <a:off x="0" y="0"/>
          <a:ext cx="0" cy="0"/>
          <a:chOff x="0" y="0"/>
          <a:chExt cx="0" cy="0"/>
        </a:xfrm>
      </p:grpSpPr>
      <p:sp>
        <p:nvSpPr>
          <p:cNvPr id="885" name="Google Shape;885;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6" name="Google Shape;886;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dirty="0"/>
              <a:t>one of the trainees to read aloud the first precaution on the slide.</a:t>
            </a:r>
            <a:endParaRPr sz="1000" dirty="0"/>
          </a:p>
          <a:p>
            <a:pPr marL="0" lvl="0" indent="0" algn="l" rtl="0">
              <a:lnSpc>
                <a:spcPct val="100000"/>
              </a:lnSpc>
              <a:spcBef>
                <a:spcPts val="0"/>
              </a:spcBef>
              <a:spcAft>
                <a:spcPts val="0"/>
              </a:spcAft>
              <a:buSzPts val="1400"/>
              <a:buNone/>
            </a:pPr>
            <a:r>
              <a:rPr lang="en-US" sz="1000" b="1" dirty="0"/>
              <a:t>Ask</a:t>
            </a:r>
            <a:r>
              <a:rPr lang="en-US" sz="1000" dirty="0"/>
              <a:t> the group: </a:t>
            </a:r>
            <a:r>
              <a:rPr lang="en-US" sz="1000" i="1" dirty="0"/>
              <a:t>Why do you think other waste, such as gloves, test trays, cotton swabs should not be disposed in the sharps box? </a:t>
            </a:r>
            <a:r>
              <a:rPr lang="en-US" sz="1000" dirty="0"/>
              <a:t>Solicit several answers from the group. Make sure that “it will fill up very quickly” (correct answer) is one of the answers. If not, add the correct answer.</a:t>
            </a:r>
            <a:endParaRPr sz="1000" dirty="0"/>
          </a:p>
          <a:p>
            <a:pPr marL="0" lvl="0" indent="0" algn="l" rtl="0">
              <a:lnSpc>
                <a:spcPct val="100000"/>
              </a:lnSpc>
              <a:spcBef>
                <a:spcPts val="0"/>
              </a:spcBef>
              <a:spcAft>
                <a:spcPts val="0"/>
              </a:spcAft>
              <a:buSzPts val="1400"/>
              <a:buNone/>
            </a:pPr>
            <a:r>
              <a:rPr lang="en-US" sz="1000" b="1" dirty="0"/>
              <a:t>Ask </a:t>
            </a:r>
            <a:r>
              <a:rPr lang="en-US" sz="1000" dirty="0"/>
              <a:t>another trainee to read the remaining bullets. </a:t>
            </a:r>
            <a:endParaRPr sz="1000" dirty="0"/>
          </a:p>
        </p:txBody>
      </p:sp>
      <p:sp>
        <p:nvSpPr>
          <p:cNvPr id="887" name="Google Shape;887;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4"/>
        <p:cNvGrpSpPr/>
        <p:nvPr/>
      </p:nvGrpSpPr>
      <p:grpSpPr>
        <a:xfrm>
          <a:off x="0" y="0"/>
          <a:ext cx="0" cy="0"/>
          <a:chOff x="0" y="0"/>
          <a:chExt cx="0" cy="0"/>
        </a:xfrm>
      </p:grpSpPr>
      <p:sp>
        <p:nvSpPr>
          <p:cNvPr id="895" name="Google Shape;895;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6" name="Google Shape;896;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b="0" dirty="0"/>
              <a:t>trainees to read the instructions on the slide.</a:t>
            </a:r>
            <a:endParaRPr sz="1000" b="1" dirty="0"/>
          </a:p>
          <a:p>
            <a:pPr marL="0" lvl="0" indent="0" algn="l" rtl="0">
              <a:lnSpc>
                <a:spcPct val="100000"/>
              </a:lnSpc>
              <a:spcBef>
                <a:spcPts val="0"/>
              </a:spcBef>
              <a:spcAft>
                <a:spcPts val="0"/>
              </a:spcAft>
              <a:buSzPts val="1400"/>
              <a:buNone/>
            </a:pPr>
            <a:r>
              <a:rPr lang="en-US" sz="1000" b="1" dirty="0"/>
              <a:t>Distribute </a:t>
            </a:r>
            <a:r>
              <a:rPr lang="en-US" sz="1000" b="0" dirty="0"/>
              <a:t>paper</a:t>
            </a:r>
            <a:r>
              <a:rPr lang="en-US" sz="1000" b="1" dirty="0"/>
              <a:t> </a:t>
            </a:r>
            <a:r>
              <a:rPr lang="en-US" sz="1000" b="0" dirty="0"/>
              <a:t>strips with RDT steps.</a:t>
            </a:r>
            <a:endParaRPr sz="1000" dirty="0"/>
          </a:p>
          <a:p>
            <a:pPr marL="0" lvl="0" indent="0" algn="l" rtl="0">
              <a:lnSpc>
                <a:spcPct val="100000"/>
              </a:lnSpc>
              <a:spcBef>
                <a:spcPts val="0"/>
              </a:spcBef>
              <a:spcAft>
                <a:spcPts val="0"/>
              </a:spcAft>
              <a:buSzPts val="1400"/>
              <a:buNone/>
            </a:pPr>
            <a:r>
              <a:rPr lang="en-US" sz="1000" b="1" dirty="0"/>
              <a:t>Let </a:t>
            </a:r>
            <a:r>
              <a:rPr lang="en-US" sz="1000" b="0" dirty="0"/>
              <a:t>trainees know when to start.</a:t>
            </a:r>
            <a:endParaRPr sz="1000" dirty="0"/>
          </a:p>
          <a:p>
            <a:pPr marL="0" lvl="0" indent="0" algn="l" rtl="0">
              <a:lnSpc>
                <a:spcPct val="100000"/>
              </a:lnSpc>
              <a:spcBef>
                <a:spcPts val="0"/>
              </a:spcBef>
              <a:spcAft>
                <a:spcPts val="0"/>
              </a:spcAft>
              <a:buSzPts val="1400"/>
              <a:buNone/>
            </a:pPr>
            <a:r>
              <a:rPr lang="en-US" sz="1000" b="0" dirty="0"/>
              <a:t>When the team tells you they are done, </a:t>
            </a:r>
            <a:r>
              <a:rPr lang="en-US" sz="1000" b="1" dirty="0"/>
              <a:t>check </a:t>
            </a:r>
            <a:r>
              <a:rPr lang="en-US" sz="1000" b="0" dirty="0"/>
              <a:t>if their steps are in correct order. If not, tell them to keep trying.</a:t>
            </a:r>
            <a:endParaRPr sz="1000" dirty="0"/>
          </a:p>
          <a:p>
            <a:pPr marL="0" lvl="0" indent="0" algn="l" rtl="0">
              <a:lnSpc>
                <a:spcPct val="100000"/>
              </a:lnSpc>
              <a:spcBef>
                <a:spcPts val="0"/>
              </a:spcBef>
              <a:spcAft>
                <a:spcPts val="0"/>
              </a:spcAft>
              <a:buSzPts val="1400"/>
              <a:buNone/>
            </a:pPr>
            <a:r>
              <a:rPr lang="en-US" sz="1000" b="0" dirty="0"/>
              <a:t>When one of the teams has all the steps in the correct order, </a:t>
            </a:r>
            <a:r>
              <a:rPr lang="en-US" sz="1000" b="1" dirty="0"/>
              <a:t>announce</a:t>
            </a:r>
            <a:r>
              <a:rPr lang="en-US" sz="1000" b="0" dirty="0"/>
              <a:t> the winner and </a:t>
            </a:r>
            <a:r>
              <a:rPr lang="en-US" sz="1000" b="1" dirty="0"/>
              <a:t>ask </a:t>
            </a:r>
            <a:r>
              <a:rPr lang="en-US" sz="1000" b="0" dirty="0"/>
              <a:t>the winning team to read the steps.</a:t>
            </a:r>
            <a:endParaRPr sz="1000" dirty="0"/>
          </a:p>
          <a:p>
            <a:pPr marL="0" lvl="0" indent="0" algn="l" rtl="0">
              <a:lnSpc>
                <a:spcPct val="100000"/>
              </a:lnSpc>
              <a:spcBef>
                <a:spcPts val="0"/>
              </a:spcBef>
              <a:spcAft>
                <a:spcPts val="0"/>
              </a:spcAft>
              <a:buSzPts val="1400"/>
              <a:buNone/>
            </a:pPr>
            <a:r>
              <a:rPr lang="en-US" sz="1000" b="1" dirty="0"/>
              <a:t>Ask</a:t>
            </a:r>
            <a:r>
              <a:rPr lang="en-US" sz="1000" b="0" dirty="0"/>
              <a:t> all other teams to follow along and check the order of their steps to see if they mixed up any of the steps (the facilitator may have some symbolic prize, such as candies for the winning team, but enough for them to share with the group).</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dirty="0"/>
              <a:t>* </a:t>
            </a:r>
            <a:r>
              <a:rPr lang="en-US" sz="1000" b="1" dirty="0"/>
              <a:t>See</a:t>
            </a:r>
            <a:r>
              <a:rPr lang="en-US" sz="1000" dirty="0"/>
              <a:t> instructions on the </a:t>
            </a:r>
            <a:r>
              <a:rPr lang="en-US" sz="1000" b="1" i="0" dirty="0"/>
              <a:t>Module </a:t>
            </a:r>
            <a:r>
              <a:rPr lang="en-US" sz="1000" b="1" dirty="0"/>
              <a:t>4</a:t>
            </a:r>
            <a:r>
              <a:rPr lang="en-US" sz="1000" b="1" i="0" dirty="0"/>
              <a:t>/Facilitator Resource: RDT game</a:t>
            </a:r>
            <a:r>
              <a:rPr lang="en-US" sz="1000" b="0" i="0" dirty="0"/>
              <a:t> </a:t>
            </a:r>
            <a:r>
              <a:rPr lang="en-US" sz="1000" dirty="0"/>
              <a:t>to prepare the game strips. </a:t>
            </a:r>
            <a:endParaRPr sz="1000" dirty="0"/>
          </a:p>
        </p:txBody>
      </p:sp>
      <p:sp>
        <p:nvSpPr>
          <p:cNvPr id="897" name="Google Shape;897;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39</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5" name="Google Shape;47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Ask </a:t>
            </a:r>
            <a:r>
              <a:rPr lang="en-US" sz="1000" b="0" dirty="0"/>
              <a:t>the group what malaria is and how one can get infected. </a:t>
            </a:r>
            <a:endParaRPr sz="1000" dirty="0"/>
          </a:p>
          <a:p>
            <a:pPr marL="0" lvl="0" indent="0" algn="l" rtl="0">
              <a:lnSpc>
                <a:spcPct val="100000"/>
              </a:lnSpc>
              <a:spcBef>
                <a:spcPts val="0"/>
              </a:spcBef>
              <a:spcAft>
                <a:spcPts val="0"/>
              </a:spcAft>
              <a:buSzPts val="1400"/>
              <a:buNone/>
            </a:pPr>
            <a:r>
              <a:rPr lang="en-US" sz="1000" b="1" dirty="0"/>
              <a:t>Write</a:t>
            </a:r>
            <a:r>
              <a:rPr lang="en-US" sz="1000" b="0" dirty="0"/>
              <a:t> the responses down on the flipchart. </a:t>
            </a:r>
            <a:endParaRPr sz="1000" dirty="0"/>
          </a:p>
          <a:p>
            <a:pPr marL="0" lvl="0" indent="0" algn="l" rtl="0">
              <a:lnSpc>
                <a:spcPct val="100000"/>
              </a:lnSpc>
              <a:spcBef>
                <a:spcPts val="0"/>
              </a:spcBef>
              <a:spcAft>
                <a:spcPts val="0"/>
              </a:spcAft>
              <a:buSzPts val="1400"/>
              <a:buNone/>
            </a:pPr>
            <a:r>
              <a:rPr lang="en-US" sz="1000" b="1" dirty="0"/>
              <a:t>Use</a:t>
            </a:r>
            <a:r>
              <a:rPr lang="en-US" sz="1000" b="0" dirty="0"/>
              <a:t> the next slide to summarize and emphasize correct information.</a:t>
            </a:r>
            <a:endParaRPr sz="1000" dirty="0"/>
          </a:p>
        </p:txBody>
      </p:sp>
      <p:sp>
        <p:nvSpPr>
          <p:cNvPr id="476" name="Google Shape;47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7" name="Google Shape;907;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b="1" dirty="0"/>
              <a:t>Tell </a:t>
            </a:r>
            <a:r>
              <a:rPr lang="en-US" sz="1000" b="0" dirty="0"/>
              <a:t>trainees that now they all will practice interpreting RDT results. </a:t>
            </a:r>
            <a:endParaRPr sz="1000" dirty="0"/>
          </a:p>
          <a:p>
            <a:pPr marL="0" indent="0"/>
            <a:r>
              <a:rPr lang="en-US" sz="1000" b="1" u="none" dirty="0"/>
              <a:t>Distribute Module</a:t>
            </a:r>
            <a:r>
              <a:rPr lang="en-US" sz="1000" b="1" i="0" u="none" dirty="0"/>
              <a:t> </a:t>
            </a:r>
            <a:r>
              <a:rPr lang="en-US" sz="1000" b="1" u="none" dirty="0"/>
              <a:t>4</a:t>
            </a:r>
            <a:r>
              <a:rPr lang="en-US" sz="1000" b="1" i="0" u="none" dirty="0"/>
              <a:t>/Handout: Interpreting test results</a:t>
            </a:r>
            <a:r>
              <a:rPr lang="en-US" sz="1000" b="1" u="none" dirty="0"/>
              <a:t> </a:t>
            </a:r>
            <a:r>
              <a:rPr lang="en-US" sz="1000" b="0" u="none" dirty="0"/>
              <a:t>[Make sure to photocopy the handout in color, so the red lines are clearly visible.]</a:t>
            </a:r>
            <a:endParaRPr lang="en-US" sz="1000" u="none" dirty="0"/>
          </a:p>
          <a:p>
            <a:pPr marL="0" lvl="0" indent="0" algn="l" rtl="0">
              <a:lnSpc>
                <a:spcPct val="100000"/>
              </a:lnSpc>
              <a:spcBef>
                <a:spcPts val="0"/>
              </a:spcBef>
              <a:spcAft>
                <a:spcPts val="0"/>
              </a:spcAft>
              <a:buSzPts val="1400"/>
              <a:buNone/>
            </a:pPr>
            <a:r>
              <a:rPr lang="en-US" sz="1000" b="1" dirty="0"/>
              <a:t>Ask</a:t>
            </a:r>
            <a:r>
              <a:rPr lang="en-US" sz="1000" b="0" dirty="0"/>
              <a:t> trainees to read the instructions on the slide/handout.</a:t>
            </a:r>
            <a:endParaRPr sz="1000" dirty="0"/>
          </a:p>
          <a:p>
            <a:pPr marL="0" lvl="0" indent="0" algn="l" rtl="0">
              <a:lnSpc>
                <a:spcPct val="100000"/>
              </a:lnSpc>
              <a:spcBef>
                <a:spcPts val="0"/>
              </a:spcBef>
              <a:spcAft>
                <a:spcPts val="0"/>
              </a:spcAft>
              <a:buSzPts val="1400"/>
              <a:buNone/>
            </a:pPr>
            <a:r>
              <a:rPr lang="en-US" sz="1000" b="1" dirty="0"/>
              <a:t>Explain</a:t>
            </a:r>
            <a:r>
              <a:rPr lang="en-US" sz="1000" b="0" dirty="0"/>
              <a:t> that they will have 7 minutes to complete the task and tell them when to start.</a:t>
            </a:r>
            <a:endParaRPr sz="1000" dirty="0"/>
          </a:p>
          <a:p>
            <a:pPr marL="0" lvl="0" indent="0" algn="l" rtl="0">
              <a:lnSpc>
                <a:spcPct val="100000"/>
              </a:lnSpc>
              <a:spcBef>
                <a:spcPts val="0"/>
              </a:spcBef>
              <a:spcAft>
                <a:spcPts val="0"/>
              </a:spcAft>
              <a:buSzPts val="1400"/>
              <a:buNone/>
            </a:pPr>
            <a:r>
              <a:rPr lang="en-US" sz="1000" b="0" dirty="0"/>
              <a:t>When 7 minutes are up, </a:t>
            </a:r>
            <a:r>
              <a:rPr lang="en-US" sz="1000" b="1" dirty="0"/>
              <a:t>call</a:t>
            </a:r>
            <a:r>
              <a:rPr lang="en-US" sz="1000" b="0" dirty="0"/>
              <a:t> on one of the trainees to read his/her answer for RDT #1 to the group. Ask others if they agree or disagree with the answer. Correct if needed (using the answer key below) and explain why. </a:t>
            </a:r>
            <a:r>
              <a:rPr lang="en-US" sz="1000" b="1" dirty="0"/>
              <a:t>Repeat </a:t>
            </a:r>
            <a:r>
              <a:rPr lang="en-US" sz="1000" b="0" dirty="0"/>
              <a:t>for each test result (calling on a different trainee for each test number).</a:t>
            </a:r>
            <a:endParaRPr sz="1000" dirty="0"/>
          </a:p>
          <a:p>
            <a:pPr marL="0" lvl="0" indent="0" algn="l" rtl="0">
              <a:lnSpc>
                <a:spcPct val="100000"/>
              </a:lnSpc>
              <a:spcBef>
                <a:spcPts val="0"/>
              </a:spcBef>
              <a:spcAft>
                <a:spcPts val="0"/>
              </a:spcAft>
              <a:buSzPts val="1400"/>
              <a:buNone/>
            </a:pPr>
            <a:endParaRPr sz="1000" b="0" dirty="0"/>
          </a:p>
          <a:p>
            <a:pPr marL="0" lvl="0" indent="0" algn="l" rtl="0">
              <a:lnSpc>
                <a:spcPct val="100000"/>
              </a:lnSpc>
              <a:spcBef>
                <a:spcPts val="0"/>
              </a:spcBef>
              <a:spcAft>
                <a:spcPts val="0"/>
              </a:spcAft>
              <a:buSzPts val="1400"/>
              <a:buNone/>
            </a:pPr>
            <a:r>
              <a:rPr lang="en-US" sz="1000" b="1" dirty="0"/>
              <a:t>Answer keys:</a:t>
            </a:r>
            <a:endParaRPr sz="1000" dirty="0"/>
          </a:p>
          <a:p>
            <a:pPr marL="0" lvl="0" indent="0" algn="l" rtl="0">
              <a:lnSpc>
                <a:spcPct val="100000"/>
              </a:lnSpc>
              <a:spcBef>
                <a:spcPts val="0"/>
              </a:spcBef>
              <a:spcAft>
                <a:spcPts val="0"/>
              </a:spcAft>
              <a:buSzPts val="1400"/>
              <a:buNone/>
            </a:pPr>
            <a:r>
              <a:rPr lang="en-US" sz="1000" b="0" dirty="0"/>
              <a:t>#1 – negative</a:t>
            </a:r>
            <a:endParaRPr sz="1000" dirty="0"/>
          </a:p>
          <a:p>
            <a:pPr marL="0" lvl="0" indent="0" algn="l" rtl="0">
              <a:lnSpc>
                <a:spcPct val="100000"/>
              </a:lnSpc>
              <a:spcBef>
                <a:spcPts val="0"/>
              </a:spcBef>
              <a:spcAft>
                <a:spcPts val="0"/>
              </a:spcAft>
              <a:buSzPts val="1400"/>
              <a:buNone/>
            </a:pPr>
            <a:r>
              <a:rPr lang="en-US" sz="1000" dirty="0"/>
              <a:t>#2 – positive</a:t>
            </a:r>
            <a:endParaRPr sz="1000" dirty="0"/>
          </a:p>
          <a:p>
            <a:pPr marL="0" lvl="0" indent="0" algn="l" rtl="0">
              <a:lnSpc>
                <a:spcPct val="100000"/>
              </a:lnSpc>
              <a:spcBef>
                <a:spcPts val="0"/>
              </a:spcBef>
              <a:spcAft>
                <a:spcPts val="0"/>
              </a:spcAft>
              <a:buSzPts val="1400"/>
              <a:buNone/>
            </a:pPr>
            <a:r>
              <a:rPr lang="en-US" sz="1000" dirty="0"/>
              <a:t>#3 – positive</a:t>
            </a:r>
            <a:endParaRPr sz="1000" dirty="0"/>
          </a:p>
          <a:p>
            <a:pPr marL="0" lvl="0" indent="0" algn="l" rtl="0">
              <a:lnSpc>
                <a:spcPct val="100000"/>
              </a:lnSpc>
              <a:spcBef>
                <a:spcPts val="0"/>
              </a:spcBef>
              <a:spcAft>
                <a:spcPts val="0"/>
              </a:spcAft>
              <a:buSzPts val="1400"/>
              <a:buNone/>
            </a:pPr>
            <a:r>
              <a:rPr lang="en-US" sz="1000" dirty="0"/>
              <a:t>#4 – invalid</a:t>
            </a:r>
            <a:endParaRPr sz="1000" dirty="0"/>
          </a:p>
          <a:p>
            <a:pPr marL="0" lvl="0" indent="0" algn="l" rtl="0">
              <a:lnSpc>
                <a:spcPct val="100000"/>
              </a:lnSpc>
              <a:spcBef>
                <a:spcPts val="0"/>
              </a:spcBef>
              <a:spcAft>
                <a:spcPts val="0"/>
              </a:spcAft>
              <a:buSzPts val="1400"/>
              <a:buNone/>
            </a:pPr>
            <a:r>
              <a:rPr lang="en-US" sz="1000" dirty="0"/>
              <a:t>#5 – negative</a:t>
            </a:r>
            <a:endParaRPr sz="1000" dirty="0"/>
          </a:p>
          <a:p>
            <a:pPr marL="0" lvl="0" indent="0" algn="l" rtl="0">
              <a:lnSpc>
                <a:spcPct val="100000"/>
              </a:lnSpc>
              <a:spcBef>
                <a:spcPts val="0"/>
              </a:spcBef>
              <a:spcAft>
                <a:spcPts val="0"/>
              </a:spcAft>
              <a:buSzPts val="1400"/>
              <a:buNone/>
            </a:pPr>
            <a:r>
              <a:rPr lang="en-US" sz="1000" dirty="0"/>
              <a:t>#6 – positive</a:t>
            </a:r>
            <a:endParaRPr sz="1000" dirty="0"/>
          </a:p>
          <a:p>
            <a:pPr marL="0" lvl="0" indent="0" algn="l" rtl="0">
              <a:lnSpc>
                <a:spcPct val="100000"/>
              </a:lnSpc>
              <a:spcBef>
                <a:spcPts val="0"/>
              </a:spcBef>
              <a:spcAft>
                <a:spcPts val="0"/>
              </a:spcAft>
              <a:buSzPts val="1400"/>
              <a:buNone/>
            </a:pPr>
            <a:r>
              <a:rPr lang="en-US" sz="1000" dirty="0"/>
              <a:t>#7 – invalid</a:t>
            </a:r>
            <a:endParaRPr sz="1000" dirty="0"/>
          </a:p>
          <a:p>
            <a:pPr marL="0" lvl="0" indent="0" algn="l" rtl="0">
              <a:lnSpc>
                <a:spcPct val="100000"/>
              </a:lnSpc>
              <a:spcBef>
                <a:spcPts val="0"/>
              </a:spcBef>
              <a:spcAft>
                <a:spcPts val="0"/>
              </a:spcAft>
              <a:buSzPts val="1400"/>
              <a:buNone/>
            </a:pPr>
            <a:r>
              <a:rPr lang="en-US" sz="1000" dirty="0"/>
              <a:t>#8 – positive</a:t>
            </a:r>
            <a:endParaRPr sz="1000" dirty="0"/>
          </a:p>
          <a:p>
            <a:pPr marL="0" lvl="0" indent="0" algn="l" rtl="0">
              <a:lnSpc>
                <a:spcPct val="100000"/>
              </a:lnSpc>
              <a:spcBef>
                <a:spcPts val="0"/>
              </a:spcBef>
              <a:spcAft>
                <a:spcPts val="0"/>
              </a:spcAft>
              <a:buSzPts val="1400"/>
              <a:buNone/>
            </a:pPr>
            <a:r>
              <a:rPr lang="en-US" sz="1000" dirty="0"/>
              <a:t>#9 – positive</a:t>
            </a:r>
            <a:endParaRPr sz="1000" dirty="0"/>
          </a:p>
          <a:p>
            <a:pPr marL="0" lvl="0" indent="0" algn="l" rtl="0">
              <a:lnSpc>
                <a:spcPct val="100000"/>
              </a:lnSpc>
              <a:spcBef>
                <a:spcPts val="0"/>
              </a:spcBef>
              <a:spcAft>
                <a:spcPts val="0"/>
              </a:spcAft>
              <a:buSzPts val="1400"/>
              <a:buNone/>
            </a:pPr>
            <a:r>
              <a:rPr lang="en-US" sz="1000" dirty="0"/>
              <a:t>#10 – negative</a:t>
            </a:r>
            <a:endParaRPr sz="1000" dirty="0"/>
          </a:p>
          <a:p>
            <a:pPr marL="0" lvl="0" indent="0" algn="l" rtl="0">
              <a:lnSpc>
                <a:spcPct val="100000"/>
              </a:lnSpc>
              <a:spcBef>
                <a:spcPts val="0"/>
              </a:spcBef>
              <a:spcAft>
                <a:spcPts val="0"/>
              </a:spcAft>
              <a:buSzPts val="1400"/>
              <a:buNone/>
            </a:pPr>
            <a:endParaRPr dirty="0"/>
          </a:p>
        </p:txBody>
      </p:sp>
      <p:sp>
        <p:nvSpPr>
          <p:cNvPr id="908" name="Google Shape;908;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40</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6"/>
        <p:cNvGrpSpPr/>
        <p:nvPr/>
      </p:nvGrpSpPr>
      <p:grpSpPr>
        <a:xfrm>
          <a:off x="0" y="0"/>
          <a:ext cx="0" cy="0"/>
          <a:chOff x="0" y="0"/>
          <a:chExt cx="0" cy="0"/>
        </a:xfrm>
      </p:grpSpPr>
      <p:sp>
        <p:nvSpPr>
          <p:cNvPr id="917" name="Google Shape;917;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8" name="Google Shape;918;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b="1" dirty="0"/>
              <a:t>Demonstrate </a:t>
            </a:r>
            <a:r>
              <a:rPr lang="en-US" sz="1000" b="0" dirty="0"/>
              <a:t>how to conduct a malaria RDT (decide/agree in advance whom you will be using as your “patient” to get a blood sample from -- this could be your co-facilitator or one of the trainees)</a:t>
            </a:r>
            <a:r>
              <a:rPr lang="en-US" sz="1000" dirty="0"/>
              <a:t>. Make sure the workspace is arranged in a way that allows all trainees to see the demonstration well.</a:t>
            </a:r>
            <a:endParaRPr sz="1000" dirty="0"/>
          </a:p>
          <a:p>
            <a:pPr marL="0" lvl="0" indent="0" algn="l" rtl="0">
              <a:lnSpc>
                <a:spcPct val="100000"/>
              </a:lnSpc>
              <a:spcBef>
                <a:spcPts val="0"/>
              </a:spcBef>
              <a:spcAft>
                <a:spcPts val="0"/>
              </a:spcAft>
              <a:buSzPts val="1400"/>
              <a:buNone/>
            </a:pPr>
            <a:r>
              <a:rPr lang="en-US" sz="1000" b="1" dirty="0"/>
              <a:t>Announce</a:t>
            </a:r>
            <a:r>
              <a:rPr lang="en-US" sz="1000" dirty="0"/>
              <a:t> each RDT step as you go. </a:t>
            </a:r>
            <a:endParaRPr sz="1000" dirty="0"/>
          </a:p>
          <a:p>
            <a:pPr marL="0" lvl="0" indent="0" algn="l" rtl="0">
              <a:lnSpc>
                <a:spcPct val="100000"/>
              </a:lnSpc>
              <a:spcBef>
                <a:spcPts val="0"/>
              </a:spcBef>
              <a:spcAft>
                <a:spcPts val="0"/>
              </a:spcAft>
              <a:buSzPts val="1400"/>
              <a:buNone/>
            </a:pPr>
            <a:r>
              <a:rPr lang="en-US" sz="1000" b="1" dirty="0"/>
              <a:t>Check </a:t>
            </a:r>
            <a:r>
              <a:rPr lang="en-US" sz="1000" dirty="0"/>
              <a:t>if trainees have any questions. </a:t>
            </a:r>
            <a:endParaRPr sz="1000" dirty="0"/>
          </a:p>
          <a:p>
            <a:pPr marL="0" lvl="0" indent="0" algn="l" rtl="0">
              <a:lnSpc>
                <a:spcPct val="100000"/>
              </a:lnSpc>
              <a:spcBef>
                <a:spcPts val="0"/>
              </a:spcBef>
              <a:spcAft>
                <a:spcPts val="0"/>
              </a:spcAft>
              <a:buSzPts val="1400"/>
              <a:buNone/>
            </a:pPr>
            <a:r>
              <a:rPr lang="en-US" sz="1000" dirty="0"/>
              <a:t>(While trainees are waiting for test result to be ready, </a:t>
            </a:r>
            <a:r>
              <a:rPr lang="en-US" sz="1000" b="1" dirty="0"/>
              <a:t>ask</a:t>
            </a:r>
            <a:r>
              <a:rPr lang="en-US" sz="1000" dirty="0"/>
              <a:t> them to review again the handout with the instructions for conducting RDT and/or give them a break and ask to come back to the classroom in 15) minutes.)</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919" name="Google Shape;919;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41</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7"/>
        <p:cNvGrpSpPr/>
        <p:nvPr/>
      </p:nvGrpSpPr>
      <p:grpSpPr>
        <a:xfrm>
          <a:off x="0" y="0"/>
          <a:ext cx="0" cy="0"/>
          <a:chOff x="0" y="0"/>
          <a:chExt cx="0" cy="0"/>
        </a:xfrm>
      </p:grpSpPr>
      <p:sp>
        <p:nvSpPr>
          <p:cNvPr id="928" name="Google Shape;928;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9" name="Google Shape;929;p42:notes"/>
          <p:cNvSpPr txBox="1">
            <a:spLocks noGrp="1"/>
          </p:cNvSpPr>
          <p:nvPr>
            <p:ph type="body" idx="1"/>
          </p:nvPr>
        </p:nvSpPr>
        <p:spPr>
          <a:xfrm>
            <a:off x="685800" y="4400550"/>
            <a:ext cx="5486400" cy="40576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b="1" dirty="0"/>
              <a:t>Explain </a:t>
            </a:r>
            <a:r>
              <a:rPr lang="en-US" sz="1000" b="0" dirty="0"/>
              <a:t>that now everyone will have an opportunity to practice conducting a malaria RDT on each other.</a:t>
            </a:r>
            <a:endParaRPr sz="1000" dirty="0"/>
          </a:p>
          <a:p>
            <a:pPr marL="0" lvl="0" indent="0" algn="l" rtl="0">
              <a:lnSpc>
                <a:spcPct val="100000"/>
              </a:lnSpc>
              <a:spcBef>
                <a:spcPts val="0"/>
              </a:spcBef>
              <a:spcAft>
                <a:spcPts val="0"/>
              </a:spcAft>
              <a:buSzPts val="1400"/>
              <a:buNone/>
            </a:pPr>
            <a:r>
              <a:rPr lang="en-US" sz="1000" b="1" dirty="0"/>
              <a:t>Divide </a:t>
            </a:r>
            <a:r>
              <a:rPr lang="en-US" sz="1000" b="0" dirty="0"/>
              <a:t>the participants into pairs (if there is an uneven number of the trainees, one group can have three people in it) and explain that they will be practicing all the RDT steps in pairs.</a:t>
            </a:r>
            <a:endParaRPr sz="1000" dirty="0"/>
          </a:p>
          <a:p>
            <a:pPr marL="0" lvl="0" indent="0" algn="l" rtl="0">
              <a:lnSpc>
                <a:spcPct val="100000"/>
              </a:lnSpc>
              <a:spcBef>
                <a:spcPts val="0"/>
              </a:spcBef>
              <a:spcAft>
                <a:spcPts val="0"/>
              </a:spcAft>
              <a:buSzPts val="1400"/>
              <a:buNone/>
            </a:pPr>
            <a:r>
              <a:rPr lang="en-US" sz="1000" b="1" dirty="0"/>
              <a:t>Distribute </a:t>
            </a:r>
            <a:r>
              <a:rPr lang="en-US" sz="1000" b="0" dirty="0"/>
              <a:t>RDT kits and other supplies for practice (at least 2 tests per trainee, 4 per pair). </a:t>
            </a:r>
            <a:r>
              <a:rPr lang="en-US" sz="1000" b="0" u="none" dirty="0"/>
              <a:t>It may be more time efficient to have pre-assembled RDT materials ready for distribution, rather than handing out each individual material one by one during the activity.  </a:t>
            </a:r>
            <a:endParaRPr sz="1000" b="1" dirty="0"/>
          </a:p>
          <a:p>
            <a:pPr marL="0" lvl="0" indent="0" algn="l" rtl="0">
              <a:lnSpc>
                <a:spcPct val="100000"/>
              </a:lnSpc>
              <a:spcBef>
                <a:spcPts val="0"/>
              </a:spcBef>
              <a:spcAft>
                <a:spcPts val="0"/>
              </a:spcAft>
              <a:buSzPts val="1400"/>
              <a:buNone/>
            </a:pPr>
            <a:r>
              <a:rPr lang="en-US" sz="1000" b="1" dirty="0"/>
              <a:t>Ask</a:t>
            </a:r>
            <a:r>
              <a:rPr lang="en-US" sz="1000" b="0" dirty="0"/>
              <a:t> everyone to read the instructions on the slide.</a:t>
            </a:r>
            <a:endParaRPr sz="1000" dirty="0"/>
          </a:p>
          <a:p>
            <a:pPr marL="0" lvl="0" indent="0" algn="l" rtl="0">
              <a:lnSpc>
                <a:spcPct val="100000"/>
              </a:lnSpc>
              <a:spcBef>
                <a:spcPts val="0"/>
              </a:spcBef>
              <a:spcAft>
                <a:spcPts val="0"/>
              </a:spcAft>
              <a:buSzPts val="1400"/>
              <a:buNone/>
            </a:pPr>
            <a:r>
              <a:rPr lang="en-US" sz="1000" b="1" dirty="0"/>
              <a:t>Explain</a:t>
            </a:r>
            <a:r>
              <a:rPr lang="en-US" sz="1000" b="0" dirty="0"/>
              <a:t> that each member of the group should perform one RDT first. After each trainee has</a:t>
            </a:r>
            <a:endParaRPr sz="1000" dirty="0"/>
          </a:p>
          <a:p>
            <a:pPr marL="0" lvl="0" indent="0" algn="l" rtl="0">
              <a:lnSpc>
                <a:spcPct val="100000"/>
              </a:lnSpc>
              <a:spcBef>
                <a:spcPts val="0"/>
              </a:spcBef>
              <a:spcAft>
                <a:spcPts val="0"/>
              </a:spcAft>
              <a:buSzPts val="1400"/>
              <a:buNone/>
            </a:pPr>
            <a:r>
              <a:rPr lang="en-US" sz="1000" b="0" dirty="0"/>
              <a:t>completed one RDT, the group should begin again until each trainee has performed</a:t>
            </a:r>
            <a:endParaRPr sz="1000" dirty="0"/>
          </a:p>
          <a:p>
            <a:pPr marL="0" lvl="0" indent="0" algn="l" rtl="0">
              <a:lnSpc>
                <a:spcPct val="100000"/>
              </a:lnSpc>
              <a:spcBef>
                <a:spcPts val="0"/>
              </a:spcBef>
              <a:spcAft>
                <a:spcPts val="0"/>
              </a:spcAft>
              <a:buSzPts val="1400"/>
              <a:buNone/>
            </a:pPr>
            <a:r>
              <a:rPr lang="en-US" sz="1000" b="0" dirty="0"/>
              <a:t>the whole procedure at least twice. </a:t>
            </a:r>
            <a:endParaRPr sz="1000" dirty="0"/>
          </a:p>
          <a:p>
            <a:pPr marL="0" lvl="0" indent="0" algn="l" rtl="0">
              <a:lnSpc>
                <a:spcPct val="100000"/>
              </a:lnSpc>
              <a:spcBef>
                <a:spcPts val="0"/>
              </a:spcBef>
              <a:spcAft>
                <a:spcPts val="0"/>
              </a:spcAft>
              <a:buSzPts val="1400"/>
              <a:buNone/>
            </a:pPr>
            <a:r>
              <a:rPr lang="en-US" sz="1000" b="1" dirty="0"/>
              <a:t>Check</a:t>
            </a:r>
            <a:r>
              <a:rPr lang="en-US" sz="1000" b="0" dirty="0"/>
              <a:t> if anyone has questions about the instructions and if not, </a:t>
            </a:r>
            <a:r>
              <a:rPr lang="en-US" sz="1000" b="1" dirty="0"/>
              <a:t>let them know </a:t>
            </a:r>
            <a:r>
              <a:rPr lang="en-US" sz="1000" b="0" dirty="0"/>
              <a:t>that they can proceed.</a:t>
            </a:r>
            <a:endParaRPr sz="1000" dirty="0"/>
          </a:p>
          <a:p>
            <a:pPr marL="0" lvl="0" indent="0" algn="l" rtl="0">
              <a:lnSpc>
                <a:spcPct val="100000"/>
              </a:lnSpc>
              <a:spcBef>
                <a:spcPts val="0"/>
              </a:spcBef>
              <a:spcAft>
                <a:spcPts val="0"/>
              </a:spcAft>
              <a:buSzPts val="1400"/>
              <a:buNone/>
            </a:pPr>
            <a:r>
              <a:rPr lang="en-US" sz="1000" b="0" dirty="0"/>
              <a:t>While trainees work in pairs, </a:t>
            </a:r>
            <a:r>
              <a:rPr lang="en-US" sz="1000" b="1" dirty="0"/>
              <a:t>move around the room, checking </a:t>
            </a:r>
            <a:r>
              <a:rPr lang="en-US" sz="1000" b="0" dirty="0"/>
              <a:t>if they follow the steps correctly or experiencing any problems.</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Keep in mind </a:t>
            </a:r>
            <a:r>
              <a:rPr lang="en-US" sz="1000" b="0" i="0" u="none" strike="noStrike" cap="none" dirty="0">
                <a:solidFill>
                  <a:srgbClr val="000000"/>
                </a:solidFill>
                <a:latin typeface="Source Sans Pro"/>
                <a:ea typeface="Source Sans Pro"/>
                <a:cs typeface="Source Sans Pro"/>
                <a:sym typeface="Source Sans Pro"/>
              </a:rPr>
              <a:t>that poor vision can make it difficult for some trainees to interpret the results correctly. As you move around, try to determine if this is a problem for any of your trainees. Even with excellent vision, faint positives can be difficult to detect in dim light. Remind trainees that they will need to have sufficient light to illuminate a faint positive result (a strong flashlight could work well in many situations).</a:t>
            </a:r>
            <a:endParaRPr sz="1000" dirty="0"/>
          </a:p>
          <a:p>
            <a:pPr marL="0" lvl="0" indent="0" algn="l" rtl="0">
              <a:lnSpc>
                <a:spcPct val="100000"/>
              </a:lnSpc>
              <a:spcBef>
                <a:spcPts val="0"/>
              </a:spcBef>
              <a:spcAft>
                <a:spcPts val="0"/>
              </a:spcAft>
              <a:buSzPts val="1400"/>
              <a:buNone/>
            </a:pPr>
            <a:endParaRPr sz="1000" b="0" dirty="0"/>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dirty="0">
                <a:solidFill>
                  <a:srgbClr val="000000"/>
                </a:solidFill>
                <a:latin typeface="Source Sans Pro"/>
                <a:ea typeface="Source Sans Pro"/>
                <a:cs typeface="Source Sans Pro"/>
                <a:sym typeface="Source Sans Pro"/>
              </a:rPr>
              <a:t>*</a:t>
            </a:r>
            <a:r>
              <a:rPr lang="en-US" sz="1000" b="1" i="0" u="none" strike="noStrike" cap="none" dirty="0">
                <a:solidFill>
                  <a:srgbClr val="000000"/>
                </a:solidFill>
                <a:latin typeface="Source Sans Pro"/>
                <a:ea typeface="Source Sans Pro"/>
                <a:cs typeface="Source Sans Pro"/>
                <a:sym typeface="Source Sans Pro"/>
              </a:rPr>
              <a:t>Use</a:t>
            </a:r>
            <a:r>
              <a:rPr lang="en-US" sz="1000" b="0" i="0" u="none" strike="noStrike" cap="none" dirty="0">
                <a:solidFill>
                  <a:srgbClr val="000000"/>
                </a:solidFill>
                <a:latin typeface="Source Sans Pro"/>
                <a:ea typeface="Source Sans Pro"/>
                <a:cs typeface="Source Sans Pro"/>
                <a:sym typeface="Source Sans Pro"/>
              </a:rPr>
              <a:t> </a:t>
            </a:r>
            <a:r>
              <a:rPr lang="en-US" sz="1000" b="1" i="0" u="none" strike="noStrike" cap="none" dirty="0">
                <a:solidFill>
                  <a:srgbClr val="000000"/>
                </a:solidFill>
                <a:latin typeface="Source Sans Pro"/>
                <a:ea typeface="Source Sans Pro"/>
                <a:cs typeface="Source Sans Pro"/>
                <a:sym typeface="Source Sans Pro"/>
              </a:rPr>
              <a:t>Module </a:t>
            </a:r>
            <a:r>
              <a:rPr lang="en-US" sz="1000" b="1" dirty="0">
                <a:solidFill>
                  <a:srgbClr val="000000"/>
                </a:solidFill>
              </a:rPr>
              <a:t>4</a:t>
            </a:r>
            <a:r>
              <a:rPr lang="en-US" sz="1000" b="1" i="0" u="none" strike="noStrike" cap="none" dirty="0">
                <a:solidFill>
                  <a:srgbClr val="000000"/>
                </a:solidFill>
                <a:latin typeface="Source Sans Pro"/>
                <a:ea typeface="Source Sans Pro"/>
                <a:cs typeface="Source Sans Pro"/>
                <a:sym typeface="Source Sans Pro"/>
              </a:rPr>
              <a:t>/Facilitator Resource: List of supplies for RDT </a:t>
            </a:r>
            <a:r>
              <a:rPr lang="en-US" sz="1000" b="0" i="0" u="none" strike="noStrike" cap="none" dirty="0">
                <a:solidFill>
                  <a:srgbClr val="000000"/>
                </a:solidFill>
                <a:latin typeface="Source Sans Pro"/>
                <a:ea typeface="Source Sans Pro"/>
                <a:cs typeface="Source Sans Pro"/>
                <a:sym typeface="Source Sans Pro"/>
              </a:rPr>
              <a:t>to calculate all required RDT supplies based on the number of trainees.</a:t>
            </a:r>
            <a:endParaRPr sz="1000" dirty="0"/>
          </a:p>
          <a:p>
            <a:pPr marL="0" lvl="0" indent="0" algn="l" rtl="0">
              <a:lnSpc>
                <a:spcPct val="100000"/>
              </a:lnSpc>
              <a:spcBef>
                <a:spcPts val="0"/>
              </a:spcBef>
              <a:spcAft>
                <a:spcPts val="0"/>
              </a:spcAft>
              <a:buSzPts val="1400"/>
              <a:buNone/>
            </a:pPr>
            <a:endParaRPr sz="1000" b="0" dirty="0"/>
          </a:p>
          <a:p>
            <a:pPr marL="0" lvl="0" indent="0" algn="l" rtl="0">
              <a:lnSpc>
                <a:spcPct val="100000"/>
              </a:lnSpc>
              <a:spcBef>
                <a:spcPts val="0"/>
              </a:spcBef>
              <a:spcAft>
                <a:spcPts val="0"/>
              </a:spcAft>
              <a:buSzPts val="1400"/>
              <a:buNone/>
            </a:pPr>
            <a:endParaRPr sz="1000" b="0" dirty="0"/>
          </a:p>
          <a:p>
            <a:pPr marL="0" lvl="0" indent="0" algn="l" rtl="0">
              <a:lnSpc>
                <a:spcPct val="100000"/>
              </a:lnSpc>
              <a:spcBef>
                <a:spcPts val="0"/>
              </a:spcBef>
              <a:spcAft>
                <a:spcPts val="0"/>
              </a:spcAft>
              <a:buSzPts val="1400"/>
              <a:buNone/>
            </a:pPr>
            <a:r>
              <a:rPr lang="en-US" sz="1000" dirty="0"/>
              <a:t> </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dirty="0"/>
          </a:p>
        </p:txBody>
      </p:sp>
      <p:sp>
        <p:nvSpPr>
          <p:cNvPr id="930" name="Google Shape;930;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42</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9"/>
        <p:cNvGrpSpPr/>
        <p:nvPr/>
      </p:nvGrpSpPr>
      <p:grpSpPr>
        <a:xfrm>
          <a:off x="0" y="0"/>
          <a:ext cx="0" cy="0"/>
          <a:chOff x="0" y="0"/>
          <a:chExt cx="0" cy="0"/>
        </a:xfrm>
      </p:grpSpPr>
      <p:sp>
        <p:nvSpPr>
          <p:cNvPr id="940" name="Google Shape;940;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1" name="Google Shape;941;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Ask </a:t>
            </a:r>
            <a:r>
              <a:rPr lang="en-US" sz="1000" b="0" dirty="0"/>
              <a:t>the trainees to talk about their experiences carrying out the RDTs.</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Ask</a:t>
            </a:r>
            <a:r>
              <a:rPr lang="en-US" sz="1000" b="0" dirty="0"/>
              <a:t> what steps they found easy.</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Ask</a:t>
            </a:r>
            <a:r>
              <a:rPr lang="en-US" sz="1000" b="0" dirty="0"/>
              <a:t> what steps they found difficult.</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a:t>
            </a:r>
            <a:r>
              <a:rPr lang="en-US" sz="1000" b="0" i="0" u="none" strike="noStrike" cap="none" dirty="0">
                <a:solidFill>
                  <a:srgbClr val="000000"/>
                </a:solidFill>
                <a:latin typeface="Source Sans Pro"/>
                <a:ea typeface="Source Sans Pro"/>
                <a:cs typeface="Source Sans Pro"/>
                <a:sym typeface="Source Sans Pro"/>
              </a:rPr>
              <a:t> if anyone had problems with reading test results or had invalid results. Answer any questions.</a:t>
            </a:r>
            <a:endParaRPr sz="1000" dirty="0"/>
          </a:p>
          <a:p>
            <a:pPr marL="0" lvl="0" indent="0" algn="l" rtl="0">
              <a:lnSpc>
                <a:spcPct val="100000"/>
              </a:lnSpc>
              <a:spcBef>
                <a:spcPts val="0"/>
              </a:spcBef>
              <a:spcAft>
                <a:spcPts val="0"/>
              </a:spcAft>
              <a:buSzPts val="1400"/>
              <a:buNone/>
            </a:pPr>
            <a:r>
              <a:rPr lang="en-US" sz="1000" b="0" dirty="0"/>
              <a:t>Once trainees have had a chance to discuss and ask questions, </a:t>
            </a:r>
            <a:r>
              <a:rPr lang="en-US" sz="1000" b="1" dirty="0"/>
              <a:t>point out </a:t>
            </a:r>
            <a:r>
              <a:rPr lang="en-US" sz="1000" b="0" dirty="0"/>
              <a:t>any important issues you observed during the practice session (e.g., people seemed to have trouble collecting the blood from the finger, or everyone remembered to dispose of their lancet in the sharps box, etc.).</a:t>
            </a:r>
            <a:endParaRPr sz="1000" dirty="0"/>
          </a:p>
          <a:p>
            <a:pPr marL="0" lvl="0" indent="0" algn="l" rtl="0">
              <a:lnSpc>
                <a:spcPct val="100000"/>
              </a:lnSpc>
              <a:spcBef>
                <a:spcPts val="0"/>
              </a:spcBef>
              <a:spcAft>
                <a:spcPts val="0"/>
              </a:spcAft>
              <a:buSzPts val="1400"/>
              <a:buNone/>
            </a:pPr>
            <a:endParaRPr sz="1000" b="0" dirty="0"/>
          </a:p>
          <a:p>
            <a:pPr marL="0" lvl="0" indent="0" algn="l" rtl="0">
              <a:lnSpc>
                <a:spcPct val="100000"/>
              </a:lnSpc>
              <a:spcBef>
                <a:spcPts val="0"/>
              </a:spcBef>
              <a:spcAft>
                <a:spcPts val="0"/>
              </a:spcAft>
              <a:buSzPts val="1400"/>
              <a:buNone/>
            </a:pPr>
            <a:endParaRPr sz="1000" b="0" dirty="0"/>
          </a:p>
          <a:p>
            <a:pPr marL="0" lvl="0" indent="0" algn="l" rtl="0">
              <a:lnSpc>
                <a:spcPct val="100000"/>
              </a:lnSpc>
              <a:spcBef>
                <a:spcPts val="0"/>
              </a:spcBef>
              <a:spcAft>
                <a:spcPts val="0"/>
              </a:spcAft>
              <a:buSzPts val="1400"/>
              <a:buNone/>
            </a:pPr>
            <a:r>
              <a:rPr lang="en-US" sz="1000" dirty="0"/>
              <a:t> </a:t>
            </a:r>
            <a:endParaRPr sz="1000"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942" name="Google Shape;942;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43</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2" name="Google Shape;952;p44:notes"/>
          <p:cNvSpPr txBox="1">
            <a:spLocks noGrp="1"/>
          </p:cNvSpPr>
          <p:nvPr>
            <p:ph type="body" idx="1"/>
          </p:nvPr>
        </p:nvSpPr>
        <p:spPr>
          <a:xfrm>
            <a:off x="685800" y="4400550"/>
            <a:ext cx="5486400" cy="415823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now we, as a group, will answer some common questions providers often have about malaria RDT.  </a:t>
            </a:r>
            <a:endParaRPr sz="1000" dirty="0"/>
          </a:p>
          <a:p>
            <a:pPr marL="0" lvl="0" indent="0" algn="l" rtl="0">
              <a:lnSpc>
                <a:spcPct val="100000"/>
              </a:lnSpc>
              <a:spcBef>
                <a:spcPts val="0"/>
              </a:spcBef>
              <a:spcAft>
                <a:spcPts val="0"/>
              </a:spcAft>
              <a:buSzPts val="1400"/>
              <a:buNone/>
            </a:pPr>
            <a:r>
              <a:rPr lang="en-US" sz="1000" b="1" dirty="0"/>
              <a:t>Read</a:t>
            </a:r>
            <a:r>
              <a:rPr lang="en-US" sz="1000" dirty="0"/>
              <a:t> one question at a time.</a:t>
            </a:r>
            <a:endParaRPr sz="1000" dirty="0"/>
          </a:p>
          <a:p>
            <a:pPr marL="0" lvl="0" indent="0" algn="l" rtl="0">
              <a:lnSpc>
                <a:spcPct val="100000"/>
              </a:lnSpc>
              <a:spcBef>
                <a:spcPts val="0"/>
              </a:spcBef>
              <a:spcAft>
                <a:spcPts val="0"/>
              </a:spcAft>
              <a:buSzPts val="1400"/>
              <a:buNone/>
            </a:pPr>
            <a:r>
              <a:rPr lang="en-US" sz="1000" b="1" dirty="0"/>
              <a:t>Invite</a:t>
            </a:r>
            <a:r>
              <a:rPr lang="en-US" sz="1000" dirty="0"/>
              <a:t> trainees to offer responses.</a:t>
            </a:r>
            <a:endParaRPr sz="1000" dirty="0"/>
          </a:p>
          <a:p>
            <a:pPr marL="0" lvl="0" indent="0" algn="l" rtl="0">
              <a:lnSpc>
                <a:spcPct val="100000"/>
              </a:lnSpc>
              <a:spcBef>
                <a:spcPts val="0"/>
              </a:spcBef>
              <a:spcAft>
                <a:spcPts val="0"/>
              </a:spcAft>
              <a:buSzPts val="1400"/>
              <a:buNone/>
            </a:pPr>
            <a:r>
              <a:rPr lang="en-US" sz="1000" b="1" dirty="0"/>
              <a:t>Share</a:t>
            </a:r>
            <a:r>
              <a:rPr lang="en-US" sz="1000" dirty="0"/>
              <a:t> the correct response as needed.</a:t>
            </a:r>
            <a:endParaRPr sz="1000" dirty="0"/>
          </a:p>
          <a:p>
            <a:pPr marL="0" lvl="0" indent="0" algn="l" rtl="0">
              <a:lnSpc>
                <a:spcPct val="100000"/>
              </a:lnSpc>
              <a:spcBef>
                <a:spcPts val="0"/>
              </a:spcBef>
              <a:spcAft>
                <a:spcPts val="0"/>
              </a:spcAft>
              <a:buSzPts val="1400"/>
              <a:buNone/>
            </a:pPr>
            <a:r>
              <a:rPr lang="en-US" sz="1000" b="1" dirty="0"/>
              <a:t>Answers to questions:</a:t>
            </a:r>
            <a:endParaRPr sz="1000" dirty="0"/>
          </a:p>
          <a:p>
            <a:pPr marL="228600" lvl="0" indent="-228600" algn="l" rtl="0">
              <a:lnSpc>
                <a:spcPct val="100000"/>
              </a:lnSpc>
              <a:spcBef>
                <a:spcPts val="0"/>
              </a:spcBef>
              <a:spcAft>
                <a:spcPts val="0"/>
              </a:spcAft>
              <a:buClr>
                <a:schemeClr val="dk1"/>
              </a:buClr>
              <a:buSzPts val="900"/>
              <a:buFont typeface="Calibri"/>
              <a:buAutoNum type="arabicPeriod"/>
            </a:pPr>
            <a:r>
              <a:rPr lang="en-US" sz="1000" b="0" dirty="0"/>
              <a:t>No. </a:t>
            </a:r>
            <a:r>
              <a:rPr lang="en-US" sz="1000" dirty="0"/>
              <a:t>Buffer is the only liquid that will work.</a:t>
            </a:r>
            <a:endParaRPr sz="1000" dirty="0"/>
          </a:p>
          <a:p>
            <a:pPr marL="228600" lvl="0" indent="-228600" algn="l" rtl="0">
              <a:lnSpc>
                <a:spcPct val="100000"/>
              </a:lnSpc>
              <a:spcBef>
                <a:spcPts val="0"/>
              </a:spcBef>
              <a:spcAft>
                <a:spcPts val="0"/>
              </a:spcAft>
              <a:buClr>
                <a:schemeClr val="dk1"/>
              </a:buClr>
              <a:buSzPts val="900"/>
              <a:buFont typeface="Calibri"/>
              <a:buAutoNum type="arabicPeriod"/>
            </a:pPr>
            <a:r>
              <a:rPr lang="en-US" sz="1000" b="0" dirty="0"/>
              <a:t>Reassure. </a:t>
            </a:r>
            <a:r>
              <a:rPr lang="en-US" sz="1000" dirty="0"/>
              <a:t>A patient who tests negative is very unlikely to have malaria. If you suspect there is something wrong with the test that gave a negative result, you may repeat the test once using a new RDT, but this should rarely be necessary. If the second test is also negative, the patient’s symptoms are due to some other illness. You should refer him or her to a health center for further assessment. </a:t>
            </a:r>
            <a:endParaRPr sz="1000" dirty="0"/>
          </a:p>
          <a:p>
            <a:pPr marL="228600" lvl="0" indent="-228600" algn="l" rtl="0">
              <a:lnSpc>
                <a:spcPct val="100000"/>
              </a:lnSpc>
              <a:spcBef>
                <a:spcPts val="0"/>
              </a:spcBef>
              <a:spcAft>
                <a:spcPts val="0"/>
              </a:spcAft>
              <a:buClr>
                <a:schemeClr val="dk1"/>
              </a:buClr>
              <a:buSzPts val="900"/>
              <a:buFont typeface="Calibri"/>
              <a:buAutoNum type="arabicPeriod"/>
            </a:pPr>
            <a:r>
              <a:rPr lang="en-US" sz="1000" dirty="0"/>
              <a:t>The gloves may have become contaminated with blood while you were doing the test. If you touch something while waiting for the test results, you could contaminate it with the gloves. Even if you are just sitting and waiting, blood on the gloves may contaminate other objects (such as pens) and eventually infect someone.</a:t>
            </a:r>
            <a:endParaRPr sz="1000" dirty="0"/>
          </a:p>
          <a:p>
            <a:pPr marL="228600" lvl="0" indent="-228600" algn="l" rtl="0">
              <a:lnSpc>
                <a:spcPct val="100000"/>
              </a:lnSpc>
              <a:spcBef>
                <a:spcPts val="0"/>
              </a:spcBef>
              <a:spcAft>
                <a:spcPts val="0"/>
              </a:spcAft>
              <a:buClr>
                <a:schemeClr val="dk1"/>
              </a:buClr>
              <a:buSzPts val="900"/>
              <a:buFont typeface="Calibri"/>
              <a:buAutoNum type="arabicPeriod"/>
            </a:pPr>
            <a:r>
              <a:rPr lang="en-US" sz="1000" dirty="0"/>
              <a:t>No. If you dispose of gloves and other non-sharps in the sharps box, it will fill up very quickly.  Once it is full, you won’t have an appropriate place to discard sharps.  You may discard the pipette (loop, capillary tube, straw) in the sharps box because it is small and heavily contaminated with blood.  Other than the blood-transfer device, the lancet is the only thing you should throw in the sharps box.  Other waste materials should be disposed according to the national guidelines (e.g., bio-waste can be burned or buried in a rubbish pit). </a:t>
            </a:r>
            <a:endParaRPr sz="1000" dirty="0"/>
          </a:p>
          <a:p>
            <a:pPr marL="228600" lvl="0" indent="-228600" algn="l" rtl="0">
              <a:lnSpc>
                <a:spcPct val="100000"/>
              </a:lnSpc>
              <a:spcBef>
                <a:spcPts val="0"/>
              </a:spcBef>
              <a:spcAft>
                <a:spcPts val="0"/>
              </a:spcAft>
              <a:buClr>
                <a:schemeClr val="dk1"/>
              </a:buClr>
              <a:buSzPts val="900"/>
              <a:buFont typeface="Calibri"/>
              <a:buAutoNum type="arabicPeriod"/>
            </a:pPr>
            <a:r>
              <a:rPr lang="en-US" sz="1000" dirty="0"/>
              <a:t>The results remain visible for at least one hour after testing, but the RDT should be read as close as possible to the time stated in the instructions (e.g., 15 minutes). After several hours, negative RDTs may sometimes appear positive. This will be a false result.</a:t>
            </a:r>
            <a:endParaRPr sz="1000" dirty="0"/>
          </a:p>
        </p:txBody>
      </p:sp>
      <p:sp>
        <p:nvSpPr>
          <p:cNvPr id="953" name="Google Shape;953;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44</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9"/>
        <p:cNvGrpSpPr/>
        <p:nvPr/>
      </p:nvGrpSpPr>
      <p:grpSpPr>
        <a:xfrm>
          <a:off x="0" y="0"/>
          <a:ext cx="0" cy="0"/>
          <a:chOff x="0" y="0"/>
          <a:chExt cx="0" cy="0"/>
        </a:xfrm>
      </p:grpSpPr>
      <p:sp>
        <p:nvSpPr>
          <p:cNvPr id="960" name="Google Shape;960;g1d40aa04386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1" name="Google Shape;961;g1d40aa04386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Remind</a:t>
            </a:r>
            <a:r>
              <a:rPr lang="en-US" sz="1000" dirty="0"/>
              <a:t> participants that they can use this knowledge to help their clients become “malaria experts” in their homes and neighborhoods.</a:t>
            </a:r>
            <a:endParaRPr sz="1000" dirty="0"/>
          </a:p>
        </p:txBody>
      </p:sp>
      <p:sp>
        <p:nvSpPr>
          <p:cNvPr id="962" name="Google Shape;962;g1d40aa04386_0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8"/>
        <p:cNvGrpSpPr/>
        <p:nvPr/>
      </p:nvGrpSpPr>
      <p:grpSpPr>
        <a:xfrm>
          <a:off x="0" y="0"/>
          <a:ext cx="0" cy="0"/>
          <a:chOff x="0" y="0"/>
          <a:chExt cx="0" cy="0"/>
        </a:xfrm>
      </p:grpSpPr>
      <p:sp>
        <p:nvSpPr>
          <p:cNvPr id="969" name="Google Shape;969;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0" name="Google Shape;970;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0" i="0" u="none" strike="noStrike" cap="none" dirty="0">
                <a:solidFill>
                  <a:srgbClr val="000000"/>
                </a:solidFill>
                <a:latin typeface="Source Sans Pro"/>
                <a:ea typeface="Source Sans Pro"/>
                <a:cs typeface="Source Sans Pro"/>
                <a:sym typeface="Source Sans Pro"/>
              </a:rPr>
              <a:t>Total time required for this session: approximately </a:t>
            </a:r>
            <a:r>
              <a:rPr lang="en-US" sz="1000" dirty="0">
                <a:solidFill>
                  <a:srgbClr val="000000"/>
                </a:solidFill>
              </a:rPr>
              <a:t>3</a:t>
            </a:r>
            <a:r>
              <a:rPr lang="en-US" sz="1000" b="0" i="0" u="none" strike="noStrike" cap="none" dirty="0">
                <a:solidFill>
                  <a:srgbClr val="000000"/>
                </a:solidFill>
                <a:latin typeface="Source Sans Pro"/>
                <a:ea typeface="Source Sans Pro"/>
                <a:cs typeface="Source Sans Pro"/>
                <a:sym typeface="Source Sans Pro"/>
              </a:rPr>
              <a:t> hours </a:t>
            </a:r>
            <a:r>
              <a:rPr lang="en-US" sz="1000" dirty="0">
                <a:solidFill>
                  <a:srgbClr val="000000"/>
                </a:solidFill>
              </a:rPr>
              <a:t>2</a:t>
            </a:r>
            <a:r>
              <a:rPr lang="en-US" sz="1000" b="0" i="0" u="none" strike="noStrike" cap="none" dirty="0">
                <a:solidFill>
                  <a:srgbClr val="000000"/>
                </a:solidFill>
                <a:latin typeface="Source Sans Pro"/>
                <a:ea typeface="Source Sans Pro"/>
                <a:cs typeface="Source Sans Pro"/>
                <a:sym typeface="Source Sans Pro"/>
              </a:rPr>
              <a:t>5 </a:t>
            </a:r>
            <a:r>
              <a:rPr lang="en-US" sz="1000" b="0" dirty="0"/>
              <a:t>minutes</a:t>
            </a:r>
            <a:endParaRPr sz="1000" dirty="0"/>
          </a:p>
        </p:txBody>
      </p:sp>
      <p:sp>
        <p:nvSpPr>
          <p:cNvPr id="971" name="Google Shape;971;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7" name="Google Shape;977;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Clr>
                <a:schemeClr val="dk1"/>
              </a:buClr>
              <a:buSzPts val="1200"/>
              <a:buFont typeface="Arial"/>
              <a:buNone/>
            </a:pPr>
            <a:r>
              <a:rPr lang="en-US" sz="1000" b="1" dirty="0"/>
              <a:t>Say: </a:t>
            </a:r>
            <a:r>
              <a:rPr lang="en-US" sz="1000" dirty="0"/>
              <a:t>During this session you will learn how to manage a child with malaria, including how to treat and when to refer to a higher level of care. More specifically, by the end of this session you will be able to:</a:t>
            </a:r>
            <a:endParaRPr sz="1000" dirty="0"/>
          </a:p>
          <a:p>
            <a:pPr marL="177800" lvl="0" indent="-177800" algn="l" rtl="0">
              <a:lnSpc>
                <a:spcPct val="100000"/>
              </a:lnSpc>
              <a:spcAft>
                <a:spcPts val="0"/>
              </a:spcAft>
              <a:buSzPts val="1000"/>
              <a:buChar char="•"/>
            </a:pPr>
            <a:r>
              <a:rPr lang="en-US" sz="1000" dirty="0"/>
              <a:t>Discuss when to refer a child with malaria/danger signs</a:t>
            </a:r>
            <a:endParaRPr sz="1000" dirty="0"/>
          </a:p>
          <a:p>
            <a:pPr marL="177800" lvl="0" indent="-177800" algn="l" rtl="0">
              <a:lnSpc>
                <a:spcPct val="100000"/>
              </a:lnSpc>
              <a:spcAft>
                <a:spcPts val="0"/>
              </a:spcAft>
              <a:buSzPts val="1000"/>
              <a:buChar char="•"/>
            </a:pPr>
            <a:r>
              <a:rPr lang="en-US" sz="1000" dirty="0"/>
              <a:t>Explain appropriate treatment for malaria</a:t>
            </a:r>
            <a:endParaRPr sz="1000" dirty="0"/>
          </a:p>
          <a:p>
            <a:pPr marL="177800" lvl="0" indent="-177800" algn="l" rtl="0">
              <a:lnSpc>
                <a:spcPct val="100000"/>
              </a:lnSpc>
              <a:spcAft>
                <a:spcPts val="0"/>
              </a:spcAft>
              <a:buSzPts val="1000"/>
              <a:buChar char="•"/>
            </a:pPr>
            <a:r>
              <a:rPr lang="en-US" sz="1000" dirty="0"/>
              <a:t>Explain the importance of taking all the medicine</a:t>
            </a:r>
            <a:endParaRPr sz="1000" dirty="0"/>
          </a:p>
          <a:p>
            <a:pPr marL="177800" lvl="0" indent="-177800" algn="l" rtl="0">
              <a:lnSpc>
                <a:spcPct val="100000"/>
              </a:lnSpc>
              <a:spcAft>
                <a:spcPts val="0"/>
              </a:spcAft>
              <a:buSzPts val="1000"/>
              <a:buChar char="•"/>
            </a:pPr>
            <a:r>
              <a:rPr lang="en-US" sz="1000" dirty="0"/>
              <a:t>Practice giving treatment instructions to the caregiver, helping to give the first dose, and advising for homecare/when to bring child to a higher-level health facility</a:t>
            </a:r>
            <a:endParaRPr dirty="0"/>
          </a:p>
        </p:txBody>
      </p:sp>
      <p:sp>
        <p:nvSpPr>
          <p:cNvPr id="978" name="Google Shape;978;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47</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6" name="Google Shape;986;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cap="none" dirty="0"/>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dirty="0"/>
              <a:t>What is the first thing you do when a sick child is brought to you?</a:t>
            </a:r>
            <a:r>
              <a:rPr lang="en-US" sz="1000" i="1" dirty="0"/>
              <a:t> </a:t>
            </a:r>
            <a:r>
              <a:rPr lang="en-US" sz="1000" dirty="0"/>
              <a:t>Wait for several trainees to answer. Make sure “look/assess for danger signs” came up as one of the answers. </a:t>
            </a:r>
            <a:endParaRPr sz="1000" dirty="0"/>
          </a:p>
          <a:p>
            <a:pPr marL="0" lvl="0" indent="0" algn="l" rtl="0">
              <a:lnSpc>
                <a:spcPct val="100000"/>
              </a:lnSpc>
              <a:spcBef>
                <a:spcPts val="0"/>
              </a:spcBef>
              <a:spcAft>
                <a:spcPts val="0"/>
              </a:spcAft>
              <a:buSzPts val="1400"/>
              <a:buNone/>
            </a:pPr>
            <a:r>
              <a:rPr lang="en-US" sz="1000" b="0" dirty="0"/>
              <a:t>As a follow-up, </a:t>
            </a:r>
            <a:r>
              <a:rPr lang="en-US" sz="1000" b="1" dirty="0"/>
              <a:t>ask: </a:t>
            </a:r>
            <a:r>
              <a:rPr lang="en-US" sz="1000" dirty="0"/>
              <a:t>What danger signs you will be looking for?</a:t>
            </a:r>
            <a:r>
              <a:rPr lang="en-US" sz="1000" i="1" dirty="0"/>
              <a:t> </a:t>
            </a:r>
            <a:r>
              <a:rPr lang="en-US" sz="1000" dirty="0"/>
              <a:t>(by now, participants are already familiar and should be able to list the danger signs).</a:t>
            </a:r>
            <a:endParaRPr sz="1000" dirty="0"/>
          </a:p>
          <a:p>
            <a:pPr marL="0" lvl="0" indent="0" algn="l" rtl="0">
              <a:lnSpc>
                <a:spcPct val="100000"/>
              </a:lnSpc>
              <a:spcBef>
                <a:spcPts val="0"/>
              </a:spcBef>
              <a:spcAft>
                <a:spcPts val="0"/>
              </a:spcAft>
              <a:buSzPts val="1400"/>
              <a:buNone/>
            </a:pPr>
            <a:r>
              <a:rPr lang="en-US" sz="1000" b="1" dirty="0"/>
              <a:t>Click the mouse </a:t>
            </a:r>
            <a:r>
              <a:rPr lang="en-US" sz="1000" dirty="0"/>
              <a:t>to reveal the graphic. Emphasize that we start with assessing for danger signs because those require immediate referral to a higher level of care. If there are no danger signs, we proceed with identifying problem (in case of fever, this involves conducting a malaria RDT) and offering treatment/advising on home care. </a:t>
            </a:r>
            <a:endParaRPr sz="1000" dirty="0"/>
          </a:p>
          <a:p>
            <a:pPr marL="0" lvl="0" indent="0" algn="l" rtl="0">
              <a:lnSpc>
                <a:spcPct val="100000"/>
              </a:lnSpc>
              <a:spcBef>
                <a:spcPts val="0"/>
              </a:spcBef>
              <a:spcAft>
                <a:spcPts val="0"/>
              </a:spcAft>
              <a:buSzPts val="1400"/>
              <a:buNone/>
            </a:pPr>
            <a:r>
              <a:rPr lang="en-US" sz="1000" b="1" dirty="0"/>
              <a:t>Continue to the next slide </a:t>
            </a:r>
            <a:r>
              <a:rPr lang="en-US" sz="1000" dirty="0"/>
              <a:t>to summarize. </a:t>
            </a:r>
            <a:endParaRPr sz="1000" dirty="0"/>
          </a:p>
        </p:txBody>
      </p:sp>
      <p:sp>
        <p:nvSpPr>
          <p:cNvPr id="987" name="Google Shape;987;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48</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0"/>
        <p:cNvGrpSpPr/>
        <p:nvPr/>
      </p:nvGrpSpPr>
      <p:grpSpPr>
        <a:xfrm>
          <a:off x="0" y="0"/>
          <a:ext cx="0" cy="0"/>
          <a:chOff x="0" y="0"/>
          <a:chExt cx="0" cy="0"/>
        </a:xfrm>
      </p:grpSpPr>
      <p:sp>
        <p:nvSpPr>
          <p:cNvPr id="1001" name="Google Shape;1001;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2" name="Google Shape;1002;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b="0" dirty="0"/>
              <a:t>one of the trainees to read aloud the information on the slide </a:t>
            </a:r>
            <a:endParaRPr sz="1000" dirty="0"/>
          </a:p>
        </p:txBody>
      </p:sp>
      <p:sp>
        <p:nvSpPr>
          <p:cNvPr id="1003" name="Google Shape;1003;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4" name="Google Shape;48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chemeClr val="dk1"/>
                </a:solidFill>
                <a:latin typeface="Source Sans Pro"/>
                <a:ea typeface="Source Sans Pro"/>
                <a:cs typeface="Source Sans Pro"/>
                <a:sym typeface="Source Sans Pro"/>
              </a:rPr>
              <a:t>FACILITATOR NOTES</a:t>
            </a:r>
            <a:endParaRPr sz="1000" dirty="0">
              <a:solidFill>
                <a:schemeClr val="dk1"/>
              </a:solidFill>
            </a:endParaRPr>
          </a:p>
          <a:p>
            <a:pPr marL="0" lvl="0" indent="0" algn="l" rtl="0">
              <a:lnSpc>
                <a:spcPct val="100000"/>
              </a:lnSpc>
              <a:spcBef>
                <a:spcPts val="0"/>
              </a:spcBef>
              <a:spcAft>
                <a:spcPts val="0"/>
              </a:spcAft>
              <a:buClr>
                <a:schemeClr val="dk1"/>
              </a:buClr>
              <a:buSzPts val="1000"/>
            </a:pPr>
            <a:r>
              <a:rPr lang="en-US" sz="1000" b="1" dirty="0">
                <a:solidFill>
                  <a:schemeClr val="dk1"/>
                </a:solidFill>
              </a:rPr>
              <a:t>Read</a:t>
            </a:r>
            <a:r>
              <a:rPr lang="en-US" sz="1000" dirty="0">
                <a:solidFill>
                  <a:schemeClr val="dk1"/>
                </a:solidFill>
              </a:rPr>
              <a:t> the information on the slide, summarizing the key facts about malaria and how it is transmitted:</a:t>
            </a:r>
            <a:endParaRPr sz="1000" dirty="0">
              <a:solidFill>
                <a:schemeClr val="dk1"/>
              </a:solidFill>
            </a:endParaRPr>
          </a:p>
          <a:p>
            <a:pPr marL="228600" marR="0" lvl="0" algn="l" rtl="0">
              <a:lnSpc>
                <a:spcPct val="120000"/>
              </a:lnSpc>
              <a:spcBef>
                <a:spcPts val="0"/>
              </a:spcBef>
              <a:spcAft>
                <a:spcPts val="0"/>
              </a:spcAft>
              <a:buClr>
                <a:schemeClr val="dk1"/>
              </a:buClr>
              <a:buSzPts val="1000"/>
              <a:buFont typeface="Source Sans Pro"/>
              <a:buChar char="●"/>
            </a:pPr>
            <a:r>
              <a:rPr lang="en-US" sz="1000" b="0" i="0" u="none" strike="noStrike" cap="none" dirty="0">
                <a:solidFill>
                  <a:schemeClr val="dk1"/>
                </a:solidFill>
                <a:latin typeface="Source Sans Pro"/>
                <a:ea typeface="Source Sans Pro"/>
                <a:cs typeface="Source Sans Pro"/>
                <a:sym typeface="Source Sans Pro"/>
              </a:rPr>
              <a:t>Malaria is a life-threatening disease caused by a specific type of parasite (called </a:t>
            </a:r>
            <a:r>
              <a:rPr lang="en-US" sz="1000" b="0" i="1" u="none" strike="noStrike" cap="none" dirty="0">
                <a:solidFill>
                  <a:schemeClr val="dk1"/>
                </a:solidFill>
                <a:latin typeface="Source Sans Pro"/>
                <a:ea typeface="Source Sans Pro"/>
                <a:cs typeface="Source Sans Pro"/>
                <a:sym typeface="Source Sans Pro"/>
              </a:rPr>
              <a:t>Plasmodium)</a:t>
            </a:r>
            <a:r>
              <a:rPr lang="en-US" sz="1000" b="0" i="0" u="none" strike="noStrike" cap="none" dirty="0">
                <a:solidFill>
                  <a:schemeClr val="dk1"/>
                </a:solidFill>
                <a:latin typeface="Source Sans Pro"/>
                <a:ea typeface="Source Sans Pro"/>
                <a:cs typeface="Source Sans Pro"/>
                <a:sym typeface="Source Sans Pro"/>
              </a:rPr>
              <a:t> carried by certain types of mosquitoes (called Anopheles).</a:t>
            </a:r>
            <a:endParaRPr sz="1000" dirty="0">
              <a:solidFill>
                <a:schemeClr val="dk1"/>
              </a:solidFill>
            </a:endParaRPr>
          </a:p>
          <a:p>
            <a:pPr marL="228600" marR="0" lvl="0" algn="l" rtl="0">
              <a:lnSpc>
                <a:spcPct val="120000"/>
              </a:lnSpc>
              <a:spcBef>
                <a:spcPts val="0"/>
              </a:spcBef>
              <a:spcAft>
                <a:spcPts val="0"/>
              </a:spcAft>
              <a:buClr>
                <a:schemeClr val="dk1"/>
              </a:buClr>
              <a:buSzPts val="1000"/>
              <a:buFont typeface="Source Sans Pro"/>
              <a:buChar char="●"/>
            </a:pPr>
            <a:r>
              <a:rPr lang="en-US" sz="1000" b="0" i="0" u="none" strike="noStrike" cap="none" dirty="0">
                <a:solidFill>
                  <a:schemeClr val="dk1"/>
                </a:solidFill>
                <a:latin typeface="Source Sans Pro"/>
                <a:ea typeface="Source Sans Pro"/>
                <a:cs typeface="Source Sans Pro"/>
                <a:sym typeface="Source Sans Pro"/>
              </a:rPr>
              <a:t>The mosquito picks up the parasite by biting someone who already has the disease. When a mosquito bites an infected person, a small amount of blood is taken which contains microscopic malaria parasites. About 1 week later, when the mosquito takes its next blood meal, these parasites mix with the mosquito’s saliva and are injected into the person being bitten.</a:t>
            </a:r>
            <a:endParaRPr sz="1000" dirty="0">
              <a:solidFill>
                <a:schemeClr val="dk1"/>
              </a:solidFill>
            </a:endParaRPr>
          </a:p>
          <a:p>
            <a:pPr marL="0" marR="0" lvl="0" indent="0" algn="l" rtl="0">
              <a:lnSpc>
                <a:spcPct val="120000"/>
              </a:lnSpc>
              <a:spcBef>
                <a:spcPts val="1000"/>
              </a:spcBef>
              <a:spcAft>
                <a:spcPts val="0"/>
              </a:spcAft>
              <a:buClr>
                <a:schemeClr val="dk1"/>
              </a:buClr>
              <a:buSzPts val="2800"/>
              <a:buFont typeface="Arial"/>
              <a:buNone/>
            </a:pPr>
            <a:endParaRPr sz="1000" b="1" i="0" u="sng" strike="noStrike" cap="none" dirty="0">
              <a:solidFill>
                <a:schemeClr val="dk1"/>
              </a:solidFill>
              <a:latin typeface="Source Sans Pro"/>
              <a:ea typeface="Source Sans Pro"/>
              <a:cs typeface="Source Sans Pro"/>
              <a:sym typeface="Source Sans Pro"/>
            </a:endParaRPr>
          </a:p>
          <a:p>
            <a:pPr marL="0" marR="0" lvl="0" indent="0" algn="l" rtl="0">
              <a:lnSpc>
                <a:spcPct val="120000"/>
              </a:lnSpc>
              <a:spcBef>
                <a:spcPts val="1000"/>
              </a:spcBef>
              <a:spcAft>
                <a:spcPts val="0"/>
              </a:spcAft>
              <a:buClr>
                <a:srgbClr val="00B050"/>
              </a:buClr>
              <a:buSzPts val="2800"/>
              <a:buFont typeface="Arial"/>
              <a:buNone/>
            </a:pPr>
            <a:r>
              <a:rPr lang="en-US" sz="1000" b="1" i="0" u="sng" strike="noStrike" cap="none" dirty="0">
                <a:solidFill>
                  <a:schemeClr val="dk1"/>
                </a:solidFill>
                <a:latin typeface="Source Sans Pro"/>
                <a:ea typeface="Source Sans Pro"/>
                <a:cs typeface="Source Sans Pro"/>
                <a:sym typeface="Source Sans Pro"/>
              </a:rPr>
              <a:t>References:</a:t>
            </a:r>
            <a:endParaRPr sz="1000" dirty="0">
              <a:solidFill>
                <a:schemeClr val="dk1"/>
              </a:solidFill>
            </a:endParaRPr>
          </a:p>
          <a:p>
            <a:pPr marL="228600" lvl="0" algn="l" rtl="0">
              <a:lnSpc>
                <a:spcPct val="100000"/>
              </a:lnSpc>
              <a:spcBef>
                <a:spcPts val="0"/>
              </a:spcBef>
              <a:spcAft>
                <a:spcPts val="0"/>
              </a:spcAft>
              <a:buClr>
                <a:schemeClr val="dk1"/>
              </a:buClr>
              <a:buSzPct val="100000"/>
              <a:buFont typeface="+mj-lt"/>
              <a:buAutoNum type="arabicPeriod"/>
            </a:pPr>
            <a:r>
              <a:rPr lang="en-US" sz="1000" dirty="0">
                <a:solidFill>
                  <a:schemeClr val="dk1"/>
                </a:solidFill>
              </a:rPr>
              <a:t>Malaria fact sheet, WHO 2021: https://www.who.int/news-room/fact-sheets/detail/malaria</a:t>
            </a:r>
            <a:endParaRPr sz="1000" dirty="0">
              <a:solidFill>
                <a:schemeClr val="dk1"/>
              </a:solidFill>
            </a:endParaRPr>
          </a:p>
        </p:txBody>
      </p:sp>
      <p:sp>
        <p:nvSpPr>
          <p:cNvPr id="485" name="Google Shape;485;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1"/>
        <p:cNvGrpSpPr/>
        <p:nvPr/>
      </p:nvGrpSpPr>
      <p:grpSpPr>
        <a:xfrm>
          <a:off x="0" y="0"/>
          <a:ext cx="0" cy="0"/>
          <a:chOff x="0" y="0"/>
          <a:chExt cx="0" cy="0"/>
        </a:xfrm>
      </p:grpSpPr>
      <p:sp>
        <p:nvSpPr>
          <p:cNvPr id="1012" name="Google Shape;1012;p1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3" name="Google Shape;1013;p1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panose="020B0503030403020204" pitchFamily="34" charset="0"/>
                <a:ea typeface="Source Sans Pro" panose="020B0503030403020204" pitchFamily="34" charset="0"/>
                <a:sym typeface="Source Sans Pro"/>
              </a:rPr>
              <a:t>FACILITATOR NOTES </a:t>
            </a:r>
            <a:endParaRPr sz="1000" dirty="0">
              <a:latin typeface="Source Sans Pro" panose="020B0503030403020204" pitchFamily="34" charset="0"/>
              <a:ea typeface="Source Sans Pro" panose="020B0503030403020204" pitchFamily="34" charset="0"/>
            </a:endParaRPr>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panose="020B0503030403020204" pitchFamily="34" charset="0"/>
                <a:ea typeface="Source Sans Pro" panose="020B0503030403020204" pitchFamily="34" charset="0"/>
                <a:sym typeface="Source Sans Pro"/>
              </a:rPr>
              <a:t>Say: </a:t>
            </a:r>
            <a:r>
              <a:rPr lang="en-US" sz="1000" b="0" i="0" u="none" strike="noStrike" cap="none" dirty="0">
                <a:solidFill>
                  <a:srgbClr val="000000"/>
                </a:solidFill>
                <a:latin typeface="Source Sans Pro" panose="020B0503030403020204" pitchFamily="34" charset="0"/>
                <a:ea typeface="Source Sans Pro" panose="020B0503030403020204" pitchFamily="34" charset="0"/>
                <a:sym typeface="Source Sans Pro"/>
              </a:rPr>
              <a:t>If a child with fever has any danger signs present, promptly refer to a higher level of care. In these cases, do not try to confirm malaria diagnosis with an RDT test, but simply start antimalarial pre-referral treatment. This is because, as we mentioned earlier, delaying treatment may lead to serious complications.</a:t>
            </a:r>
            <a:endParaRPr sz="1000" dirty="0">
              <a:latin typeface="Source Sans Pro" panose="020B0503030403020204" pitchFamily="34" charset="0"/>
              <a:ea typeface="Source Sans Pro" panose="020B0503030403020204" pitchFamily="34" charset="0"/>
            </a:endParaRPr>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panose="020B0503030403020204" pitchFamily="34" charset="0"/>
                <a:ea typeface="Source Sans Pro" panose="020B0503030403020204" pitchFamily="34" charset="0"/>
                <a:sym typeface="Source Sans Pro"/>
              </a:rPr>
              <a:t>Explain </a:t>
            </a:r>
            <a:r>
              <a:rPr lang="en-US" sz="1000" b="0" i="0" u="none" strike="noStrike" cap="none" dirty="0">
                <a:solidFill>
                  <a:srgbClr val="000000"/>
                </a:solidFill>
                <a:latin typeface="Source Sans Pro" panose="020B0503030403020204" pitchFamily="34" charset="0"/>
                <a:ea typeface="Source Sans Pro" panose="020B0503030403020204" pitchFamily="34" charset="0"/>
                <a:sym typeface="Source Sans Pro"/>
              </a:rPr>
              <a:t>that there are two different pre-referral scenarios:</a:t>
            </a:r>
            <a:endParaRPr sz="1000" dirty="0">
              <a:latin typeface="Source Sans Pro" panose="020B0503030403020204" pitchFamily="34" charset="0"/>
              <a:ea typeface="Source Sans Pro" panose="020B0503030403020204" pitchFamily="34" charset="0"/>
            </a:endParaRPr>
          </a:p>
          <a:p>
            <a:pPr marL="171450" marR="0" lvl="0" indent="-15875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panose="020B0503030403020204" pitchFamily="34" charset="0"/>
                <a:ea typeface="Source Sans Pro" panose="020B0503030403020204" pitchFamily="34" charset="0"/>
                <a:sym typeface="Source Sans Pro"/>
              </a:rPr>
              <a:t>One is when a child has a fever with danger signs but can safely drink/eat. In this case, give a start dose of antimalarial tablets prior to referral. We will discuss the dosages and the regimens shortly.</a:t>
            </a:r>
            <a:endParaRPr sz="1000" dirty="0">
              <a:latin typeface="Source Sans Pro" panose="020B0503030403020204" pitchFamily="34" charset="0"/>
              <a:ea typeface="Source Sans Pro" panose="020B0503030403020204" pitchFamily="34" charset="0"/>
            </a:endParaRPr>
          </a:p>
          <a:p>
            <a:pPr marL="171450" marR="0" lvl="0" indent="-15875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panose="020B0503030403020204" pitchFamily="34" charset="0"/>
                <a:ea typeface="Source Sans Pro" panose="020B0503030403020204" pitchFamily="34" charset="0"/>
                <a:sym typeface="Source Sans Pro"/>
              </a:rPr>
              <a:t>Another scenario is when the child with fever also has a danger sign that makes it impossible to take oral medication. This is when a child is unusually sleepy or unconscious, or having convulsions, or vomit everything and/or is unable to eat or drink anything. In these cases, you should give rectal artesunate suppository (100 mg). A child between the age of 2 months up to 3 years should have one rectal suppository inserted. And a child between the age of 3 and 5 years, should have 2 rectal suppositories inserted.</a:t>
            </a:r>
            <a:endParaRPr sz="1000" b="0" i="0" u="none" strike="noStrike" cap="none" dirty="0">
              <a:solidFill>
                <a:srgbClr val="000000"/>
              </a:solidFill>
              <a:latin typeface="Source Sans Pro" panose="020B0503030403020204" pitchFamily="34" charset="0"/>
              <a:ea typeface="Source Sans Pro" panose="020B0503030403020204" pitchFamily="34" charset="0"/>
              <a:sym typeface="Source Sans Pro"/>
            </a:endParaRPr>
          </a:p>
          <a:p>
            <a:pPr marL="0" marR="0" lvl="0" indent="0" algn="l" rtl="0">
              <a:lnSpc>
                <a:spcPct val="100000"/>
              </a:lnSpc>
              <a:spcBef>
                <a:spcPts val="0"/>
              </a:spcBef>
              <a:spcAft>
                <a:spcPts val="0"/>
              </a:spcAft>
              <a:buNone/>
            </a:pPr>
            <a:endParaRPr sz="1000" dirty="0">
              <a:solidFill>
                <a:srgbClr val="000000"/>
              </a:solidFill>
              <a:latin typeface="Source Sans Pro" panose="020B0503030403020204" pitchFamily="34" charset="0"/>
              <a:ea typeface="Source Sans Pro" panose="020B0503030403020204" pitchFamily="34" charset="0"/>
            </a:endParaRPr>
          </a:p>
          <a:p>
            <a:pPr marL="0" marR="0" lvl="0" indent="0" algn="l" rtl="0">
              <a:lnSpc>
                <a:spcPct val="100000"/>
              </a:lnSpc>
              <a:spcBef>
                <a:spcPts val="0"/>
              </a:spcBef>
              <a:spcAft>
                <a:spcPts val="0"/>
              </a:spcAft>
              <a:buNone/>
            </a:pPr>
            <a:r>
              <a:rPr lang="en-US" sz="1000" dirty="0">
                <a:solidFill>
                  <a:srgbClr val="000000"/>
                </a:solidFill>
                <a:latin typeface="Source Sans Pro" panose="020B0503030403020204" pitchFamily="34" charset="0"/>
                <a:ea typeface="Source Sans Pro" panose="020B0503030403020204" pitchFamily="34" charset="0"/>
              </a:rPr>
              <a:t>Also, note- </a:t>
            </a:r>
            <a:r>
              <a:rPr lang="en-US" sz="1000" dirty="0">
                <a:highlight>
                  <a:srgbClr val="FFFFFF"/>
                </a:highlight>
                <a:latin typeface="Source Sans Pro" panose="020B0503030403020204" pitchFamily="34" charset="0"/>
                <a:ea typeface="Source Sans Pro" panose="020B0503030403020204" pitchFamily="34" charset="0"/>
                <a:cs typeface="Roboto"/>
                <a:sym typeface="Roboto"/>
              </a:rPr>
              <a:t>all neonates or young infants less than 2 months with danger signs should be referred immediately to the hospital.</a:t>
            </a:r>
            <a:endParaRPr sz="1000" dirty="0">
              <a:solidFill>
                <a:srgbClr val="000000"/>
              </a:solidFill>
              <a:latin typeface="Source Sans Pro" panose="020B0503030403020204" pitchFamily="34" charset="0"/>
              <a:ea typeface="Source Sans Pro" panose="020B0503030403020204" pitchFamily="34" charset="0"/>
            </a:endParaRPr>
          </a:p>
          <a:p>
            <a:pPr marL="171450" marR="0" lvl="0" indent="-95250" algn="l" rtl="0">
              <a:lnSpc>
                <a:spcPct val="100000"/>
              </a:lnSpc>
              <a:spcBef>
                <a:spcPts val="0"/>
              </a:spcBef>
              <a:spcAft>
                <a:spcPts val="0"/>
              </a:spcAft>
              <a:buClr>
                <a:srgbClr val="000000"/>
              </a:buClr>
              <a:buSzPts val="1200"/>
              <a:buFont typeface="Arial"/>
              <a:buNone/>
            </a:pPr>
            <a:endParaRPr sz="1000" b="0" i="0" u="none" strike="noStrike" cap="none" dirty="0">
              <a:solidFill>
                <a:srgbClr val="000000"/>
              </a:solidFill>
              <a:latin typeface="Source Sans Pro" panose="020B0503030403020204" pitchFamily="34" charset="0"/>
              <a:ea typeface="Source Sans Pro" panose="020B0503030403020204" pitchFamily="34" charset="0"/>
              <a:sym typeface="Source Sans Pro"/>
            </a:endParaRPr>
          </a:p>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000000"/>
                </a:solidFill>
                <a:latin typeface="Source Sans Pro" panose="020B0503030403020204" pitchFamily="34" charset="0"/>
                <a:ea typeface="Source Sans Pro" panose="020B0503030403020204" pitchFamily="34" charset="0"/>
                <a:sym typeface="Source Sans Pro"/>
              </a:rPr>
              <a:t>* </a:t>
            </a:r>
            <a:r>
              <a:rPr lang="en-US" sz="1000" b="1" i="0" u="none" strike="noStrike" cap="none" dirty="0">
                <a:solidFill>
                  <a:srgbClr val="000000"/>
                </a:solidFill>
                <a:latin typeface="Source Sans Pro" panose="020B0503030403020204" pitchFamily="34" charset="0"/>
                <a:ea typeface="Source Sans Pro" panose="020B0503030403020204" pitchFamily="34" charset="0"/>
                <a:sym typeface="Source Sans Pro"/>
              </a:rPr>
              <a:t>Adaptation note: </a:t>
            </a:r>
            <a:r>
              <a:rPr lang="en-US" sz="1000" b="0" i="0" u="none" strike="noStrike" cap="none" dirty="0">
                <a:solidFill>
                  <a:srgbClr val="000000"/>
                </a:solidFill>
                <a:latin typeface="Source Sans Pro" panose="020B0503030403020204" pitchFamily="34" charset="0"/>
                <a:ea typeface="Source Sans Pro" panose="020B0503030403020204" pitchFamily="34" charset="0"/>
                <a:sym typeface="Source Sans Pro"/>
              </a:rPr>
              <a:t>If country policy or your program does not allow pharmacists and/or drug shop vendors to insert rectal suppositories, adapt this slide accordingly. Additionally, some countries include children up to 6 years, not up to 5. If this is the case in your country/setting, adapt the slides accordingly.</a:t>
            </a:r>
            <a:endParaRPr sz="1000" dirty="0">
              <a:latin typeface="Source Sans Pro" panose="020B0503030403020204" pitchFamily="34" charset="0"/>
              <a:ea typeface="Source Sans Pro" panose="020B0503030403020204" pitchFamily="34" charset="0"/>
            </a:endParaRPr>
          </a:p>
        </p:txBody>
      </p:sp>
      <p:sp>
        <p:nvSpPr>
          <p:cNvPr id="1014" name="Google Shape;1014;p1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b="0" i="0" u="none" strike="noStrike" cap="none">
                <a:solidFill>
                  <a:schemeClr val="dk1"/>
                </a:solidFill>
                <a:latin typeface="+mn-lt"/>
                <a:ea typeface="Source Sans Pro"/>
                <a:cs typeface="Source Sans Pro"/>
                <a:sym typeface="Source Sans Pro"/>
              </a:rPr>
              <a:t>50</a:t>
            </a:fld>
            <a:endParaRPr b="0" i="0" u="none" strike="noStrike" cap="none" dirty="0">
              <a:solidFill>
                <a:schemeClr val="dk1"/>
              </a:solidFill>
              <a:latin typeface="+mn-lt"/>
              <a:ea typeface="Source Sans Pro"/>
              <a:cs typeface="Source Sans Pro"/>
              <a:sym typeface="Source Sans Pro"/>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1"/>
        <p:cNvGrpSpPr/>
        <p:nvPr/>
      </p:nvGrpSpPr>
      <p:grpSpPr>
        <a:xfrm>
          <a:off x="0" y="0"/>
          <a:ext cx="0" cy="0"/>
          <a:chOff x="0" y="0"/>
          <a:chExt cx="0" cy="0"/>
        </a:xfrm>
      </p:grpSpPr>
      <p:sp>
        <p:nvSpPr>
          <p:cNvPr id="1022" name="Google Shape;1022;p1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3" name="Google Shape;1023;p1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Say: </a:t>
            </a:r>
            <a:r>
              <a:rPr lang="en-US" sz="1000" b="0" i="0" u="none" strike="noStrike" cap="none" dirty="0">
                <a:solidFill>
                  <a:srgbClr val="000000"/>
                </a:solidFill>
                <a:latin typeface="Source Sans Pro"/>
                <a:ea typeface="Source Sans Pro"/>
                <a:cs typeface="Source Sans Pro"/>
                <a:sym typeface="Source Sans Pro"/>
              </a:rPr>
              <a:t>Let’s look at the instructions for how to insert a rectal suppository.</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a:t>
            </a:r>
            <a:r>
              <a:rPr lang="en-US" sz="1000" b="0" i="0" u="none" strike="noStrike" cap="none" dirty="0">
                <a:solidFill>
                  <a:srgbClr val="000000"/>
                </a:solidFill>
                <a:latin typeface="Source Sans Pro"/>
                <a:ea typeface="Source Sans Pro"/>
                <a:cs typeface="Source Sans Pro"/>
                <a:sym typeface="Source Sans Pro"/>
              </a:rPr>
              <a:t> one of the trainees to read the instructions; answer any questions as needed.</a:t>
            </a:r>
            <a:endParaRPr sz="1000" dirty="0"/>
          </a:p>
          <a:p>
            <a:pPr marL="0" marR="0" lvl="0" indent="0" algn="l" rtl="0">
              <a:lnSpc>
                <a:spcPct val="100000"/>
              </a:lnSpc>
              <a:spcBef>
                <a:spcPts val="0"/>
              </a:spcBef>
              <a:spcAft>
                <a:spcPts val="0"/>
              </a:spcAft>
              <a:buClr>
                <a:srgbClr val="000000"/>
              </a:buClr>
              <a:buSzPts val="1200"/>
              <a:buFont typeface="Source Sans Pro"/>
              <a:buNone/>
            </a:pPr>
            <a:endParaRPr sz="1000" b="0" i="0" u="none" strike="noStrike" cap="none" dirty="0">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 Adaptation note: </a:t>
            </a:r>
            <a:r>
              <a:rPr lang="en-US" sz="1000" b="0" i="0" u="none" strike="noStrike" cap="none" dirty="0">
                <a:solidFill>
                  <a:srgbClr val="000000"/>
                </a:solidFill>
                <a:latin typeface="Source Sans Pro"/>
                <a:ea typeface="Source Sans Pro"/>
                <a:cs typeface="Source Sans Pro"/>
                <a:sym typeface="Source Sans Pro"/>
              </a:rPr>
              <a:t>Use this slide if your country policies/program allows pharmacists and/or drug shop vendors to insert rectal suppositories.</a:t>
            </a:r>
            <a:endParaRPr sz="1000" b="1" i="0" u="none" strike="noStrike" cap="none" dirty="0">
              <a:solidFill>
                <a:srgbClr val="000000"/>
              </a:solidFill>
              <a:latin typeface="Source Sans Pro"/>
              <a:ea typeface="Source Sans Pro"/>
              <a:cs typeface="Source Sans Pro"/>
              <a:sym typeface="Source Sans Pro"/>
            </a:endParaRPr>
          </a:p>
          <a:p>
            <a:pPr marL="457200" marR="0" lvl="0" indent="-228600" algn="l" rtl="0">
              <a:lnSpc>
                <a:spcPct val="100000"/>
              </a:lnSpc>
              <a:spcBef>
                <a:spcPts val="0"/>
              </a:spcBef>
              <a:spcAft>
                <a:spcPts val="0"/>
              </a:spcAft>
              <a:buSzPts val="1400"/>
              <a:buNone/>
            </a:pPr>
            <a:endParaRPr dirty="0"/>
          </a:p>
        </p:txBody>
      </p:sp>
      <p:sp>
        <p:nvSpPr>
          <p:cNvPr id="1024" name="Google Shape;1024;p1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b="0" i="0" u="none" strike="noStrike" cap="none">
                <a:solidFill>
                  <a:schemeClr val="dk1"/>
                </a:solidFill>
                <a:latin typeface="+mn-lt"/>
                <a:ea typeface="Source Sans Pro"/>
                <a:cs typeface="Source Sans Pro"/>
                <a:sym typeface="Source Sans Pro"/>
              </a:rPr>
              <a:t>51</a:t>
            </a:fld>
            <a:endParaRPr b="0" i="0" u="none" strike="noStrike" cap="none" dirty="0">
              <a:solidFill>
                <a:schemeClr val="dk1"/>
              </a:solidFill>
              <a:latin typeface="+mn-lt"/>
              <a:ea typeface="Source Sans Pro"/>
              <a:cs typeface="Source Sans Pro"/>
              <a:sym typeface="Source Sans Pro"/>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2"/>
        <p:cNvGrpSpPr/>
        <p:nvPr/>
      </p:nvGrpSpPr>
      <p:grpSpPr>
        <a:xfrm>
          <a:off x="0" y="0"/>
          <a:ext cx="0" cy="0"/>
          <a:chOff x="0" y="0"/>
          <a:chExt cx="0" cy="0"/>
        </a:xfrm>
      </p:grpSpPr>
      <p:sp>
        <p:nvSpPr>
          <p:cNvPr id="1033" name="Google Shape;1033;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4" name="Google Shape;1034;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Say:</a:t>
            </a:r>
            <a:r>
              <a:rPr lang="en-US" sz="1000" dirty="0"/>
              <a:t> If a child with fever has no danger signs and the RDT is positive, give oral antimalaria medication without a delay.</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the most effective treatment is a combination therapy, such as Artemether 20 mg and Lumefantrine 120 mg (a combination often referred to as AL) or Artesunate 25 mg and Amodiaquine 67.5 mg (known as ASAQ).*</a:t>
            </a:r>
            <a:endParaRPr sz="1000" dirty="0"/>
          </a:p>
          <a:p>
            <a:pPr marL="0" lvl="0" indent="0" algn="l" rtl="0">
              <a:lnSpc>
                <a:spcPct val="100000"/>
              </a:lnSpc>
              <a:spcBef>
                <a:spcPts val="0"/>
              </a:spcBef>
              <a:spcAft>
                <a:spcPts val="0"/>
              </a:spcAft>
              <a:buSzPts val="1400"/>
              <a:buNone/>
            </a:pPr>
            <a:r>
              <a:rPr lang="en-US" sz="1000" dirty="0"/>
              <a:t>Emphasize that starting treatment as quickly as possible can save lives. </a:t>
            </a:r>
            <a:endParaRPr sz="1000" dirty="0"/>
          </a:p>
          <a:p>
            <a:pPr marL="0" lvl="0" indent="0" algn="l" rtl="0">
              <a:lnSpc>
                <a:spcPct val="100000"/>
              </a:lnSpc>
              <a:spcBef>
                <a:spcPts val="0"/>
              </a:spcBef>
              <a:spcAft>
                <a:spcPts val="0"/>
              </a:spcAft>
              <a:buSzPts val="1400"/>
              <a:buNone/>
            </a:pPr>
            <a:endParaRPr sz="1000" dirty="0"/>
          </a:p>
          <a:p>
            <a:pPr marL="0" indent="0"/>
            <a:r>
              <a:rPr lang="en-US" sz="1000" dirty="0"/>
              <a:t>* </a:t>
            </a:r>
            <a:r>
              <a:rPr lang="en-US" sz="1000" b="1" dirty="0"/>
              <a:t>Adaptation note: </a:t>
            </a:r>
            <a:r>
              <a:rPr lang="en-US" sz="1000" b="0" dirty="0"/>
              <a:t>Because </a:t>
            </a:r>
            <a:r>
              <a:rPr lang="en-US" sz="1000" dirty="0"/>
              <a:t>antimalarial medications can become ineffective, sometimes quite quickly, malaria programs respond with new guidelines when an antimalarial is no longer effective. Many malaria programs now distribute ACT (an Artemisinin-based Combination Therapy) for treating falciparum malaria. As this training curriculum cannot present all formulations, the ones discussed here are based on an antimalarial that combines Artemether (20 mg), which is an artemisinin derivative, and Lumefantrine (120 mg) or the one that combines Artesunate (25 mg) and Amodiaquine (67.5 mg). Adapt this slide to reflect the country-specific treatment regimen available for use by drug vendors/pharmacists.</a:t>
            </a:r>
            <a:r>
              <a:rPr lang="en-US" sz="1000" b="0" u="none" dirty="0"/>
              <a:t> If malaria treatment by drug shops or pharmacies is not authorized in your country, adapt the slide accordingly: remove references to malaria treatment dosages and include information to refer suspected cases to a higher-level provider for treatment.</a:t>
            </a:r>
          </a:p>
          <a:p>
            <a:pPr marL="0" lvl="0" indent="0" algn="l" rtl="0">
              <a:lnSpc>
                <a:spcPct val="100000"/>
              </a:lnSpc>
              <a:spcBef>
                <a:spcPts val="0"/>
              </a:spcBef>
              <a:spcAft>
                <a:spcPts val="0"/>
              </a:spcAft>
              <a:buSzPts val="1400"/>
              <a:buNone/>
            </a:pPr>
            <a:endParaRPr dirty="0"/>
          </a:p>
        </p:txBody>
      </p:sp>
      <p:sp>
        <p:nvSpPr>
          <p:cNvPr id="1035" name="Google Shape;1035;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3"/>
        <p:cNvGrpSpPr/>
        <p:nvPr/>
      </p:nvGrpSpPr>
      <p:grpSpPr>
        <a:xfrm>
          <a:off x="0" y="0"/>
          <a:ext cx="0" cy="0"/>
          <a:chOff x="0" y="0"/>
          <a:chExt cx="0" cy="0"/>
        </a:xfrm>
      </p:grpSpPr>
      <p:sp>
        <p:nvSpPr>
          <p:cNvPr id="1044" name="Google Shape;1044;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5" name="Google Shape;1045;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Emphasize </a:t>
            </a:r>
            <a:r>
              <a:rPr lang="en-US" sz="1000" dirty="0"/>
              <a:t>that before giving any medication, they have to first make sure that it is not expired.</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the first dose of AL should be given right away, in the pharmacy/drug shop. Before giving a child the first dose (start dose), pharmacists/drug shop vendors should explain to the caregiver how to give AL pills.</a:t>
            </a:r>
            <a:endParaRPr sz="1000" dirty="0"/>
          </a:p>
          <a:p>
            <a:pPr marL="0" lvl="0" indent="0" algn="l" rtl="0">
              <a:lnSpc>
                <a:spcPct val="100000"/>
              </a:lnSpc>
              <a:spcBef>
                <a:spcPts val="0"/>
              </a:spcBef>
              <a:spcAft>
                <a:spcPts val="0"/>
              </a:spcAft>
              <a:buSzPts val="1400"/>
              <a:buNone/>
            </a:pPr>
            <a:r>
              <a:rPr lang="en-US" sz="1000" b="1" dirty="0"/>
              <a:t>Explain </a:t>
            </a:r>
            <a:r>
              <a:rPr lang="en-US" sz="1000" dirty="0"/>
              <a:t>that the dose is age dependent: children who are at least 2 months old but younger than 3 years should get one AL pill per dose. Children who are 3 to 5 years old should get two AL pills per dose. </a:t>
            </a:r>
            <a:endParaRPr sz="1000" dirty="0"/>
          </a:p>
          <a:p>
            <a:pPr marL="0" lvl="0" indent="0" algn="l" rtl="0">
              <a:lnSpc>
                <a:spcPct val="100000"/>
              </a:lnSpc>
              <a:spcBef>
                <a:spcPts val="0"/>
              </a:spcBef>
              <a:spcAft>
                <a:spcPts val="0"/>
              </a:spcAft>
              <a:buSzPts val="1400"/>
              <a:buNone/>
            </a:pPr>
            <a:r>
              <a:rPr lang="en-US" sz="1000" b="1" dirty="0"/>
              <a:t>Ask</a:t>
            </a:r>
            <a:r>
              <a:rPr lang="en-US" sz="1000" dirty="0"/>
              <a:t> one of the trainees to read the treatment schedule. </a:t>
            </a:r>
            <a:endParaRPr sz="1000" dirty="0"/>
          </a:p>
          <a:p>
            <a:pPr marL="0" lvl="0" indent="0" algn="l" rtl="0">
              <a:lnSpc>
                <a:spcPct val="100000"/>
              </a:lnSpc>
              <a:spcBef>
                <a:spcPts val="0"/>
              </a:spcBef>
              <a:spcAft>
                <a:spcPts val="0"/>
              </a:spcAft>
              <a:buSzPts val="1400"/>
              <a:buNone/>
            </a:pPr>
            <a:r>
              <a:rPr lang="en-US" sz="1000" b="1" dirty="0"/>
              <a:t>Emphasize</a:t>
            </a:r>
            <a:r>
              <a:rPr lang="en-US" sz="1000" dirty="0"/>
              <a:t> that for Day 1, it is important to give the second dose 8 hours after the first dose.</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1" dirty="0"/>
              <a:t>*Adaptation note: </a:t>
            </a:r>
            <a:r>
              <a:rPr lang="en-US" sz="1000" b="0" dirty="0"/>
              <a:t>If the program is using ASAQ regimen in addition (or instead) of AL, use the next slide with instructions on how to give ASAQ.</a:t>
            </a:r>
            <a:r>
              <a:rPr lang="en-US" sz="1000" b="0" u="none" dirty="0"/>
              <a:t> If AL treatment is not authorized by this cadre in your country, skip this slide.</a:t>
            </a:r>
            <a:endParaRPr sz="1000" b="0" dirty="0"/>
          </a:p>
        </p:txBody>
      </p:sp>
      <p:sp>
        <p:nvSpPr>
          <p:cNvPr id="1046" name="Google Shape;1046;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9"/>
        <p:cNvGrpSpPr/>
        <p:nvPr/>
      </p:nvGrpSpPr>
      <p:grpSpPr>
        <a:xfrm>
          <a:off x="0" y="0"/>
          <a:ext cx="0" cy="0"/>
          <a:chOff x="0" y="0"/>
          <a:chExt cx="0" cy="0"/>
        </a:xfrm>
      </p:grpSpPr>
      <p:sp>
        <p:nvSpPr>
          <p:cNvPr id="1060" name="Google Shape;1060;p1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1" name="Google Shape;1061;p1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chemeClr val="tx1"/>
                </a:solidFill>
                <a:latin typeface="Source Sans Pro"/>
                <a:ea typeface="Source Sans Pro"/>
                <a:cs typeface="Source Sans Pro"/>
                <a:sym typeface="Source Sans Pro"/>
              </a:rPr>
              <a:t>FACILITATOR NOTES</a:t>
            </a:r>
            <a:endParaRPr sz="1000" dirty="0">
              <a:solidFill>
                <a:schemeClr val="tx1"/>
              </a:solidFill>
            </a:endParaRPr>
          </a:p>
          <a:p>
            <a:pPr marL="0" lvl="0" indent="0" algn="l" rtl="0">
              <a:lnSpc>
                <a:spcPct val="100000"/>
              </a:lnSpc>
              <a:spcBef>
                <a:spcPts val="0"/>
              </a:spcBef>
              <a:spcAft>
                <a:spcPts val="0"/>
              </a:spcAft>
              <a:buSzPts val="1400"/>
              <a:buNone/>
            </a:pPr>
            <a:r>
              <a:rPr lang="en-US" sz="1000" b="1" dirty="0">
                <a:solidFill>
                  <a:schemeClr val="tx1"/>
                </a:solidFill>
              </a:rPr>
              <a:t>Emphasize </a:t>
            </a:r>
            <a:r>
              <a:rPr lang="en-US" sz="1000" dirty="0">
                <a:solidFill>
                  <a:schemeClr val="tx1"/>
                </a:solidFill>
              </a:rPr>
              <a:t>that before giving any medication, they have to first make sure that it is not expired.</a:t>
            </a:r>
            <a:endParaRPr sz="1000" dirty="0">
              <a:solidFill>
                <a:schemeClr val="tx1"/>
              </a:solidFill>
            </a:endParaRPr>
          </a:p>
          <a:p>
            <a:pPr marL="0" lvl="0" indent="0" algn="l" rtl="0">
              <a:lnSpc>
                <a:spcPct val="100000"/>
              </a:lnSpc>
              <a:spcBef>
                <a:spcPts val="0"/>
              </a:spcBef>
              <a:spcAft>
                <a:spcPts val="0"/>
              </a:spcAft>
              <a:buSzPts val="1400"/>
              <a:buNone/>
            </a:pPr>
            <a:r>
              <a:rPr lang="en-US" sz="1000" b="1" dirty="0">
                <a:solidFill>
                  <a:schemeClr val="tx1"/>
                </a:solidFill>
              </a:rPr>
              <a:t>Explain</a:t>
            </a:r>
            <a:r>
              <a:rPr lang="en-US" sz="1000" dirty="0">
                <a:solidFill>
                  <a:schemeClr val="tx1"/>
                </a:solidFill>
              </a:rPr>
              <a:t> that the first dose of ASAQ should be given right away, in the pharmacy/drug shop. Before giving a child the first dose (start dose), pharmacists/drug shop vendors should explain to the caregiver how to give ASAQ pills.</a:t>
            </a:r>
            <a:endParaRPr sz="1000" dirty="0">
              <a:solidFill>
                <a:schemeClr val="tx1"/>
              </a:solidFill>
            </a:endParaRPr>
          </a:p>
          <a:p>
            <a:pPr marL="0" indent="0"/>
            <a:r>
              <a:rPr lang="en-US" sz="1000" b="1" dirty="0">
                <a:solidFill>
                  <a:schemeClr val="tx1"/>
                </a:solidFill>
              </a:rPr>
              <a:t>Explain </a:t>
            </a:r>
            <a:r>
              <a:rPr lang="en-US" sz="1000" dirty="0">
                <a:solidFill>
                  <a:schemeClr val="tx1"/>
                </a:solidFill>
              </a:rPr>
              <a:t>that children between the age of 2 months and up to 5 years should get one ASAQ pill per day for three days with doses being approximately 24 hours apart. </a:t>
            </a:r>
          </a:p>
          <a:p>
            <a:pPr marL="0" lvl="0" indent="0" algn="l" rtl="0">
              <a:lnSpc>
                <a:spcPct val="100000"/>
              </a:lnSpc>
              <a:spcBef>
                <a:spcPts val="0"/>
              </a:spcBef>
              <a:spcAft>
                <a:spcPts val="0"/>
              </a:spcAft>
              <a:buSzPts val="1400"/>
              <a:buNone/>
            </a:pPr>
            <a:r>
              <a:rPr lang="en-US" sz="1000" b="1" dirty="0">
                <a:solidFill>
                  <a:schemeClr val="tx1"/>
                </a:solidFill>
              </a:rPr>
              <a:t>Ask</a:t>
            </a:r>
            <a:r>
              <a:rPr lang="en-US" sz="1000" dirty="0">
                <a:solidFill>
                  <a:schemeClr val="tx1"/>
                </a:solidFill>
              </a:rPr>
              <a:t> one of the trainees to read the treatment schedule. </a:t>
            </a:r>
            <a:endParaRPr sz="1000" dirty="0">
              <a:solidFill>
                <a:schemeClr val="tx1"/>
              </a:solidFill>
            </a:endParaRPr>
          </a:p>
          <a:p>
            <a:pPr marL="0" lvl="0" indent="0" algn="l" rtl="0">
              <a:lnSpc>
                <a:spcPct val="100000"/>
              </a:lnSpc>
              <a:spcBef>
                <a:spcPts val="0"/>
              </a:spcBef>
              <a:spcAft>
                <a:spcPts val="0"/>
              </a:spcAft>
              <a:buSzPts val="1400"/>
              <a:buNone/>
            </a:pPr>
            <a:endParaRPr sz="1000" dirty="0">
              <a:solidFill>
                <a:schemeClr val="tx1"/>
              </a:solidFill>
            </a:endParaRPr>
          </a:p>
          <a:p>
            <a:pPr marL="0" indent="0"/>
            <a:r>
              <a:rPr lang="en-US" sz="1000" b="1" dirty="0">
                <a:solidFill>
                  <a:schemeClr val="tx1"/>
                </a:solidFill>
              </a:rPr>
              <a:t>*Adaptation note: </a:t>
            </a:r>
            <a:r>
              <a:rPr lang="en-US" sz="1000" b="0" dirty="0">
                <a:solidFill>
                  <a:schemeClr val="tx1"/>
                </a:solidFill>
                <a:latin typeface="Source Sans Pro" panose="020B0503030403020204" pitchFamily="34" charset="0"/>
                <a:ea typeface="Source Sans Pro" panose="020B0503030403020204" pitchFamily="34" charset="0"/>
              </a:rPr>
              <a:t>Use this slide instead of (or in addition to) the slide with AL regimen, depending on what regimen(s) your program recommends.</a:t>
            </a:r>
            <a:r>
              <a:rPr lang="en-US" sz="1000" dirty="0">
                <a:solidFill>
                  <a:schemeClr val="tx1"/>
                </a:solidFill>
                <a:latin typeface="Source Sans Pro" panose="020B0503030403020204" pitchFamily="34" charset="0"/>
                <a:ea typeface="Source Sans Pro" panose="020B0503030403020204" pitchFamily="34" charset="0"/>
              </a:rPr>
              <a:t> </a:t>
            </a:r>
            <a:r>
              <a:rPr lang="en-US" sz="1000" b="0" u="none" dirty="0">
                <a:solidFill>
                  <a:schemeClr val="tx1"/>
                </a:solidFill>
                <a:latin typeface="Source Sans Pro" panose="020B0503030403020204" pitchFamily="34" charset="0"/>
                <a:ea typeface="Source Sans Pro" panose="020B0503030403020204" pitchFamily="34" charset="0"/>
              </a:rPr>
              <a:t>If ASAQ treatment is not authorized by this cadre in your country, skip this slide. Also, if there is high HIV prevalence in your country, </a:t>
            </a:r>
            <a:r>
              <a:rPr lang="en-US" sz="1000" b="0" i="0" dirty="0">
                <a:solidFill>
                  <a:schemeClr val="tx1"/>
                </a:solidFill>
                <a:effectLst/>
                <a:latin typeface="Source Sans Pro" panose="020B0503030403020204" pitchFamily="34" charset="0"/>
                <a:ea typeface="Source Sans Pro" panose="020B0503030403020204" pitchFamily="34" charset="0"/>
              </a:rPr>
              <a:t>you may want to add to all</a:t>
            </a:r>
            <a:r>
              <a:rPr lang="en-US" sz="1000" b="0" i="0" baseline="0" dirty="0">
                <a:solidFill>
                  <a:schemeClr val="tx1"/>
                </a:solidFill>
                <a:effectLst/>
                <a:latin typeface="Source Sans Pro" panose="020B0503030403020204" pitchFamily="34" charset="0"/>
                <a:ea typeface="Source Sans Pro" panose="020B0503030403020204" pitchFamily="34" charset="0"/>
              </a:rPr>
              <a:t> relevant slides that</a:t>
            </a:r>
            <a:r>
              <a:rPr lang="en-US" sz="1000" b="0" i="0" dirty="0">
                <a:solidFill>
                  <a:schemeClr val="tx1"/>
                </a:solidFill>
                <a:effectLst/>
                <a:latin typeface="Source Sans Pro" panose="020B0503030403020204" pitchFamily="34" charset="0"/>
                <a:ea typeface="Source Sans Pro" panose="020B0503030403020204" pitchFamily="34" charset="0"/>
              </a:rPr>
              <a:t> if a child is known to be HIV-positive, providers should refer the child instead of treating (see WHO Guidelines for Malaria, 2023, page 182: </a:t>
            </a:r>
            <a:r>
              <a:rPr lang="en-US" sz="1000" dirty="0">
                <a:solidFill>
                  <a:schemeClr val="tx1"/>
                </a:solidFill>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val="tx"/>
                    </a:ext>
                  </a:extLst>
                </a:hlinkClick>
              </a:rPr>
              <a:t>WHO guidelines for malaria, 16 October 2023</a:t>
            </a:r>
            <a:r>
              <a:rPr lang="en-US" sz="1000" dirty="0">
                <a:solidFill>
                  <a:schemeClr val="tx1"/>
                </a:solidFill>
                <a:latin typeface="Source Sans Pro" panose="020B0503030403020204" pitchFamily="34" charset="0"/>
                <a:ea typeface="Source Sans Pro" panose="020B0503030403020204" pitchFamily="34" charset="0"/>
              </a:rPr>
              <a:t>).</a:t>
            </a:r>
            <a:endParaRPr sz="1000" b="0" u="none" dirty="0">
              <a:solidFill>
                <a:schemeClr val="tx1"/>
              </a:solidFill>
              <a:latin typeface="Source Sans Pro" panose="020B0503030403020204" pitchFamily="34" charset="0"/>
              <a:ea typeface="Source Sans Pro" panose="020B0503030403020204" pitchFamily="34" charset="0"/>
            </a:endParaRPr>
          </a:p>
        </p:txBody>
      </p:sp>
      <p:sp>
        <p:nvSpPr>
          <p:cNvPr id="1062" name="Google Shape;1062;p1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1d40aa04386_0_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8" name="Google Shape;1078;g1d40aa04386_0_4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r>
              <a:rPr lang="en-US" sz="1000" b="1" u="none" dirty="0"/>
              <a:t>FACILITATOR NOTES</a:t>
            </a:r>
          </a:p>
          <a:p>
            <a:pPr marL="0" indent="0"/>
            <a:r>
              <a:rPr lang="en-US" sz="1000" b="1" u="none" dirty="0"/>
              <a:t>SAY: </a:t>
            </a:r>
            <a:r>
              <a:rPr lang="en-US" sz="1000" b="0" u="none" dirty="0"/>
              <a:t>The dosage of the pill varies, depending on the weight of the child. Ask the caregiver for the child’s weight if you are not able to weigh the child. If the caregiver does not know, you can use the WHO’s resource on estimated weights by age to use the child’s age to estimate the weight.</a:t>
            </a:r>
          </a:p>
          <a:p>
            <a:pPr marL="0" indent="0"/>
            <a:endParaRPr lang="en-US" sz="1000" b="0" u="none" dirty="0"/>
          </a:p>
          <a:p>
            <a:pPr marL="0" indent="0"/>
            <a:r>
              <a:rPr lang="en-US" sz="1000" b="0" u="none" dirty="0"/>
              <a:t>Source of estimated weights by age: </a:t>
            </a:r>
            <a:r>
              <a:rPr lang="en-US" sz="1000" b="0" u="none" dirty="0">
                <a:hlinkClick r:id="rId3"/>
              </a:rPr>
              <a:t>Weight-for-age</a:t>
            </a:r>
            <a:r>
              <a:rPr lang="en-US" sz="1000" b="0" u="none" dirty="0"/>
              <a:t>, World Health Organization </a:t>
            </a:r>
          </a:p>
          <a:p>
            <a:pPr marL="0" indent="0"/>
            <a:endParaRPr lang="en-US" sz="1000" b="1" u="sng" dirty="0"/>
          </a:p>
          <a:p>
            <a:pPr marL="0" indent="0"/>
            <a:r>
              <a:rPr lang="en-US" sz="1000" b="1" u="none" dirty="0"/>
              <a:t>*Adaptation note: </a:t>
            </a:r>
            <a:r>
              <a:rPr lang="en-US" sz="1000" b="0" u="none" dirty="0"/>
              <a:t>If ASAQ treatment is not authorized by this cadre in your country, skip this slide. </a:t>
            </a:r>
          </a:p>
          <a:p>
            <a:pPr marL="0" indent="0"/>
            <a:endParaRPr lang="en-US" b="1" u="sng" dirty="0"/>
          </a:p>
        </p:txBody>
      </p:sp>
      <p:sp>
        <p:nvSpPr>
          <p:cNvPr id="1079" name="Google Shape;1079;g1d40aa04386_0_4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7"/>
        <p:cNvGrpSpPr/>
        <p:nvPr/>
      </p:nvGrpSpPr>
      <p:grpSpPr>
        <a:xfrm>
          <a:off x="0" y="0"/>
          <a:ext cx="0" cy="0"/>
          <a:chOff x="0" y="0"/>
          <a:chExt cx="0" cy="0"/>
        </a:xfrm>
      </p:grpSpPr>
      <p:sp>
        <p:nvSpPr>
          <p:cNvPr id="1088" name="Google Shape;1088;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9" name="Google Shape;1089;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Source Sans Pro"/>
              <a:buNone/>
            </a:pPr>
            <a:r>
              <a:rPr lang="en-US" sz="1000" b="1" dirty="0">
                <a:latin typeface="Source Sans Pro" panose="020B0503030403020204" pitchFamily="34" charset="0"/>
                <a:ea typeface="Source Sans Pro" panose="020B0503030403020204" pitchFamily="34" charset="0"/>
              </a:rPr>
              <a:t>FACILITATOR NOTES</a:t>
            </a:r>
          </a:p>
          <a:p>
            <a:pPr marL="0" lvl="0" indent="0" algn="l" rtl="0">
              <a:spcBef>
                <a:spcPts val="0"/>
              </a:spcBef>
              <a:spcAft>
                <a:spcPts val="0"/>
              </a:spcAft>
              <a:buClr>
                <a:schemeClr val="dk1"/>
              </a:buClr>
              <a:buSzPts val="1200"/>
              <a:buFont typeface="Source Sans Pro"/>
              <a:buNone/>
            </a:pPr>
            <a:r>
              <a:rPr lang="en-US" sz="1000" dirty="0">
                <a:latin typeface="Source Sans Pro" panose="020B0503030403020204" pitchFamily="34" charset="0"/>
                <a:ea typeface="Source Sans Pro" panose="020B0503030403020204" pitchFamily="34" charset="0"/>
              </a:rPr>
              <a:t>Please emphasize that injection related injuries are quite common with quinine and should be avoided in young children. </a:t>
            </a:r>
            <a:endParaRPr sz="1000" dirty="0">
              <a:latin typeface="Source Sans Pro" panose="020B0503030403020204" pitchFamily="34" charset="0"/>
              <a:ea typeface="Source Sans Pro" panose="020B0503030403020204" pitchFamily="34" charset="0"/>
            </a:endParaRPr>
          </a:p>
          <a:p>
            <a:pPr marL="457200" marR="0" lvl="0" indent="-228600" algn="l" rtl="0">
              <a:lnSpc>
                <a:spcPct val="100000"/>
              </a:lnSpc>
              <a:spcBef>
                <a:spcPts val="0"/>
              </a:spcBef>
              <a:spcAft>
                <a:spcPts val="0"/>
              </a:spcAft>
              <a:buClr>
                <a:srgbClr val="000000"/>
              </a:buClr>
              <a:buSzPts val="1400"/>
              <a:buFont typeface="Arial"/>
              <a:buNone/>
            </a:pPr>
            <a:endParaRPr sz="1000" b="1" u="sng" dirty="0">
              <a:latin typeface="Source Sans Pro" panose="020B0503030403020204" pitchFamily="34" charset="0"/>
              <a:ea typeface="Source Sans Pro" panose="020B0503030403020204" pitchFamily="34" charset="0"/>
            </a:endParaRPr>
          </a:p>
          <a:p>
            <a:pPr marL="0" marR="0" lvl="0" indent="0" algn="l" rtl="0">
              <a:lnSpc>
                <a:spcPct val="100000"/>
              </a:lnSpc>
              <a:spcBef>
                <a:spcPts val="0"/>
              </a:spcBef>
              <a:spcAft>
                <a:spcPts val="0"/>
              </a:spcAft>
              <a:buClr>
                <a:srgbClr val="000000"/>
              </a:buClr>
              <a:buSzPts val="1400"/>
              <a:buFont typeface="Arial"/>
              <a:buNone/>
            </a:pPr>
            <a:r>
              <a:rPr lang="en-US" sz="1000" b="1" u="sng" dirty="0">
                <a:latin typeface="Source Sans Pro" panose="020B0503030403020204" pitchFamily="34" charset="0"/>
                <a:ea typeface="Source Sans Pro" panose="020B0503030403020204" pitchFamily="34" charset="0"/>
              </a:rPr>
              <a:t>References: </a:t>
            </a:r>
            <a:endParaRPr sz="1000" b="1" u="sng" dirty="0">
              <a:latin typeface="Source Sans Pro" panose="020B0503030403020204" pitchFamily="34" charset="0"/>
              <a:ea typeface="Source Sans Pro" panose="020B0503030403020204" pitchFamily="34" charset="0"/>
            </a:endParaRPr>
          </a:p>
          <a:p>
            <a:pPr marL="228600" marR="0" lvl="0" algn="l" rtl="0">
              <a:lnSpc>
                <a:spcPct val="100000"/>
              </a:lnSpc>
              <a:spcBef>
                <a:spcPts val="0"/>
              </a:spcBef>
              <a:spcAft>
                <a:spcPts val="0"/>
              </a:spcAft>
              <a:buClr>
                <a:srgbClr val="222222"/>
              </a:buClr>
              <a:buSzPct val="100000"/>
              <a:buFont typeface="Arial"/>
              <a:buAutoNum type="arabicPeriod"/>
            </a:pPr>
            <a:r>
              <a:rPr lang="en-US" sz="1000" b="0" i="0" dirty="0">
                <a:solidFill>
                  <a:srgbClr val="222222"/>
                </a:solidFill>
                <a:latin typeface="Source Sans Pro" panose="020B0503030403020204" pitchFamily="34" charset="0"/>
                <a:ea typeface="Source Sans Pro" panose="020B0503030403020204" pitchFamily="34" charset="0"/>
                <a:cs typeface="Arial"/>
                <a:sym typeface="Arial"/>
              </a:rPr>
              <a:t>Mayer, M., and O. Romain. "Sciatic paralysis after a buttock intramuscular injection in children: an ongoing risk factor." </a:t>
            </a:r>
            <a:r>
              <a:rPr lang="en-US" sz="1000" b="0" i="1" dirty="0">
                <a:solidFill>
                  <a:srgbClr val="222222"/>
                </a:solidFill>
                <a:latin typeface="Source Sans Pro" panose="020B0503030403020204" pitchFamily="34" charset="0"/>
                <a:ea typeface="Source Sans Pro" panose="020B0503030403020204" pitchFamily="34" charset="0"/>
                <a:cs typeface="Arial"/>
                <a:sym typeface="Arial"/>
              </a:rPr>
              <a:t>Archives de </a:t>
            </a:r>
            <a:r>
              <a:rPr lang="en-US" sz="1000" b="0" i="1" dirty="0" err="1">
                <a:solidFill>
                  <a:srgbClr val="222222"/>
                </a:solidFill>
                <a:latin typeface="Source Sans Pro" panose="020B0503030403020204" pitchFamily="34" charset="0"/>
                <a:ea typeface="Source Sans Pro" panose="020B0503030403020204" pitchFamily="34" charset="0"/>
                <a:cs typeface="Arial"/>
                <a:sym typeface="Arial"/>
              </a:rPr>
              <a:t>pediatrie</a:t>
            </a:r>
            <a:r>
              <a:rPr lang="en-US" sz="1000" b="0" i="1" dirty="0">
                <a:solidFill>
                  <a:srgbClr val="222222"/>
                </a:solidFill>
                <a:latin typeface="Source Sans Pro" panose="020B0503030403020204" pitchFamily="34" charset="0"/>
                <a:ea typeface="Source Sans Pro" panose="020B0503030403020204" pitchFamily="34" charset="0"/>
                <a:cs typeface="Arial"/>
                <a:sym typeface="Arial"/>
              </a:rPr>
              <a:t>: </a:t>
            </a:r>
            <a:r>
              <a:rPr lang="en-US" sz="1000" b="0" i="1" dirty="0" err="1">
                <a:solidFill>
                  <a:srgbClr val="222222"/>
                </a:solidFill>
                <a:latin typeface="Source Sans Pro" panose="020B0503030403020204" pitchFamily="34" charset="0"/>
                <a:ea typeface="Source Sans Pro" panose="020B0503030403020204" pitchFamily="34" charset="0"/>
                <a:cs typeface="Arial"/>
                <a:sym typeface="Arial"/>
              </a:rPr>
              <a:t>organe</a:t>
            </a:r>
            <a:r>
              <a:rPr lang="en-US" sz="1000" b="0" i="1" dirty="0">
                <a:solidFill>
                  <a:srgbClr val="222222"/>
                </a:solidFill>
                <a:latin typeface="Source Sans Pro" panose="020B0503030403020204" pitchFamily="34" charset="0"/>
                <a:ea typeface="Source Sans Pro" panose="020B0503030403020204" pitchFamily="34" charset="0"/>
                <a:cs typeface="Arial"/>
                <a:sym typeface="Arial"/>
              </a:rPr>
              <a:t> </a:t>
            </a:r>
            <a:r>
              <a:rPr lang="en-US" sz="1000" b="0" i="1" dirty="0" err="1">
                <a:solidFill>
                  <a:srgbClr val="222222"/>
                </a:solidFill>
                <a:latin typeface="Source Sans Pro" panose="020B0503030403020204" pitchFamily="34" charset="0"/>
                <a:ea typeface="Source Sans Pro" panose="020B0503030403020204" pitchFamily="34" charset="0"/>
                <a:cs typeface="Arial"/>
                <a:sym typeface="Arial"/>
              </a:rPr>
              <a:t>officiel</a:t>
            </a:r>
            <a:r>
              <a:rPr lang="en-US" sz="1000" b="0" i="1" dirty="0">
                <a:solidFill>
                  <a:srgbClr val="222222"/>
                </a:solidFill>
                <a:latin typeface="Source Sans Pro" panose="020B0503030403020204" pitchFamily="34" charset="0"/>
                <a:ea typeface="Source Sans Pro" panose="020B0503030403020204" pitchFamily="34" charset="0"/>
                <a:cs typeface="Arial"/>
                <a:sym typeface="Arial"/>
              </a:rPr>
              <a:t> de la </a:t>
            </a:r>
            <a:r>
              <a:rPr lang="en-US" sz="1000" b="0" i="1" dirty="0" err="1">
                <a:solidFill>
                  <a:srgbClr val="222222"/>
                </a:solidFill>
                <a:latin typeface="Source Sans Pro" panose="020B0503030403020204" pitchFamily="34" charset="0"/>
                <a:ea typeface="Source Sans Pro" panose="020B0503030403020204" pitchFamily="34" charset="0"/>
                <a:cs typeface="Arial"/>
                <a:sym typeface="Arial"/>
              </a:rPr>
              <a:t>Societe</a:t>
            </a:r>
            <a:r>
              <a:rPr lang="en-US" sz="1000" b="0" i="1" dirty="0">
                <a:solidFill>
                  <a:srgbClr val="222222"/>
                </a:solidFill>
                <a:latin typeface="Source Sans Pro" panose="020B0503030403020204" pitchFamily="34" charset="0"/>
                <a:ea typeface="Source Sans Pro" panose="020B0503030403020204" pitchFamily="34" charset="0"/>
                <a:cs typeface="Arial"/>
                <a:sym typeface="Arial"/>
              </a:rPr>
              <a:t> </a:t>
            </a:r>
            <a:r>
              <a:rPr lang="en-US" sz="1000" b="0" i="1" dirty="0" err="1">
                <a:solidFill>
                  <a:srgbClr val="222222"/>
                </a:solidFill>
                <a:latin typeface="Source Sans Pro" panose="020B0503030403020204" pitchFamily="34" charset="0"/>
                <a:ea typeface="Source Sans Pro" panose="020B0503030403020204" pitchFamily="34" charset="0"/>
                <a:cs typeface="Arial"/>
                <a:sym typeface="Arial"/>
              </a:rPr>
              <a:t>francaise</a:t>
            </a:r>
            <a:r>
              <a:rPr lang="en-US" sz="1000" b="0" i="1" dirty="0">
                <a:solidFill>
                  <a:srgbClr val="222222"/>
                </a:solidFill>
                <a:latin typeface="Source Sans Pro" panose="020B0503030403020204" pitchFamily="34" charset="0"/>
                <a:ea typeface="Source Sans Pro" panose="020B0503030403020204" pitchFamily="34" charset="0"/>
                <a:cs typeface="Arial"/>
                <a:sym typeface="Arial"/>
              </a:rPr>
              <a:t> de </a:t>
            </a:r>
            <a:r>
              <a:rPr lang="en-US" sz="1000" b="0" i="1" dirty="0" err="1">
                <a:solidFill>
                  <a:srgbClr val="222222"/>
                </a:solidFill>
                <a:latin typeface="Source Sans Pro" panose="020B0503030403020204" pitchFamily="34" charset="0"/>
                <a:ea typeface="Source Sans Pro" panose="020B0503030403020204" pitchFamily="34" charset="0"/>
                <a:cs typeface="Arial"/>
                <a:sym typeface="Arial"/>
              </a:rPr>
              <a:t>pediatrie</a:t>
            </a:r>
            <a:r>
              <a:rPr lang="en-US" sz="1000" b="0" i="0" dirty="0">
                <a:solidFill>
                  <a:srgbClr val="222222"/>
                </a:solidFill>
                <a:latin typeface="Source Sans Pro" panose="020B0503030403020204" pitchFamily="34" charset="0"/>
                <a:ea typeface="Source Sans Pro" panose="020B0503030403020204" pitchFamily="34" charset="0"/>
                <a:cs typeface="Arial"/>
                <a:sym typeface="Arial"/>
              </a:rPr>
              <a:t> 8.3 (2001): 321-323.</a:t>
            </a:r>
            <a:endParaRPr sz="1000" dirty="0">
              <a:latin typeface="Source Sans Pro" panose="020B0503030403020204" pitchFamily="34" charset="0"/>
              <a:ea typeface="Source Sans Pro" panose="020B0503030403020204" pitchFamily="34" charset="0"/>
            </a:endParaRPr>
          </a:p>
          <a:p>
            <a:pPr marL="228600" marR="0" lvl="0" algn="l" rtl="0">
              <a:lnSpc>
                <a:spcPct val="100000"/>
              </a:lnSpc>
              <a:spcBef>
                <a:spcPts val="0"/>
              </a:spcBef>
              <a:spcAft>
                <a:spcPts val="0"/>
              </a:spcAft>
              <a:buClr>
                <a:srgbClr val="222222"/>
              </a:buClr>
              <a:buSzPct val="100000"/>
              <a:buFont typeface="Arial"/>
              <a:buAutoNum type="arabicPeriod"/>
            </a:pPr>
            <a:r>
              <a:rPr lang="en-US" sz="1000" b="0" i="0" dirty="0">
                <a:solidFill>
                  <a:srgbClr val="222222"/>
                </a:solidFill>
                <a:latin typeface="Source Sans Pro" panose="020B0503030403020204" pitchFamily="34" charset="0"/>
                <a:ea typeface="Source Sans Pro" panose="020B0503030403020204" pitchFamily="34" charset="0"/>
                <a:cs typeface="Arial"/>
                <a:sym typeface="Arial"/>
              </a:rPr>
              <a:t>Mishra, P., and M. D. Stringer. "Sciatic nerve injury from intramuscular injection: a persistent and global problem." </a:t>
            </a:r>
            <a:r>
              <a:rPr lang="en-US" sz="1000" b="0" i="1" dirty="0">
                <a:solidFill>
                  <a:srgbClr val="222222"/>
                </a:solidFill>
                <a:latin typeface="Source Sans Pro" panose="020B0503030403020204" pitchFamily="34" charset="0"/>
                <a:ea typeface="Source Sans Pro" panose="020B0503030403020204" pitchFamily="34" charset="0"/>
                <a:cs typeface="Arial"/>
                <a:sym typeface="Arial"/>
              </a:rPr>
              <a:t>International journal of clinical practice</a:t>
            </a:r>
            <a:r>
              <a:rPr lang="en-US" sz="1000" b="0" i="0" dirty="0">
                <a:solidFill>
                  <a:srgbClr val="222222"/>
                </a:solidFill>
                <a:latin typeface="Source Sans Pro" panose="020B0503030403020204" pitchFamily="34" charset="0"/>
                <a:ea typeface="Source Sans Pro" panose="020B0503030403020204" pitchFamily="34" charset="0"/>
                <a:cs typeface="Arial"/>
                <a:sym typeface="Arial"/>
              </a:rPr>
              <a:t> 64.11 (2010): 1573-1579.</a:t>
            </a:r>
            <a:endParaRPr sz="1000" dirty="0">
              <a:latin typeface="Source Sans Pro" panose="020B0503030403020204" pitchFamily="34" charset="0"/>
              <a:ea typeface="Source Sans Pro" panose="020B0503030403020204" pitchFamily="34" charset="0"/>
            </a:endParaRPr>
          </a:p>
          <a:p>
            <a:pPr marL="228600" marR="0" lvl="0" algn="l" rtl="0">
              <a:lnSpc>
                <a:spcPct val="100000"/>
              </a:lnSpc>
              <a:spcBef>
                <a:spcPts val="0"/>
              </a:spcBef>
              <a:spcAft>
                <a:spcPts val="0"/>
              </a:spcAft>
              <a:buClr>
                <a:srgbClr val="222222"/>
              </a:buClr>
              <a:buSzPct val="100000"/>
              <a:buFont typeface="Arial"/>
              <a:buAutoNum type="arabicPeriod"/>
            </a:pPr>
            <a:r>
              <a:rPr lang="en-US" sz="1000" b="0" i="0" dirty="0" err="1">
                <a:solidFill>
                  <a:srgbClr val="222222"/>
                </a:solidFill>
                <a:latin typeface="Source Sans Pro" panose="020B0503030403020204" pitchFamily="34" charset="0"/>
                <a:ea typeface="Source Sans Pro" panose="020B0503030403020204" pitchFamily="34" charset="0"/>
                <a:cs typeface="Arial"/>
                <a:sym typeface="Arial"/>
              </a:rPr>
              <a:t>Sitati</a:t>
            </a:r>
            <a:r>
              <a:rPr lang="en-US" sz="1000" b="0" i="0" dirty="0">
                <a:solidFill>
                  <a:srgbClr val="222222"/>
                </a:solidFill>
                <a:latin typeface="Source Sans Pro" panose="020B0503030403020204" pitchFamily="34" charset="0"/>
                <a:ea typeface="Source Sans Pro" panose="020B0503030403020204" pitchFamily="34" charset="0"/>
                <a:cs typeface="Arial"/>
                <a:sym typeface="Arial"/>
              </a:rPr>
              <a:t>, Fred </a:t>
            </a:r>
            <a:r>
              <a:rPr lang="en-US" sz="1000" b="0" i="0" dirty="0" err="1">
                <a:solidFill>
                  <a:srgbClr val="222222"/>
                </a:solidFill>
                <a:latin typeface="Source Sans Pro" panose="020B0503030403020204" pitchFamily="34" charset="0"/>
                <a:ea typeface="Source Sans Pro" panose="020B0503030403020204" pitchFamily="34" charset="0"/>
                <a:cs typeface="Arial"/>
                <a:sym typeface="Arial"/>
              </a:rPr>
              <a:t>Chuma</a:t>
            </a:r>
            <a:r>
              <a:rPr lang="en-US" sz="1000" b="0" i="0" dirty="0">
                <a:solidFill>
                  <a:srgbClr val="222222"/>
                </a:solidFill>
                <a:latin typeface="Source Sans Pro" panose="020B0503030403020204" pitchFamily="34" charset="0"/>
                <a:ea typeface="Source Sans Pro" panose="020B0503030403020204" pitchFamily="34" charset="0"/>
                <a:cs typeface="Arial"/>
                <a:sym typeface="Arial"/>
              </a:rPr>
              <a:t>, Edward </a:t>
            </a:r>
            <a:r>
              <a:rPr lang="en-US" sz="1000" b="0" i="0" dirty="0" err="1">
                <a:solidFill>
                  <a:srgbClr val="222222"/>
                </a:solidFill>
                <a:latin typeface="Source Sans Pro" panose="020B0503030403020204" pitchFamily="34" charset="0"/>
                <a:ea typeface="Source Sans Pro" panose="020B0503030403020204" pitchFamily="34" charset="0"/>
                <a:cs typeface="Arial"/>
                <a:sym typeface="Arial"/>
              </a:rPr>
              <a:t>Naddumba</a:t>
            </a:r>
            <a:r>
              <a:rPr lang="en-US" sz="1000" b="0" i="0" dirty="0">
                <a:solidFill>
                  <a:srgbClr val="222222"/>
                </a:solidFill>
                <a:latin typeface="Source Sans Pro" panose="020B0503030403020204" pitchFamily="34" charset="0"/>
                <a:ea typeface="Source Sans Pro" panose="020B0503030403020204" pitchFamily="34" charset="0"/>
                <a:cs typeface="Arial"/>
                <a:sym typeface="Arial"/>
              </a:rPr>
              <a:t>, and Tito </a:t>
            </a:r>
            <a:r>
              <a:rPr lang="en-US" sz="1000" b="0" i="0" dirty="0" err="1">
                <a:solidFill>
                  <a:srgbClr val="222222"/>
                </a:solidFill>
                <a:latin typeface="Source Sans Pro" panose="020B0503030403020204" pitchFamily="34" charset="0"/>
                <a:ea typeface="Source Sans Pro" panose="020B0503030403020204" pitchFamily="34" charset="0"/>
                <a:cs typeface="Arial"/>
                <a:sym typeface="Arial"/>
              </a:rPr>
              <a:t>Beyeza</a:t>
            </a:r>
            <a:r>
              <a:rPr lang="en-US" sz="1000" b="0" i="0" dirty="0">
                <a:solidFill>
                  <a:srgbClr val="222222"/>
                </a:solidFill>
                <a:latin typeface="Source Sans Pro" panose="020B0503030403020204" pitchFamily="34" charset="0"/>
                <a:ea typeface="Source Sans Pro" panose="020B0503030403020204" pitchFamily="34" charset="0"/>
                <a:cs typeface="Arial"/>
                <a:sym typeface="Arial"/>
              </a:rPr>
              <a:t>. "Injection-induced sciatic nerve injury in Ugandan children." </a:t>
            </a:r>
            <a:r>
              <a:rPr lang="en-US" sz="1000" b="0" i="1" dirty="0">
                <a:solidFill>
                  <a:srgbClr val="222222"/>
                </a:solidFill>
                <a:latin typeface="Source Sans Pro" panose="020B0503030403020204" pitchFamily="34" charset="0"/>
                <a:ea typeface="Source Sans Pro" panose="020B0503030403020204" pitchFamily="34" charset="0"/>
                <a:cs typeface="Arial"/>
                <a:sym typeface="Arial"/>
              </a:rPr>
              <a:t>Tropical doctor</a:t>
            </a:r>
            <a:r>
              <a:rPr lang="en-US" sz="1000" b="0" i="0" dirty="0">
                <a:solidFill>
                  <a:srgbClr val="222222"/>
                </a:solidFill>
                <a:latin typeface="Source Sans Pro" panose="020B0503030403020204" pitchFamily="34" charset="0"/>
                <a:ea typeface="Source Sans Pro" panose="020B0503030403020204" pitchFamily="34" charset="0"/>
                <a:cs typeface="Arial"/>
                <a:sym typeface="Arial"/>
              </a:rPr>
              <a:t> 40.4 (2010): 223-224.</a:t>
            </a:r>
            <a:endParaRPr sz="1000" dirty="0">
              <a:latin typeface="Source Sans Pro" panose="020B0503030403020204" pitchFamily="34" charset="0"/>
              <a:ea typeface="Source Sans Pro" panose="020B0503030403020204" pitchFamily="34" charset="0"/>
            </a:endParaRPr>
          </a:p>
        </p:txBody>
      </p:sp>
      <p:sp>
        <p:nvSpPr>
          <p:cNvPr id="1090" name="Google Shape;1090;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b="0" i="0" u="none" strike="noStrike" cap="none">
                <a:solidFill>
                  <a:schemeClr val="dk1"/>
                </a:solidFill>
                <a:latin typeface="+mn-lt"/>
                <a:ea typeface="Source Sans Pro"/>
                <a:cs typeface="Source Sans Pro"/>
                <a:sym typeface="Source Sans Pro"/>
              </a:rPr>
              <a:t>56</a:t>
            </a:fld>
            <a:endParaRPr b="0" i="0" u="none" strike="noStrike" cap="none" dirty="0">
              <a:solidFill>
                <a:schemeClr val="dk1"/>
              </a:solidFill>
              <a:latin typeface="+mn-lt"/>
              <a:ea typeface="Source Sans Pro"/>
              <a:cs typeface="Source Sans Pro"/>
              <a:sym typeface="Source Sans Pro"/>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4"/>
        <p:cNvGrpSpPr/>
        <p:nvPr/>
      </p:nvGrpSpPr>
      <p:grpSpPr>
        <a:xfrm>
          <a:off x="0" y="0"/>
          <a:ext cx="0" cy="0"/>
          <a:chOff x="0" y="0"/>
          <a:chExt cx="0" cy="0"/>
        </a:xfrm>
      </p:grpSpPr>
      <p:sp>
        <p:nvSpPr>
          <p:cNvPr id="1095" name="Google Shape;1095;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6" name="Google Shape;1096;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b="1" dirty="0"/>
          </a:p>
          <a:p>
            <a:pPr marL="0" lvl="0" indent="0" algn="l" rtl="0">
              <a:lnSpc>
                <a:spcPct val="100000"/>
              </a:lnSpc>
              <a:spcBef>
                <a:spcPts val="0"/>
              </a:spcBef>
              <a:spcAft>
                <a:spcPts val="0"/>
              </a:spcAft>
              <a:buSzPts val="1400"/>
              <a:buNone/>
            </a:pPr>
            <a:r>
              <a:rPr lang="en-US" sz="1000" b="1" dirty="0"/>
              <a:t>Distribute</a:t>
            </a:r>
            <a:r>
              <a:rPr lang="en-US" sz="1000" dirty="0"/>
              <a:t> </a:t>
            </a:r>
            <a:r>
              <a:rPr lang="en-US" sz="1000" b="1" dirty="0"/>
              <a:t>Module 4/</a:t>
            </a:r>
            <a:r>
              <a:rPr lang="en-US" sz="1000" b="1" i="0" dirty="0"/>
              <a:t>Handout: Deciding on AL dose </a:t>
            </a:r>
            <a:r>
              <a:rPr lang="en-US" sz="1000" b="0" i="0" dirty="0"/>
              <a:t>to participants.</a:t>
            </a:r>
            <a:endParaRPr sz="1000" b="1" i="0" dirty="0"/>
          </a:p>
          <a:p>
            <a:pPr marL="0" lvl="0" indent="0" algn="l" rtl="0">
              <a:lnSpc>
                <a:spcPct val="100000"/>
              </a:lnSpc>
              <a:spcBef>
                <a:spcPts val="0"/>
              </a:spcBef>
              <a:spcAft>
                <a:spcPts val="0"/>
              </a:spcAft>
              <a:buSzPts val="1400"/>
              <a:buNone/>
            </a:pPr>
            <a:r>
              <a:rPr lang="en-US" sz="1000" b="1" dirty="0"/>
              <a:t>Ask</a:t>
            </a:r>
            <a:r>
              <a:rPr lang="en-US" sz="1000" dirty="0"/>
              <a:t> participants to read the instructions on the handout/slide.</a:t>
            </a:r>
            <a:endParaRPr sz="1000" dirty="0"/>
          </a:p>
          <a:p>
            <a:pPr marL="0" lvl="0" indent="0" algn="l" rtl="0">
              <a:lnSpc>
                <a:spcPct val="100000"/>
              </a:lnSpc>
              <a:spcBef>
                <a:spcPts val="0"/>
              </a:spcBef>
              <a:spcAft>
                <a:spcPts val="0"/>
              </a:spcAft>
              <a:buSzPts val="1400"/>
              <a:buNone/>
            </a:pPr>
            <a:r>
              <a:rPr lang="en-US" sz="1000" b="1" dirty="0"/>
              <a:t>Explain </a:t>
            </a:r>
            <a:r>
              <a:rPr lang="en-US" sz="1000" dirty="0"/>
              <a:t>that they will have 10 minutes to complete the task; </a:t>
            </a:r>
            <a:r>
              <a:rPr lang="en-US" sz="1000" b="1" dirty="0"/>
              <a:t>signal</a:t>
            </a:r>
            <a:r>
              <a:rPr lang="en-US" sz="1000" dirty="0"/>
              <a:t> when to start.</a:t>
            </a:r>
            <a:endParaRPr sz="1000" dirty="0"/>
          </a:p>
          <a:p>
            <a:pPr marL="0" lvl="0" indent="0" algn="l" rtl="0">
              <a:lnSpc>
                <a:spcPct val="100000"/>
              </a:lnSpc>
              <a:spcBef>
                <a:spcPts val="0"/>
              </a:spcBef>
              <a:spcAft>
                <a:spcPts val="0"/>
              </a:spcAft>
              <a:buSzPts val="1400"/>
              <a:buNone/>
            </a:pPr>
            <a:r>
              <a:rPr lang="en-US" sz="1000" dirty="0"/>
              <a:t>After 10 minutes, </a:t>
            </a:r>
            <a:r>
              <a:rPr lang="en-US" sz="1000" b="1" dirty="0"/>
              <a:t>ask </a:t>
            </a:r>
            <a:r>
              <a:rPr lang="en-US" sz="1000" dirty="0"/>
              <a:t>trainees to take turns reading the answers for each child; correct as needed (</a:t>
            </a:r>
            <a:r>
              <a:rPr lang="en-US" sz="1000" b="1" dirty="0"/>
              <a:t>use</a:t>
            </a:r>
            <a:r>
              <a:rPr lang="en-US" sz="1000" dirty="0"/>
              <a:t> answer key provided in the </a:t>
            </a:r>
            <a:r>
              <a:rPr lang="en-US" sz="1000" b="1" dirty="0"/>
              <a:t>Module 4/Facilitator Resource: Deciding on AL dose</a:t>
            </a:r>
            <a:r>
              <a:rPr lang="en-US" sz="1000" dirty="0"/>
              <a:t>).</a:t>
            </a:r>
            <a:endParaRPr sz="1000" dirty="0"/>
          </a:p>
        </p:txBody>
      </p:sp>
      <p:sp>
        <p:nvSpPr>
          <p:cNvPr id="1097" name="Google Shape;1097;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57</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5"/>
        <p:cNvGrpSpPr/>
        <p:nvPr/>
      </p:nvGrpSpPr>
      <p:grpSpPr>
        <a:xfrm>
          <a:off x="0" y="0"/>
          <a:ext cx="0" cy="0"/>
          <a:chOff x="0" y="0"/>
          <a:chExt cx="0" cy="0"/>
        </a:xfrm>
      </p:grpSpPr>
      <p:sp>
        <p:nvSpPr>
          <p:cNvPr id="1106" name="Google Shape;1106;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7" name="Google Shape;1107;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Ask</a:t>
            </a:r>
            <a:r>
              <a:rPr lang="en-US" sz="1000" dirty="0"/>
              <a:t> one of the trainees to read the instructions on the slide.</a:t>
            </a:r>
            <a:endParaRPr sz="1000" dirty="0"/>
          </a:p>
          <a:p>
            <a:pPr marL="0" lvl="0" indent="0" algn="l" rtl="0">
              <a:lnSpc>
                <a:spcPct val="100000"/>
              </a:lnSpc>
              <a:spcBef>
                <a:spcPts val="0"/>
              </a:spcBef>
              <a:spcAft>
                <a:spcPts val="0"/>
              </a:spcAft>
              <a:buSzPts val="1400"/>
              <a:buNone/>
            </a:pPr>
            <a:r>
              <a:rPr lang="en-US" sz="1000" b="1" dirty="0"/>
              <a:t>Emphasize </a:t>
            </a:r>
            <a:r>
              <a:rPr lang="en-US" sz="1000" dirty="0"/>
              <a:t>that it is important to explain to the caregiver that she/he should give the child the antimalarial the same way at home and </a:t>
            </a:r>
            <a:r>
              <a:rPr lang="en-US" sz="1000" b="1" dirty="0"/>
              <a:t>ask</a:t>
            </a:r>
            <a:r>
              <a:rPr lang="en-US" sz="1000" dirty="0"/>
              <a:t> the caregiver to repeat the instructions back to you to make sure the caregiver understood and remembers correctly.</a:t>
            </a:r>
            <a:endParaRPr sz="1000" dirty="0"/>
          </a:p>
          <a:p>
            <a:pPr marL="0" lvl="0" indent="0" algn="l" rtl="0">
              <a:lnSpc>
                <a:spcPct val="100000"/>
              </a:lnSpc>
              <a:spcBef>
                <a:spcPts val="0"/>
              </a:spcBef>
              <a:spcAft>
                <a:spcPts val="0"/>
              </a:spcAft>
              <a:buSzPts val="1400"/>
              <a:buNone/>
            </a:pPr>
            <a:r>
              <a:rPr lang="en-US" sz="1000" b="1" dirty="0"/>
              <a:t>Ask</a:t>
            </a:r>
            <a:r>
              <a:rPr lang="en-US" sz="1000" dirty="0"/>
              <a:t> the trainees to reflect on the logistics: where they will keep the clean bowl(s) and spoon(s)? How will they clean those between clients?</a:t>
            </a:r>
            <a:endParaRPr sz="1000" dirty="0"/>
          </a:p>
          <a:p>
            <a:pPr marL="0" lvl="0" indent="0" algn="l" rtl="0">
              <a:lnSpc>
                <a:spcPct val="100000"/>
              </a:lnSpc>
              <a:spcBef>
                <a:spcPts val="0"/>
              </a:spcBef>
              <a:spcAft>
                <a:spcPts val="0"/>
              </a:spcAft>
              <a:buSzPts val="1400"/>
              <a:buNone/>
            </a:pPr>
            <a:r>
              <a:rPr lang="en-US" sz="1000" b="1" dirty="0"/>
              <a:t>Ask </a:t>
            </a:r>
            <a:r>
              <a:rPr lang="en-US" sz="1000" dirty="0"/>
              <a:t>them to share their thoughts/ideas and explain that they will have to address these issues when they create individual action plans towards the end of the training. </a:t>
            </a:r>
            <a:endParaRPr sz="1000" dirty="0"/>
          </a:p>
          <a:p>
            <a:pPr marL="0" lvl="0" indent="0" algn="l" rtl="0">
              <a:lnSpc>
                <a:spcPct val="100000"/>
              </a:lnSpc>
              <a:spcBef>
                <a:spcPts val="0"/>
              </a:spcBef>
              <a:spcAft>
                <a:spcPts val="0"/>
              </a:spcAft>
              <a:buSzPts val="1400"/>
              <a:buNone/>
            </a:pPr>
            <a:endParaRPr dirty="0"/>
          </a:p>
        </p:txBody>
      </p:sp>
      <p:sp>
        <p:nvSpPr>
          <p:cNvPr id="1108" name="Google Shape;1108;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8" name="Google Shape;1118;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dirty="0"/>
              <a:t>FACILITATOR NOTES </a:t>
            </a:r>
            <a:endParaRPr sz="1000" dirty="0"/>
          </a:p>
          <a:p>
            <a:pPr marL="0" lvl="0" indent="0" algn="l" rtl="0">
              <a:lnSpc>
                <a:spcPct val="100000"/>
              </a:lnSpc>
              <a:spcBef>
                <a:spcPts val="0"/>
              </a:spcBef>
              <a:spcAft>
                <a:spcPts val="0"/>
              </a:spcAft>
              <a:buSzPts val="1400"/>
              <a:buNone/>
            </a:pPr>
            <a:r>
              <a:rPr lang="en-US" sz="1000" b="1" dirty="0"/>
              <a:t>Go over the instructions </a:t>
            </a:r>
            <a:r>
              <a:rPr lang="en-US" sz="1000" dirty="0"/>
              <a:t>on the slide.</a:t>
            </a:r>
            <a:endParaRPr sz="1000" dirty="0"/>
          </a:p>
          <a:p>
            <a:pPr marL="0" lvl="0" indent="0" algn="l" rtl="0">
              <a:lnSpc>
                <a:spcPct val="100000"/>
              </a:lnSpc>
              <a:spcBef>
                <a:spcPts val="0"/>
              </a:spcBef>
              <a:spcAft>
                <a:spcPts val="0"/>
              </a:spcAft>
              <a:buSzPts val="1400"/>
              <a:buNone/>
            </a:pPr>
            <a:r>
              <a:rPr lang="en-US" sz="1000" dirty="0"/>
              <a:t>Then </a:t>
            </a:r>
            <a:r>
              <a:rPr lang="en-US" sz="1000" b="1" dirty="0"/>
              <a:t>explain</a:t>
            </a:r>
            <a:r>
              <a:rPr lang="en-US" sz="1000" dirty="0"/>
              <a:t> the following:</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It is important to remind the caregiver to give the child a second dose after 8 hours and help to calculate the exact time for the second dose. The recommended time between tablets is to prevent giving the second dose too soon. This would make the dose too strong for the child. This recommendation also makes sure that the child does not wait until the next day to get the second dose. This would be too late.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Advise the caregiver that the next day (tomorrow), s/he must give one dose in the morning and one dose at night. Continue with this dose morning and night on the following day to finish all the pills. Emphasize that it is important to give the antimalarial for 3 days, even if the child feels better.</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Ask the caregiver for any questions or concerns s/he may have and answer them. </a:t>
            </a:r>
            <a:endParaRPr sz="1000" dirty="0"/>
          </a:p>
        </p:txBody>
      </p:sp>
      <p:sp>
        <p:nvSpPr>
          <p:cNvPr id="1119" name="Google Shape;1119;p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Google Shape;49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chemeClr val="dk1"/>
                </a:solidFill>
                <a:latin typeface="Source Sans Pro"/>
                <a:ea typeface="Source Sans Pro"/>
                <a:cs typeface="Source Sans Pro"/>
                <a:sym typeface="Source Sans Pro"/>
              </a:rPr>
              <a:t>FACILITATOR NOTES </a:t>
            </a:r>
            <a:endParaRPr lang="en-US" sz="1000" i="0" u="none" strike="noStrike" cap="none"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200"/>
              <a:buFont typeface="Source Sans Pro"/>
              <a:buNone/>
            </a:pPr>
            <a:r>
              <a:rPr lang="en-US" sz="1000" b="1" dirty="0">
                <a:solidFill>
                  <a:schemeClr val="dk1"/>
                </a:solidFill>
              </a:rPr>
              <a:t>Read</a:t>
            </a:r>
            <a:r>
              <a:rPr lang="en-US" sz="1000" dirty="0">
                <a:solidFill>
                  <a:schemeClr val="dk1"/>
                </a:solidFill>
              </a:rPr>
              <a:t> the information on the slide, summarizing the key facts about malaria and how it is transmitted:</a:t>
            </a:r>
            <a:endParaRPr sz="1000" dirty="0">
              <a:solidFill>
                <a:schemeClr val="dk1"/>
              </a:solidFill>
            </a:endParaRPr>
          </a:p>
          <a:p>
            <a:pPr marL="457200" marR="0" lvl="0" indent="-292100" algn="l" rtl="0">
              <a:lnSpc>
                <a:spcPct val="120000"/>
              </a:lnSpc>
              <a:spcBef>
                <a:spcPts val="0"/>
              </a:spcBef>
              <a:spcAft>
                <a:spcPts val="0"/>
              </a:spcAft>
              <a:buClr>
                <a:schemeClr val="dk1"/>
              </a:buClr>
              <a:buSzPts val="1000"/>
              <a:buFont typeface="Source Sans Pro"/>
              <a:buChar char="●"/>
            </a:pPr>
            <a:r>
              <a:rPr lang="en-US" sz="1000" b="0" i="0" u="none" strike="noStrike" cap="none" dirty="0">
                <a:solidFill>
                  <a:schemeClr val="dk1"/>
                </a:solidFill>
                <a:latin typeface="Source Sans Pro"/>
                <a:ea typeface="Source Sans Pro"/>
                <a:cs typeface="Source Sans Pro"/>
                <a:sym typeface="Source Sans Pro"/>
              </a:rPr>
              <a:t>Hundreds of millions of people are infected with malaria each year.</a:t>
            </a:r>
            <a:endParaRPr sz="1000" dirty="0">
              <a:solidFill>
                <a:schemeClr val="dk1"/>
              </a:solidFill>
            </a:endParaRPr>
          </a:p>
          <a:p>
            <a:pPr marL="457200" marR="0" lvl="0" indent="-292100" algn="l" rtl="0">
              <a:lnSpc>
                <a:spcPct val="120000"/>
              </a:lnSpc>
              <a:spcBef>
                <a:spcPts val="0"/>
              </a:spcBef>
              <a:spcAft>
                <a:spcPts val="0"/>
              </a:spcAft>
              <a:buClr>
                <a:schemeClr val="dk1"/>
              </a:buClr>
              <a:buSzPts val="1000"/>
              <a:buFont typeface="Source Sans Pro"/>
              <a:buChar char="●"/>
            </a:pPr>
            <a:r>
              <a:rPr lang="en-US" sz="1000" b="0" i="0" u="none" strike="noStrike" cap="none" dirty="0">
                <a:solidFill>
                  <a:schemeClr val="dk1"/>
                </a:solidFill>
                <a:latin typeface="Source Sans Pro"/>
                <a:ea typeface="Source Sans Pro"/>
                <a:cs typeface="Source Sans Pro"/>
                <a:sym typeface="Source Sans Pro"/>
              </a:rPr>
              <a:t>WHO estimated that in 2020, more than 600,000 people died of malaria, most of them children under 5 years of age in Africa.</a:t>
            </a:r>
            <a:endParaRPr sz="1000" dirty="0">
              <a:solidFill>
                <a:schemeClr val="dk1"/>
              </a:solidFill>
            </a:endParaRPr>
          </a:p>
          <a:p>
            <a:pPr marL="457200" marR="0" lvl="0" indent="-292100" algn="l" rtl="0">
              <a:lnSpc>
                <a:spcPct val="120000"/>
              </a:lnSpc>
              <a:spcBef>
                <a:spcPts val="0"/>
              </a:spcBef>
              <a:spcAft>
                <a:spcPts val="0"/>
              </a:spcAft>
              <a:buClr>
                <a:schemeClr val="dk1"/>
              </a:buClr>
              <a:buSzPts val="1000"/>
              <a:buFont typeface="Source Sans Pro"/>
              <a:buChar char="●"/>
            </a:pPr>
            <a:r>
              <a:rPr lang="en-US" sz="1000" b="0" i="0" u="none" strike="noStrike" cap="none" dirty="0">
                <a:solidFill>
                  <a:schemeClr val="dk1"/>
                </a:solidFill>
                <a:latin typeface="Source Sans Pro"/>
                <a:ea typeface="Source Sans Pro"/>
                <a:cs typeface="Source Sans Pro"/>
                <a:sym typeface="Source Sans Pro"/>
              </a:rPr>
              <a:t>Malaria can cause mild illness in some people and life-threatening illness in others; </a:t>
            </a:r>
            <a:r>
              <a:rPr lang="en-US" sz="1000" b="1" i="0" u="sng" strike="noStrike" cap="none" dirty="0">
                <a:solidFill>
                  <a:schemeClr val="dk1"/>
                </a:solidFill>
                <a:latin typeface="Source Sans Pro"/>
                <a:ea typeface="Source Sans Pro"/>
                <a:cs typeface="Source Sans Pro"/>
                <a:sym typeface="Source Sans Pro"/>
              </a:rPr>
              <a:t>however, it is preventable and treatable! </a:t>
            </a:r>
            <a:endParaRPr sz="1000" dirty="0">
              <a:solidFill>
                <a:schemeClr val="dk1"/>
              </a:solidFill>
            </a:endParaRPr>
          </a:p>
          <a:p>
            <a:pPr marL="228600" marR="0" lvl="0" indent="-50800" algn="l" rtl="0">
              <a:lnSpc>
                <a:spcPct val="120000"/>
              </a:lnSpc>
              <a:spcBef>
                <a:spcPts val="1000"/>
              </a:spcBef>
              <a:spcAft>
                <a:spcPts val="0"/>
              </a:spcAft>
              <a:buClr>
                <a:schemeClr val="dk1"/>
              </a:buClr>
              <a:buSzPts val="2800"/>
              <a:buFont typeface="Arial"/>
              <a:buNone/>
            </a:pPr>
            <a:endParaRPr sz="1000" b="1" i="0" u="sng" strike="noStrike" cap="none" dirty="0">
              <a:solidFill>
                <a:schemeClr val="dk1"/>
              </a:solidFill>
              <a:latin typeface="Source Sans Pro"/>
              <a:ea typeface="Source Sans Pro"/>
              <a:cs typeface="Source Sans Pro"/>
              <a:sym typeface="Source Sans Pro"/>
            </a:endParaRPr>
          </a:p>
          <a:p>
            <a:pPr marL="0" marR="0" lvl="0" indent="0" algn="l" rtl="0">
              <a:lnSpc>
                <a:spcPct val="120000"/>
              </a:lnSpc>
              <a:spcBef>
                <a:spcPts val="1000"/>
              </a:spcBef>
              <a:spcAft>
                <a:spcPts val="0"/>
              </a:spcAft>
              <a:buClr>
                <a:srgbClr val="00B050"/>
              </a:buClr>
              <a:buSzPts val="2800"/>
              <a:buFont typeface="Arial"/>
              <a:buNone/>
            </a:pPr>
            <a:r>
              <a:rPr lang="en-US" sz="1000" b="1" i="0" u="sng" strike="noStrike" cap="none" dirty="0">
                <a:solidFill>
                  <a:schemeClr val="dk1"/>
                </a:solidFill>
                <a:latin typeface="Source Sans Pro"/>
                <a:ea typeface="Source Sans Pro"/>
                <a:cs typeface="Source Sans Pro"/>
                <a:sym typeface="Source Sans Pro"/>
              </a:rPr>
              <a:t>References:</a:t>
            </a:r>
            <a:endParaRPr sz="1000" dirty="0">
              <a:solidFill>
                <a:schemeClr val="dk1"/>
              </a:solidFill>
            </a:endParaRPr>
          </a:p>
          <a:p>
            <a:pPr marL="228600" lvl="0" algn="l" rtl="0">
              <a:lnSpc>
                <a:spcPct val="100000"/>
              </a:lnSpc>
              <a:spcBef>
                <a:spcPts val="0"/>
              </a:spcBef>
              <a:spcAft>
                <a:spcPts val="0"/>
              </a:spcAft>
              <a:buClr>
                <a:schemeClr val="dk1"/>
              </a:buClr>
              <a:buSzPct val="100000"/>
              <a:buFont typeface="+mj-lt"/>
              <a:buAutoNum type="arabicPeriod"/>
            </a:pPr>
            <a:r>
              <a:rPr lang="en-US" sz="1000" dirty="0">
                <a:solidFill>
                  <a:schemeClr val="dk1"/>
                </a:solidFill>
              </a:rPr>
              <a:t>Malaria fact sheet, WHO 2021: https://www.who.int/news-room/fact-sheets/detail/malaria</a:t>
            </a:r>
            <a:endParaRPr sz="1000" dirty="0">
              <a:solidFill>
                <a:schemeClr val="dk1"/>
              </a:solidFill>
            </a:endParaRPr>
          </a:p>
        </p:txBody>
      </p:sp>
      <p:sp>
        <p:nvSpPr>
          <p:cNvPr id="495" name="Google Shape;49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8" name="Google Shape;1128;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dirty="0"/>
              <a:t>one of the trainees to read the instructions on the slide. </a:t>
            </a:r>
            <a:endParaRPr sz="1000" dirty="0"/>
          </a:p>
          <a:p>
            <a:pPr marL="0" lvl="0" indent="0" algn="l" rtl="0">
              <a:lnSpc>
                <a:spcPct val="100000"/>
              </a:lnSpc>
              <a:spcBef>
                <a:spcPts val="0"/>
              </a:spcBef>
              <a:spcAft>
                <a:spcPts val="0"/>
              </a:spcAft>
              <a:buSzPts val="1400"/>
              <a:buNone/>
            </a:pPr>
            <a:endParaRPr dirty="0"/>
          </a:p>
        </p:txBody>
      </p:sp>
      <p:sp>
        <p:nvSpPr>
          <p:cNvPr id="1129" name="Google Shape;1129;p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6"/>
        <p:cNvGrpSpPr/>
        <p:nvPr/>
      </p:nvGrpSpPr>
      <p:grpSpPr>
        <a:xfrm>
          <a:off x="0" y="0"/>
          <a:ext cx="0" cy="0"/>
          <a:chOff x="0" y="0"/>
          <a:chExt cx="0" cy="0"/>
        </a:xfrm>
      </p:grpSpPr>
      <p:sp>
        <p:nvSpPr>
          <p:cNvPr id="1137" name="Google Shape;1137;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8" name="Google Shape;1138;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one of the trainees to read the instructions on the slide. </a:t>
            </a:r>
            <a:endParaRPr sz="1000" dirty="0"/>
          </a:p>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Explain </a:t>
            </a:r>
            <a:r>
              <a:rPr lang="en-US" sz="1000" b="0" i="0" u="none" strike="noStrike" cap="none" dirty="0">
                <a:solidFill>
                  <a:srgbClr val="000000"/>
                </a:solidFill>
                <a:latin typeface="Source Sans Pro"/>
                <a:ea typeface="Source Sans Pro"/>
                <a:cs typeface="Source Sans Pro"/>
                <a:sym typeface="Source Sans Pro"/>
              </a:rPr>
              <a:t>that they will have a chance to practice giving the instructions during the role plays at the end of this session.</a:t>
            </a:r>
            <a:endParaRPr sz="1000" dirty="0"/>
          </a:p>
          <a:p>
            <a:pPr marL="0" marR="0" lvl="0" indent="0" algn="l" rtl="0">
              <a:lnSpc>
                <a:spcPct val="100000"/>
              </a:lnSpc>
              <a:spcBef>
                <a:spcPts val="0"/>
              </a:spcBef>
              <a:spcAft>
                <a:spcPts val="0"/>
              </a:spcAft>
              <a:buClr>
                <a:schemeClr val="dk1"/>
              </a:buClr>
              <a:buSzPts val="1200"/>
              <a:buFont typeface="Source Sans Pro"/>
              <a:buNone/>
            </a:pPr>
            <a:endParaRPr sz="1000" b="0"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endParaRPr dirty="0"/>
          </a:p>
        </p:txBody>
      </p:sp>
      <p:sp>
        <p:nvSpPr>
          <p:cNvPr id="1139" name="Google Shape;1139;p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5"/>
        <p:cNvGrpSpPr/>
        <p:nvPr/>
      </p:nvGrpSpPr>
      <p:grpSpPr>
        <a:xfrm>
          <a:off x="0" y="0"/>
          <a:ext cx="0" cy="0"/>
          <a:chOff x="0" y="0"/>
          <a:chExt cx="0" cy="0"/>
        </a:xfrm>
      </p:grpSpPr>
      <p:sp>
        <p:nvSpPr>
          <p:cNvPr id="1146" name="Google Shape;1146;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7" name="Google Shape;1147;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a:t>
            </a:r>
            <a:endParaRPr sz="1000" dirty="0"/>
          </a:p>
          <a:p>
            <a:pPr marL="0" lvl="0" indent="0" algn="l" rtl="0">
              <a:lnSpc>
                <a:spcPct val="100000"/>
              </a:lnSpc>
              <a:spcBef>
                <a:spcPts val="0"/>
              </a:spcBef>
              <a:spcAft>
                <a:spcPts val="0"/>
              </a:spcAft>
              <a:buSzPts val="1400"/>
              <a:buNone/>
            </a:pPr>
            <a:r>
              <a:rPr lang="en-US" sz="1000" b="0" dirty="0"/>
              <a:t>If the participants have attended Module 2 on interpersonal communication skills, </a:t>
            </a:r>
            <a:r>
              <a:rPr lang="en-US" sz="1000" b="1" dirty="0"/>
              <a:t>remind </a:t>
            </a:r>
            <a:r>
              <a:rPr lang="en-US" sz="1000" dirty="0"/>
              <a:t>the participants what they have learned during these sessions.*</a:t>
            </a:r>
            <a:endParaRPr sz="1000" dirty="0"/>
          </a:p>
          <a:p>
            <a:pPr marL="0" lvl="0" indent="0" algn="l" rtl="0">
              <a:lnSpc>
                <a:spcPct val="100000"/>
              </a:lnSpc>
              <a:spcBef>
                <a:spcPts val="0"/>
              </a:spcBef>
              <a:spcAft>
                <a:spcPts val="0"/>
              </a:spcAft>
              <a:buSzPts val="1400"/>
              <a:buNone/>
            </a:pPr>
            <a:r>
              <a:rPr lang="en-US" sz="1000" b="1" dirty="0"/>
              <a:t>Ask </a:t>
            </a:r>
            <a:r>
              <a:rPr lang="en-US" sz="1000" dirty="0"/>
              <a:t>them why close-ended questions are not helpful when checking for caregiver understanding (make sure that one of the answers is something like “because when they answer simply YES or NO, we can’t be really be sure if they remember correctly.”</a:t>
            </a:r>
            <a:endParaRPr sz="1000" dirty="0"/>
          </a:p>
          <a:p>
            <a:pPr marL="0" lvl="0" indent="0" algn="l" rtl="0">
              <a:lnSpc>
                <a:spcPct val="100000"/>
              </a:lnSpc>
              <a:spcBef>
                <a:spcPts val="0"/>
              </a:spcBef>
              <a:spcAft>
                <a:spcPts val="0"/>
              </a:spcAft>
              <a:buSzPts val="1400"/>
              <a:buNone/>
            </a:pPr>
            <a:r>
              <a:rPr lang="en-US" sz="1000" b="1" dirty="0"/>
              <a:t>Click the mouse </a:t>
            </a:r>
            <a:r>
              <a:rPr lang="en-US" sz="1000" dirty="0"/>
              <a:t>to reveal the questions one at a time and ask trainees to convert it into open-ended format, such as When will you give the medicine? Tell me how much will you give? For how many days will you give the medicine? When should you take the child to higher-level health facility?</a:t>
            </a:r>
            <a:endParaRPr sz="1000" dirty="0"/>
          </a:p>
          <a:p>
            <a:pPr marL="0" lvl="0" indent="0" algn="l" rtl="0">
              <a:lnSpc>
                <a:spcPct val="100000"/>
              </a:lnSpc>
              <a:spcBef>
                <a:spcPts val="0"/>
              </a:spcBef>
              <a:spcAft>
                <a:spcPts val="0"/>
              </a:spcAft>
              <a:buSzPts val="1400"/>
              <a:buNone/>
            </a:pPr>
            <a:endParaRPr sz="1000" i="1" dirty="0"/>
          </a:p>
          <a:p>
            <a:pPr marL="0" lvl="0" indent="0" algn="l" rtl="0">
              <a:lnSpc>
                <a:spcPct val="100000"/>
              </a:lnSpc>
              <a:spcBef>
                <a:spcPts val="0"/>
              </a:spcBef>
              <a:spcAft>
                <a:spcPts val="0"/>
              </a:spcAft>
              <a:buSzPts val="1400"/>
              <a:buNone/>
            </a:pPr>
            <a:r>
              <a:rPr lang="en-US" sz="1000" b="1" i="1" dirty="0"/>
              <a:t>*</a:t>
            </a:r>
            <a:r>
              <a:rPr lang="en-US" sz="1000" b="1" i="0" dirty="0"/>
              <a:t>Facilitators should make sure </a:t>
            </a:r>
            <a:r>
              <a:rPr lang="en-US" sz="1000" i="0" dirty="0"/>
              <a:t>that training is structured in a way that the sessions on communication skills in Module 2 precede all clinical sessions, as trainees are expected to utilize good communication skills in all role plays that are included in clinical sessions.</a:t>
            </a:r>
            <a:endParaRPr sz="1000" dirty="0"/>
          </a:p>
        </p:txBody>
      </p:sp>
      <p:sp>
        <p:nvSpPr>
          <p:cNvPr id="1148" name="Google Shape;1148;p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62</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4"/>
        <p:cNvGrpSpPr/>
        <p:nvPr/>
      </p:nvGrpSpPr>
      <p:grpSpPr>
        <a:xfrm>
          <a:off x="0" y="0"/>
          <a:ext cx="0" cy="0"/>
          <a:chOff x="0" y="0"/>
          <a:chExt cx="0" cy="0"/>
        </a:xfrm>
      </p:grpSpPr>
      <p:sp>
        <p:nvSpPr>
          <p:cNvPr id="1155" name="Google Shape;1155;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6" name="Google Shape;1156;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dirty="0"/>
              <a:t>What if the malaria RDT is negative? What would you tell the caregiver? What would be your course of action? </a:t>
            </a:r>
            <a:endParaRPr sz="1000" dirty="0"/>
          </a:p>
          <a:p>
            <a:pPr marL="0" lvl="0" indent="0" algn="l" rtl="0">
              <a:lnSpc>
                <a:spcPct val="100000"/>
              </a:lnSpc>
              <a:spcBef>
                <a:spcPts val="0"/>
              </a:spcBef>
              <a:spcAft>
                <a:spcPts val="0"/>
              </a:spcAft>
              <a:buSzPts val="1400"/>
              <a:buNone/>
            </a:pPr>
            <a:r>
              <a:rPr lang="en-US" sz="1000" b="1" dirty="0"/>
              <a:t>Facilitate the discussion. </a:t>
            </a:r>
            <a:r>
              <a:rPr lang="en-US" sz="1000" dirty="0"/>
              <a:t>Make sure that these points are brought up or add as appropriate:</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A negative RDT means the child does not have malaria</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There are many other reasons for fever (remind trainees of the list of reasons on slide 16)</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While we can’t know the exact reason for fever, it is often due to some common communicable infection that will resolve by itself. Offer fever-reducing medication (such as paracetamol) if desired. </a:t>
            </a:r>
            <a:endParaRPr sz="1000" dirty="0"/>
          </a:p>
          <a:p>
            <a:pPr marL="171450" lvl="0" indent="-171450" algn="l" rtl="0">
              <a:lnSpc>
                <a:spcPct val="100000"/>
              </a:lnSpc>
              <a:spcBef>
                <a:spcPts val="0"/>
              </a:spcBef>
              <a:spcAft>
                <a:spcPts val="0"/>
              </a:spcAft>
              <a:buClr>
                <a:schemeClr val="dk1"/>
              </a:buClr>
              <a:buSzPts val="1200"/>
              <a:buFont typeface="Arial"/>
              <a:buChar char="•"/>
            </a:pPr>
            <a:r>
              <a:rPr lang="en-US" sz="1000" dirty="0"/>
              <a:t>To make sure that the child will get the treatment he/she needs, advise the caregiver to take a child to a higher level of care for assessment of the cause of the fever/treatment if:</a:t>
            </a:r>
            <a:endParaRPr sz="1000" dirty="0"/>
          </a:p>
          <a:p>
            <a:pPr marL="628650" lvl="1" indent="-171450" algn="l" rtl="0">
              <a:lnSpc>
                <a:spcPct val="100000"/>
              </a:lnSpc>
              <a:spcBef>
                <a:spcPts val="0"/>
              </a:spcBef>
              <a:spcAft>
                <a:spcPts val="0"/>
              </a:spcAft>
              <a:buClr>
                <a:schemeClr val="dk1"/>
              </a:buClr>
              <a:buSzPts val="1200"/>
              <a:buFont typeface="Arial"/>
              <a:buChar char="•"/>
            </a:pPr>
            <a:r>
              <a:rPr lang="en-US" sz="1000" dirty="0"/>
              <a:t>The fever persists for 7 days (counting from the first day of fever, not from the visit to pharmacy/drug shop)</a:t>
            </a:r>
            <a:endParaRPr sz="1000" dirty="0"/>
          </a:p>
          <a:p>
            <a:pPr marL="628650" lvl="1" indent="-171450" algn="l" rtl="0">
              <a:lnSpc>
                <a:spcPct val="100000"/>
              </a:lnSpc>
              <a:spcBef>
                <a:spcPts val="0"/>
              </a:spcBef>
              <a:spcAft>
                <a:spcPts val="0"/>
              </a:spcAft>
              <a:buClr>
                <a:schemeClr val="dk1"/>
              </a:buClr>
              <a:buSzPts val="1200"/>
              <a:buFont typeface="Arial"/>
              <a:buChar char="•"/>
            </a:pPr>
            <a:r>
              <a:rPr lang="en-US" sz="1000" dirty="0"/>
              <a:t>The child becomes sicker or develops any of the danger signs.</a:t>
            </a:r>
            <a:endParaRPr sz="1000" dirty="0"/>
          </a:p>
        </p:txBody>
      </p:sp>
      <p:sp>
        <p:nvSpPr>
          <p:cNvPr id="1157" name="Google Shape;1157;p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63</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4"/>
        <p:cNvGrpSpPr/>
        <p:nvPr/>
      </p:nvGrpSpPr>
      <p:grpSpPr>
        <a:xfrm>
          <a:off x="0" y="0"/>
          <a:ext cx="0" cy="0"/>
          <a:chOff x="0" y="0"/>
          <a:chExt cx="0" cy="0"/>
        </a:xfrm>
      </p:grpSpPr>
      <p:sp>
        <p:nvSpPr>
          <p:cNvPr id="1165" name="Google Shape;1165;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6" name="Google Shape;1166;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en-US" sz="1000" b="1" cap="none" dirty="0"/>
              <a:t>FACILITATOR NOTES</a:t>
            </a:r>
            <a:r>
              <a:rPr lang="en-US" sz="1000" b="1" dirty="0"/>
              <a:t> </a:t>
            </a:r>
            <a:endParaRPr lang="en-US" sz="1000" dirty="0"/>
          </a:p>
          <a:p>
            <a:pPr marL="0" indent="0"/>
            <a:r>
              <a:rPr lang="en-US" sz="1000" b="1" dirty="0"/>
              <a:t>Explain</a:t>
            </a:r>
            <a:r>
              <a:rPr lang="en-US" sz="1000" dirty="0"/>
              <a:t> that now trainees will have an opportunity to practice what they learned by role playing given scenarios. </a:t>
            </a:r>
          </a:p>
          <a:p>
            <a:pPr marL="0" lvl="0" indent="0" algn="l" rtl="0">
              <a:lnSpc>
                <a:spcPct val="100000"/>
              </a:lnSpc>
              <a:spcBef>
                <a:spcPts val="0"/>
              </a:spcBef>
              <a:spcAft>
                <a:spcPts val="0"/>
              </a:spcAft>
              <a:buSzPts val="1400"/>
              <a:buNone/>
            </a:pPr>
            <a:r>
              <a:rPr lang="en-US" sz="1000" b="1" dirty="0"/>
              <a:t>Divide</a:t>
            </a:r>
            <a:r>
              <a:rPr lang="en-US" sz="1000" dirty="0"/>
              <a:t> all trainees into groups of 3 and explain that in each group, one will be playing the pharmacist/drug shop vendor, one will be playing the caregiver, and one will be an observer. </a:t>
            </a:r>
            <a:r>
              <a:rPr lang="en-US" sz="1000" b="1" dirty="0"/>
              <a:t>Distribute</a:t>
            </a:r>
            <a:r>
              <a:rPr lang="en-US" sz="1000" dirty="0"/>
              <a:t> </a:t>
            </a:r>
            <a:r>
              <a:rPr lang="en-US" sz="1000" b="1" dirty="0"/>
              <a:t>Module 4/Handout: Role play instructions</a:t>
            </a:r>
            <a:r>
              <a:rPr lang="en-US" sz="1000" dirty="0"/>
              <a:t> and </a:t>
            </a:r>
            <a:r>
              <a:rPr lang="en-US" sz="1000" b="1" dirty="0"/>
              <a:t>Module 4</a:t>
            </a:r>
            <a:r>
              <a:rPr lang="en-US" sz="1000" b="1"/>
              <a:t>/Handout: </a:t>
            </a:r>
            <a:r>
              <a:rPr lang="en-US" sz="1000" b="1" dirty="0"/>
              <a:t>Role play scenarios</a:t>
            </a:r>
            <a:r>
              <a:rPr lang="en-US" sz="1000" dirty="0"/>
              <a:t>*</a:t>
            </a:r>
          </a:p>
          <a:p>
            <a:pPr marL="0" indent="0"/>
            <a:r>
              <a:rPr lang="en-US" sz="1000" b="0" u="none" dirty="0"/>
              <a:t>Instruct participants to read the role play instructions carefully, and answer questions as needed.</a:t>
            </a:r>
          </a:p>
          <a:p>
            <a:pPr marL="0" indent="0"/>
            <a:r>
              <a:rPr lang="en-US" sz="1000" b="1" dirty="0"/>
              <a:t>Ask </a:t>
            </a:r>
            <a:r>
              <a:rPr lang="en-US" sz="1000" b="0" dirty="0"/>
              <a:t>trainees to read</a:t>
            </a:r>
            <a:r>
              <a:rPr lang="en-US" sz="1000" dirty="0"/>
              <a:t> role play scenario 1 and let them know that they have about 10 minutes to play it out.* </a:t>
            </a:r>
            <a:r>
              <a:rPr lang="en-US" sz="1000" b="0" u="none" dirty="0"/>
              <a:t>If time is short, another option is for each group to focus on one scenario. </a:t>
            </a:r>
          </a:p>
          <a:p>
            <a:pPr marL="0" marR="0" lvl="0" indent="0" algn="l" rtl="0">
              <a:lnSpc>
                <a:spcPct val="100000"/>
              </a:lnSpc>
              <a:spcBef>
                <a:spcPts val="0"/>
              </a:spcBef>
              <a:spcAft>
                <a:spcPts val="0"/>
              </a:spcAft>
              <a:buClr>
                <a:srgbClr val="000000"/>
              </a:buClr>
              <a:buSzPts val="1400"/>
              <a:buFont typeface="Arial"/>
              <a:buNone/>
            </a:pPr>
            <a:r>
              <a:rPr lang="en-US" sz="1000" i="0" strike="noStrike" cap="none" dirty="0">
                <a:solidFill>
                  <a:srgbClr val="000000"/>
                </a:solidFill>
                <a:latin typeface="Source Sans Pro"/>
                <a:ea typeface="Source Sans Pro"/>
                <a:cs typeface="Source Sans Pro"/>
                <a:sym typeface="Source Sans Pro"/>
              </a:rPr>
              <a:t>Afterwards, </a:t>
            </a:r>
            <a:r>
              <a:rPr lang="en-US" sz="1000" b="1" i="0" strike="noStrike" cap="none" dirty="0">
                <a:solidFill>
                  <a:srgbClr val="000000"/>
                </a:solidFill>
                <a:latin typeface="Source Sans Pro"/>
                <a:ea typeface="Source Sans Pro"/>
                <a:cs typeface="Source Sans Pro"/>
                <a:sym typeface="Source Sans Pro"/>
              </a:rPr>
              <a:t>proceed </a:t>
            </a:r>
            <a:r>
              <a:rPr lang="en-US" sz="1000" i="0" strike="noStrike" cap="none" dirty="0">
                <a:solidFill>
                  <a:srgbClr val="000000"/>
                </a:solidFill>
                <a:latin typeface="Source Sans Pro"/>
                <a:ea typeface="Source Sans Pro"/>
                <a:cs typeface="Source Sans Pro"/>
                <a:sym typeface="Source Sans Pro"/>
              </a:rPr>
              <a:t>to the next slide for discussion.</a:t>
            </a:r>
            <a:endParaRPr lang="en-US" sz="1000" dirty="0"/>
          </a:p>
          <a:p>
            <a:pPr marL="171450" lvl="0" indent="-95250" algn="l" rtl="0">
              <a:lnSpc>
                <a:spcPct val="100000"/>
              </a:lnSpc>
              <a:spcBef>
                <a:spcPts val="0"/>
              </a:spcBef>
              <a:spcAft>
                <a:spcPts val="0"/>
              </a:spcAft>
              <a:buClr>
                <a:schemeClr val="dk1"/>
              </a:buClr>
              <a:buSzPts val="1200"/>
              <a:buFont typeface="Arial"/>
              <a:buNone/>
            </a:pPr>
            <a:endParaRPr lang="en-US" sz="1000" dirty="0"/>
          </a:p>
          <a:p>
            <a:pPr marL="0" indent="0"/>
            <a:r>
              <a:rPr lang="en-US" sz="1000" dirty="0"/>
              <a:t>*Print all handouts and role play scenarios in advance of this session. </a:t>
            </a:r>
          </a:p>
          <a:p>
            <a:pPr marL="0" lvl="0" indent="0" algn="l" rtl="0">
              <a:lnSpc>
                <a:spcPct val="100000"/>
              </a:lnSpc>
              <a:spcBef>
                <a:spcPts val="0"/>
              </a:spcBef>
              <a:spcAft>
                <a:spcPts val="0"/>
              </a:spcAft>
              <a:buSzPts val="1400"/>
              <a:buNone/>
            </a:pPr>
            <a:endParaRPr dirty="0"/>
          </a:p>
        </p:txBody>
      </p:sp>
      <p:sp>
        <p:nvSpPr>
          <p:cNvPr id="1167" name="Google Shape;1167;p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64</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4"/>
        <p:cNvGrpSpPr/>
        <p:nvPr/>
      </p:nvGrpSpPr>
      <p:grpSpPr>
        <a:xfrm>
          <a:off x="0" y="0"/>
          <a:ext cx="0" cy="0"/>
          <a:chOff x="0" y="0"/>
          <a:chExt cx="0" cy="0"/>
        </a:xfrm>
      </p:grpSpPr>
      <p:sp>
        <p:nvSpPr>
          <p:cNvPr id="1185" name="Google Shape;1185;p1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6" name="Google Shape;1186;p1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played the provider to comment on what they found to be easy and what was hard.</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played the client to say if the instructions/information given by the provider were clear enough for them to understand, if the provider checked for their understanding, if they were encouraged to ask questions, and if the questions were answered clearly.</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were observing/taking notes, to reflect on what they saw.</a:t>
            </a:r>
            <a:endParaRPr sz="1000" dirty="0"/>
          </a:p>
          <a:p>
            <a:pPr marL="0" lvl="0" indent="0" algn="l" rtl="0">
              <a:lnSpc>
                <a:spcPct val="100000"/>
              </a:lnSpc>
              <a:spcBef>
                <a:spcPts val="0"/>
              </a:spcBef>
              <a:spcAft>
                <a:spcPts val="0"/>
              </a:spcAft>
              <a:buSzPts val="1400"/>
              <a:buNone/>
            </a:pPr>
            <a:r>
              <a:rPr lang="en-US" sz="1000" b="1" dirty="0"/>
              <a:t>Facilitate</a:t>
            </a:r>
            <a:r>
              <a:rPr lang="en-US" sz="1000" dirty="0"/>
              <a:t> the discussion and answer questions as appropriate. Make sure that the correct course of action was taken by provider(s) and, if not, facilitate discussion about what should have been done and why. Make sure these points were addressed:</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Vomiting everything correctly identified as a danger sign that requires prompt referral</a:t>
            </a:r>
            <a:endParaRPr sz="1000" dirty="0"/>
          </a:p>
          <a:p>
            <a:pPr marL="171450" marR="0" lvl="0" indent="-171450" algn="l" rtl="0">
              <a:lnSpc>
                <a:spcPct val="100000"/>
              </a:lnSpc>
              <a:spcBef>
                <a:spcPts val="0"/>
              </a:spcBef>
              <a:spcAft>
                <a:spcPts val="0"/>
              </a:spcAft>
              <a:buClr>
                <a:srgbClr val="000000"/>
              </a:buClr>
              <a:buSzPts val="1200"/>
              <a:buFont typeface="Arial"/>
              <a:buChar char="•"/>
            </a:pPr>
            <a:r>
              <a:rPr lang="en-US" sz="1000" b="0" i="0" u="none" strike="noStrike" cap="none" dirty="0">
                <a:solidFill>
                  <a:srgbClr val="000000"/>
                </a:solidFill>
                <a:latin typeface="Source Sans Pro"/>
                <a:ea typeface="Source Sans Pro"/>
                <a:cs typeface="Source Sans Pro"/>
                <a:sym typeface="Source Sans Pro"/>
              </a:rPr>
              <a:t>Need for referral is explained to caregiver </a:t>
            </a:r>
            <a:endParaRPr sz="1000" dirty="0"/>
          </a:p>
          <a:p>
            <a:pPr marL="0" lvl="0" indent="0" algn="l" rtl="0">
              <a:lnSpc>
                <a:spcPct val="100000"/>
              </a:lnSpc>
              <a:spcBef>
                <a:spcPts val="0"/>
              </a:spcBef>
              <a:spcAft>
                <a:spcPts val="0"/>
              </a:spcAft>
              <a:buSzPts val="1400"/>
              <a:buNone/>
            </a:pPr>
            <a:endParaRPr dirty="0"/>
          </a:p>
        </p:txBody>
      </p:sp>
      <p:sp>
        <p:nvSpPr>
          <p:cNvPr id="1187" name="Google Shape;1187;p1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b="0" i="0" u="none" strike="noStrike" cap="none">
                <a:solidFill>
                  <a:srgbClr val="000000"/>
                </a:solidFill>
                <a:latin typeface="+mn-lt"/>
                <a:ea typeface="Source Sans Pro"/>
                <a:cs typeface="Source Sans Pro"/>
                <a:sym typeface="Source Sans Pro"/>
              </a:rPr>
              <a:t>65</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p1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5" name="Google Shape;1195;p1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trainees to read role play scenario 2 and let them know that they have </a:t>
            </a:r>
            <a:r>
              <a:rPr lang="en-US" sz="1000" dirty="0"/>
              <a:t>about 10 minutes </a:t>
            </a:r>
            <a:r>
              <a:rPr lang="en-US" sz="1000" b="0" i="0" u="none" strike="noStrike" cap="none" dirty="0">
                <a:solidFill>
                  <a:srgbClr val="000000"/>
                </a:solidFill>
                <a:latin typeface="Source Sans Pro"/>
                <a:ea typeface="Source Sans Pro"/>
                <a:cs typeface="Source Sans Pro"/>
                <a:sym typeface="Source Sans Pro"/>
              </a:rPr>
              <a:t>to play it out.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0" i="0" u="none" strike="noStrike" cap="none" dirty="0">
                <a:solidFill>
                  <a:srgbClr val="000000"/>
                </a:solidFill>
                <a:latin typeface="Source Sans Pro"/>
                <a:ea typeface="Source Sans Pro"/>
                <a:cs typeface="Source Sans Pro"/>
                <a:sym typeface="Source Sans Pro"/>
              </a:rPr>
              <a:t>Afterwards, </a:t>
            </a:r>
            <a:r>
              <a:rPr lang="en-US" sz="1000" b="1" i="0" u="none" strike="noStrike" cap="none" dirty="0">
                <a:solidFill>
                  <a:srgbClr val="000000"/>
                </a:solidFill>
                <a:latin typeface="Source Sans Pro"/>
                <a:ea typeface="Source Sans Pro"/>
                <a:cs typeface="Source Sans Pro"/>
                <a:sym typeface="Source Sans Pro"/>
              </a:rPr>
              <a:t>proceed</a:t>
            </a:r>
            <a:r>
              <a:rPr lang="en-US" sz="1000" b="0" i="0" u="none" strike="noStrike" cap="none" dirty="0">
                <a:solidFill>
                  <a:srgbClr val="000000"/>
                </a:solidFill>
                <a:latin typeface="Source Sans Pro"/>
                <a:ea typeface="Source Sans Pro"/>
                <a:cs typeface="Source Sans Pro"/>
                <a:sym typeface="Source Sans Pro"/>
              </a:rPr>
              <a:t> to the next slide for discussion.</a:t>
            </a:r>
            <a:endParaRPr sz="1000" dirty="0"/>
          </a:p>
          <a:p>
            <a:pPr marL="0" lvl="0" indent="0" algn="l" rtl="0">
              <a:lnSpc>
                <a:spcPct val="100000"/>
              </a:lnSpc>
              <a:spcBef>
                <a:spcPts val="0"/>
              </a:spcBef>
              <a:spcAft>
                <a:spcPts val="0"/>
              </a:spcAft>
              <a:buSzPts val="1400"/>
              <a:buNone/>
            </a:pPr>
            <a:endParaRPr dirty="0"/>
          </a:p>
        </p:txBody>
      </p:sp>
      <p:sp>
        <p:nvSpPr>
          <p:cNvPr id="1196" name="Google Shape;1196;p1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66</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3"/>
        <p:cNvGrpSpPr/>
        <p:nvPr/>
      </p:nvGrpSpPr>
      <p:grpSpPr>
        <a:xfrm>
          <a:off x="0" y="0"/>
          <a:ext cx="0" cy="0"/>
          <a:chOff x="0" y="0"/>
          <a:chExt cx="0" cy="0"/>
        </a:xfrm>
      </p:grpSpPr>
      <p:sp>
        <p:nvSpPr>
          <p:cNvPr id="1214" name="Google Shape;1214;p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5" name="Google Shape;1215;p1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Ask:</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played the provider to comment on what they found to be easy and what was hard.</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played the client to say if the instructions/information given by the provider were clear enough for them to understand, if the provider checked for their understanding, if they were encouraged to ask questions, and if the questions were answered clearly.</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were observing/taking notes to reflect on what they saw.</a:t>
            </a:r>
            <a:endParaRPr sz="1000" dirty="0"/>
          </a:p>
          <a:p>
            <a:pPr marL="0" lvl="0" indent="0" algn="l" rtl="0">
              <a:lnSpc>
                <a:spcPct val="100000"/>
              </a:lnSpc>
              <a:spcBef>
                <a:spcPts val="0"/>
              </a:spcBef>
              <a:spcAft>
                <a:spcPts val="0"/>
              </a:spcAft>
              <a:buSzPts val="1400"/>
              <a:buNone/>
            </a:pPr>
            <a:r>
              <a:rPr lang="en-US" sz="1000" b="1" dirty="0"/>
              <a:t>Facilitate</a:t>
            </a:r>
            <a:r>
              <a:rPr lang="en-US" sz="1000" dirty="0"/>
              <a:t> the discussion and answer questions as appropriate. Make sure that the correct course of action was taken by provider(s) and, if not, facilitate discussion about what should have been done and why. Make sure these points were addressed:</a:t>
            </a:r>
            <a:endParaRPr sz="1000" dirty="0"/>
          </a:p>
          <a:p>
            <a:pPr marL="228600" lvl="0" indent="-228600" algn="l" rtl="0">
              <a:lnSpc>
                <a:spcPct val="100000"/>
              </a:lnSpc>
              <a:spcBef>
                <a:spcPts val="0"/>
              </a:spcBef>
              <a:spcAft>
                <a:spcPts val="0"/>
              </a:spcAft>
              <a:buSzPts val="1400"/>
              <a:buFont typeface="Arial"/>
              <a:buChar char="•"/>
            </a:pPr>
            <a:r>
              <a:rPr lang="en-US" sz="1000" dirty="0"/>
              <a:t>Provider asks about all three symptoms</a:t>
            </a:r>
            <a:endParaRPr sz="1000" dirty="0"/>
          </a:p>
          <a:p>
            <a:pPr marL="228600" lvl="0" indent="-228600" algn="l" rtl="0">
              <a:lnSpc>
                <a:spcPct val="100000"/>
              </a:lnSpc>
              <a:spcBef>
                <a:spcPts val="0"/>
              </a:spcBef>
              <a:spcAft>
                <a:spcPts val="0"/>
              </a:spcAft>
              <a:buSzPts val="1400"/>
              <a:buFont typeface="Arial"/>
              <a:buChar char="•"/>
            </a:pPr>
            <a:r>
              <a:rPr lang="en-US" sz="1000" dirty="0"/>
              <a:t>Malaria is diagnosed based on positive RDT</a:t>
            </a:r>
            <a:endParaRPr sz="1000" dirty="0"/>
          </a:p>
          <a:p>
            <a:pPr marL="228600" lvl="0" indent="-228600" algn="l" rtl="0">
              <a:lnSpc>
                <a:spcPct val="100000"/>
              </a:lnSpc>
              <a:spcBef>
                <a:spcPts val="0"/>
              </a:spcBef>
              <a:spcAft>
                <a:spcPts val="0"/>
              </a:spcAft>
              <a:buSzPts val="1400"/>
              <a:buFont typeface="Arial"/>
              <a:buChar char="•"/>
            </a:pPr>
            <a:r>
              <a:rPr lang="en-US" sz="1000" dirty="0"/>
              <a:t>Advice is provided to caregiver on how to give anti-malaria tablets and how to prepare and give the medicine at home</a:t>
            </a:r>
            <a:endParaRPr sz="1000" dirty="0"/>
          </a:p>
          <a:p>
            <a:pPr marL="228600" lvl="0" indent="-228600" algn="l" rtl="0">
              <a:lnSpc>
                <a:spcPct val="100000"/>
              </a:lnSpc>
              <a:spcBef>
                <a:spcPts val="0"/>
              </a:spcBef>
              <a:spcAft>
                <a:spcPts val="0"/>
              </a:spcAft>
              <a:buSzPts val="1400"/>
              <a:buFont typeface="Arial"/>
              <a:buChar char="•"/>
            </a:pPr>
            <a:r>
              <a:rPr lang="en-US" sz="1000" dirty="0"/>
              <a:t>Provider helps caregiver to give the first dose of anti-malaria medication</a:t>
            </a:r>
            <a:endParaRPr sz="1000" dirty="0"/>
          </a:p>
          <a:p>
            <a:pPr marL="228600" lvl="0" indent="-228600" algn="l" rtl="0">
              <a:lnSpc>
                <a:spcPct val="100000"/>
              </a:lnSpc>
              <a:spcBef>
                <a:spcPts val="0"/>
              </a:spcBef>
              <a:spcAft>
                <a:spcPts val="0"/>
              </a:spcAft>
              <a:buSzPts val="1400"/>
              <a:buFont typeface="Arial"/>
              <a:buChar char="•"/>
            </a:pPr>
            <a:r>
              <a:rPr lang="en-US" sz="1000" dirty="0"/>
              <a:t>Provider tells caregiver when to take the child to the clinic without a delay</a:t>
            </a:r>
            <a:endParaRPr sz="1000" dirty="0"/>
          </a:p>
          <a:p>
            <a:pPr marL="0" lvl="0" indent="88900" algn="l" rtl="0">
              <a:lnSpc>
                <a:spcPct val="100000"/>
              </a:lnSpc>
              <a:spcBef>
                <a:spcPts val="0"/>
              </a:spcBef>
              <a:spcAft>
                <a:spcPts val="0"/>
              </a:spcAft>
              <a:buSzPts val="1400"/>
              <a:buFont typeface="Arial"/>
              <a:buNone/>
            </a:pPr>
            <a:endParaRPr dirty="0"/>
          </a:p>
        </p:txBody>
      </p:sp>
      <p:sp>
        <p:nvSpPr>
          <p:cNvPr id="1216" name="Google Shape;1216;p1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b="0" i="0" u="none" strike="noStrike" cap="none">
                <a:solidFill>
                  <a:srgbClr val="000000"/>
                </a:solidFill>
                <a:latin typeface="+mn-lt"/>
                <a:ea typeface="Source Sans Pro"/>
                <a:cs typeface="Source Sans Pro"/>
                <a:sym typeface="Source Sans Pro"/>
              </a:rPr>
              <a:t>67</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p1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4" name="Google Shape;1224;p1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trainees to read role play scenario 3 and let them know that they have </a:t>
            </a:r>
            <a:r>
              <a:rPr lang="en-US" sz="1000" dirty="0"/>
              <a:t>about 10 minutes </a:t>
            </a:r>
            <a:r>
              <a:rPr lang="en-US" sz="1000" b="0" i="0" u="none" strike="noStrike" cap="none" dirty="0">
                <a:solidFill>
                  <a:srgbClr val="000000"/>
                </a:solidFill>
                <a:latin typeface="Source Sans Pro"/>
                <a:ea typeface="Source Sans Pro"/>
                <a:cs typeface="Source Sans Pro"/>
                <a:sym typeface="Source Sans Pro"/>
              </a:rPr>
              <a:t>to play it out.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0" i="0" u="none" strike="noStrike" cap="none" dirty="0">
                <a:solidFill>
                  <a:srgbClr val="000000"/>
                </a:solidFill>
                <a:latin typeface="Source Sans Pro"/>
                <a:ea typeface="Source Sans Pro"/>
                <a:cs typeface="Source Sans Pro"/>
                <a:sym typeface="Source Sans Pro"/>
              </a:rPr>
              <a:t>Afterwards, </a:t>
            </a:r>
            <a:r>
              <a:rPr lang="en-US" sz="1000" b="1" i="0" u="none" strike="noStrike" cap="none" dirty="0">
                <a:solidFill>
                  <a:srgbClr val="000000"/>
                </a:solidFill>
                <a:latin typeface="Source Sans Pro"/>
                <a:ea typeface="Source Sans Pro"/>
                <a:cs typeface="Source Sans Pro"/>
                <a:sym typeface="Source Sans Pro"/>
              </a:rPr>
              <a:t>proceed</a:t>
            </a:r>
            <a:r>
              <a:rPr lang="en-US" sz="1000" b="0" i="0" u="none" strike="noStrike" cap="none" dirty="0">
                <a:solidFill>
                  <a:srgbClr val="000000"/>
                </a:solidFill>
                <a:latin typeface="Source Sans Pro"/>
                <a:ea typeface="Source Sans Pro"/>
                <a:cs typeface="Source Sans Pro"/>
                <a:sym typeface="Source Sans Pro"/>
              </a:rPr>
              <a:t> to the next slide for discussion.</a:t>
            </a:r>
            <a:endParaRPr sz="1000" dirty="0"/>
          </a:p>
          <a:p>
            <a:pPr marL="0" lvl="0" indent="0" algn="l" rtl="0">
              <a:lnSpc>
                <a:spcPct val="100000"/>
              </a:lnSpc>
              <a:spcBef>
                <a:spcPts val="0"/>
              </a:spcBef>
              <a:spcAft>
                <a:spcPts val="0"/>
              </a:spcAft>
              <a:buSzPts val="1400"/>
              <a:buNone/>
            </a:pPr>
            <a:endParaRPr dirty="0"/>
          </a:p>
        </p:txBody>
      </p:sp>
      <p:sp>
        <p:nvSpPr>
          <p:cNvPr id="1225" name="Google Shape;1225;p1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68</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2"/>
        <p:cNvGrpSpPr/>
        <p:nvPr/>
      </p:nvGrpSpPr>
      <p:grpSpPr>
        <a:xfrm>
          <a:off x="0" y="0"/>
          <a:ext cx="0" cy="0"/>
          <a:chOff x="0" y="0"/>
          <a:chExt cx="0" cy="0"/>
        </a:xfrm>
      </p:grpSpPr>
      <p:sp>
        <p:nvSpPr>
          <p:cNvPr id="1243" name="Google Shape;1243;p1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4" name="Google Shape;1244;p1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played the provider to comment on what they found to be easy and what was hard.</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played the client to say if the instructions/information given by the provider were clear enough for them to understand, if the provider checked for their understanding, if they were encouraged to ask questions, and if the questions were answered clearly.</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were observing/taking notes, to reflect on what they saw.</a:t>
            </a:r>
            <a:endParaRPr sz="1000" dirty="0"/>
          </a:p>
          <a:p>
            <a:pPr marL="0" lvl="0" indent="0" algn="l" rtl="0">
              <a:lnSpc>
                <a:spcPct val="100000"/>
              </a:lnSpc>
              <a:spcBef>
                <a:spcPts val="0"/>
              </a:spcBef>
              <a:spcAft>
                <a:spcPts val="0"/>
              </a:spcAft>
              <a:buSzPts val="1400"/>
              <a:buNone/>
            </a:pPr>
            <a:r>
              <a:rPr lang="en-US" sz="1000" b="1" dirty="0"/>
              <a:t>Facilitate</a:t>
            </a:r>
            <a:r>
              <a:rPr lang="en-US" sz="1000" dirty="0"/>
              <a:t> the discussion and answer questions as appropriate. Make sure that the correct course of action was taken by provider(s) and, if not, facilitate discussion about what should have been done and why. Make sure these points were addressed:</a:t>
            </a:r>
            <a:endParaRPr sz="1000" dirty="0"/>
          </a:p>
          <a:p>
            <a:pPr marL="228600" lvl="0" indent="-228600" algn="l" rtl="0">
              <a:lnSpc>
                <a:spcPct val="100000"/>
              </a:lnSpc>
              <a:spcBef>
                <a:spcPts val="0"/>
              </a:spcBef>
              <a:spcAft>
                <a:spcPts val="0"/>
              </a:spcAft>
              <a:buSzPts val="1400"/>
              <a:buFont typeface="Arial"/>
              <a:buChar char="•"/>
            </a:pPr>
            <a:r>
              <a:rPr lang="en-US" sz="1000" dirty="0"/>
              <a:t>Provider asks about all three symptoms</a:t>
            </a:r>
            <a:endParaRPr sz="1000" dirty="0"/>
          </a:p>
          <a:p>
            <a:pPr marL="228600" lvl="0" indent="-228600" algn="l" rtl="0">
              <a:lnSpc>
                <a:spcPct val="100000"/>
              </a:lnSpc>
              <a:spcBef>
                <a:spcPts val="0"/>
              </a:spcBef>
              <a:spcAft>
                <a:spcPts val="0"/>
              </a:spcAft>
              <a:buSzPts val="1400"/>
              <a:buFont typeface="Arial"/>
              <a:buChar char="•"/>
            </a:pPr>
            <a:r>
              <a:rPr lang="en-US" sz="1000" dirty="0"/>
              <a:t>Malaria is diagnosed based on positive RDT</a:t>
            </a:r>
            <a:endParaRPr sz="1000" dirty="0"/>
          </a:p>
          <a:p>
            <a:pPr marL="228600" lvl="0" indent="-228600" algn="l" rtl="0">
              <a:lnSpc>
                <a:spcPct val="100000"/>
              </a:lnSpc>
              <a:spcBef>
                <a:spcPts val="0"/>
              </a:spcBef>
              <a:spcAft>
                <a:spcPts val="0"/>
              </a:spcAft>
              <a:buSzPts val="1400"/>
              <a:buFont typeface="Arial"/>
              <a:buChar char="•"/>
            </a:pPr>
            <a:r>
              <a:rPr lang="en-US" sz="1000" dirty="0"/>
              <a:t>Adam has no danger signs; even if he vomits occasionally, he has not vomited everything, meaning it is possible to give him anti-malaria tablets/treat him at home</a:t>
            </a:r>
            <a:endParaRPr sz="1000" dirty="0"/>
          </a:p>
          <a:p>
            <a:pPr marL="228600" lvl="0" indent="-228600" algn="l" rtl="0">
              <a:lnSpc>
                <a:spcPct val="100000"/>
              </a:lnSpc>
              <a:spcBef>
                <a:spcPts val="0"/>
              </a:spcBef>
              <a:spcAft>
                <a:spcPts val="0"/>
              </a:spcAft>
              <a:buSzPts val="1400"/>
              <a:buFont typeface="Arial"/>
              <a:buChar char="•"/>
            </a:pPr>
            <a:r>
              <a:rPr lang="en-US" sz="1000" dirty="0"/>
              <a:t>Advice is provided to caregiver on how to give anti-malaria tablets and how to prepare and give the medicine at home</a:t>
            </a:r>
            <a:endParaRPr sz="1000" dirty="0"/>
          </a:p>
          <a:p>
            <a:pPr marL="228600" lvl="0" indent="-228600" algn="l" rtl="0">
              <a:lnSpc>
                <a:spcPct val="100000"/>
              </a:lnSpc>
              <a:spcBef>
                <a:spcPts val="0"/>
              </a:spcBef>
              <a:spcAft>
                <a:spcPts val="0"/>
              </a:spcAft>
              <a:buSzPts val="1400"/>
              <a:buFont typeface="Arial"/>
              <a:buChar char="•"/>
            </a:pPr>
            <a:r>
              <a:rPr lang="en-US" sz="1000" dirty="0"/>
              <a:t>Provider helps caregiver to give the first dose of anti-malaria medication</a:t>
            </a:r>
            <a:endParaRPr sz="1000" dirty="0"/>
          </a:p>
          <a:p>
            <a:pPr marL="228600" lvl="0" indent="-228600" algn="l" rtl="0">
              <a:lnSpc>
                <a:spcPct val="100000"/>
              </a:lnSpc>
              <a:spcBef>
                <a:spcPts val="0"/>
              </a:spcBef>
              <a:spcAft>
                <a:spcPts val="0"/>
              </a:spcAft>
              <a:buSzPts val="1400"/>
              <a:buFont typeface="Arial"/>
              <a:buChar char="•"/>
            </a:pPr>
            <a:r>
              <a:rPr lang="en-US" sz="1000" dirty="0"/>
              <a:t>Provider tells caregiver when to take the child to the clinic without a delay</a:t>
            </a:r>
            <a:endParaRPr sz="1000" dirty="0"/>
          </a:p>
          <a:p>
            <a:pPr marL="0" lvl="0" indent="88900" algn="l" rtl="0">
              <a:lnSpc>
                <a:spcPct val="100000"/>
              </a:lnSpc>
              <a:spcBef>
                <a:spcPts val="0"/>
              </a:spcBef>
              <a:spcAft>
                <a:spcPts val="0"/>
              </a:spcAft>
              <a:buSzPts val="1400"/>
              <a:buFont typeface="Arial"/>
              <a:buNone/>
            </a:pPr>
            <a:endParaRPr dirty="0"/>
          </a:p>
        </p:txBody>
      </p:sp>
      <p:sp>
        <p:nvSpPr>
          <p:cNvPr id="1245" name="Google Shape;1245;p1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b="0" i="0" u="none" strike="noStrike" cap="none">
                <a:solidFill>
                  <a:srgbClr val="000000"/>
                </a:solidFill>
                <a:latin typeface="+mn-lt"/>
                <a:ea typeface="Source Sans Pro"/>
                <a:cs typeface="Source Sans Pro"/>
                <a:sym typeface="Source Sans Pro"/>
              </a:rPr>
              <a:t>69</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3" name="Google Shape;50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  </a:t>
            </a:r>
            <a:r>
              <a:rPr lang="en-US" sz="1000" b="0" dirty="0"/>
              <a:t>Who can use the pictures to tell us about common signs and symptoms of malaria? Allow the volunteer time to answer.</a:t>
            </a:r>
            <a:endParaRPr sz="1000" b="1" dirty="0"/>
          </a:p>
          <a:p>
            <a:pPr marL="0" lvl="0" indent="0" algn="l" rtl="0">
              <a:lnSpc>
                <a:spcPct val="100000"/>
              </a:lnSpc>
              <a:spcBef>
                <a:spcPts val="0"/>
              </a:spcBef>
              <a:spcAft>
                <a:spcPts val="0"/>
              </a:spcAft>
              <a:buSzPts val="1400"/>
              <a:buNone/>
            </a:pPr>
            <a:r>
              <a:rPr lang="en-US" sz="1000" b="1" dirty="0"/>
              <a:t>Probe or ask </a:t>
            </a:r>
            <a:r>
              <a:rPr lang="en-US" sz="1000" b="0" dirty="0"/>
              <a:t>other trainees to add information as needed until the main symptoms (fever/chills, loss of appetite, headache, vomiting) are covered. </a:t>
            </a:r>
            <a:endParaRPr sz="1000" b="1" dirty="0"/>
          </a:p>
          <a:p>
            <a:pPr marL="0" lvl="0" indent="0" algn="l" rtl="0">
              <a:lnSpc>
                <a:spcPct val="100000"/>
              </a:lnSpc>
              <a:spcBef>
                <a:spcPts val="0"/>
              </a:spcBef>
              <a:spcAft>
                <a:spcPts val="0"/>
              </a:spcAft>
              <a:buSzPts val="1400"/>
              <a:buNone/>
            </a:pPr>
            <a:r>
              <a:rPr lang="en-US" sz="1000" b="1" dirty="0"/>
              <a:t>Clarify further: </a:t>
            </a:r>
            <a:endParaRPr sz="1000" dirty="0"/>
          </a:p>
          <a:p>
            <a:pPr marL="274320" lvl="0" indent="-171450" algn="l" rtl="0">
              <a:lnSpc>
                <a:spcPct val="100000"/>
              </a:lnSpc>
              <a:spcBef>
                <a:spcPts val="0"/>
              </a:spcBef>
              <a:spcAft>
                <a:spcPts val="0"/>
              </a:spcAft>
              <a:buClr>
                <a:schemeClr val="dk1"/>
              </a:buClr>
              <a:buSzPts val="1200"/>
              <a:buFont typeface="Arial"/>
              <a:buChar char="•"/>
            </a:pPr>
            <a:r>
              <a:rPr lang="en-US" sz="1000" b="0" dirty="0"/>
              <a:t>Early symptoms of malaria can include irritability and drowsiness, with poor appetite and trouble sleeping. </a:t>
            </a:r>
            <a:endParaRPr sz="1000" dirty="0"/>
          </a:p>
          <a:p>
            <a:pPr marL="274320" lvl="0" indent="-171450" algn="l" rtl="0">
              <a:lnSpc>
                <a:spcPct val="100000"/>
              </a:lnSpc>
              <a:spcBef>
                <a:spcPts val="0"/>
              </a:spcBef>
              <a:spcAft>
                <a:spcPts val="0"/>
              </a:spcAft>
              <a:buClr>
                <a:schemeClr val="dk1"/>
              </a:buClr>
              <a:buSzPts val="1200"/>
              <a:buFont typeface="Arial"/>
              <a:buChar char="•"/>
            </a:pPr>
            <a:r>
              <a:rPr lang="en-US" sz="1000" b="0" dirty="0"/>
              <a:t>These symptoms are usually followed by chills, and then a fever with fast breathing. The fever may either gradually rise over 1 to 2 days or spike very suddenly to 40.6°C (105°F) or higher. </a:t>
            </a:r>
            <a:endParaRPr sz="1000" dirty="0"/>
          </a:p>
          <a:p>
            <a:pPr marL="274320" lvl="0" indent="-171450" algn="l" rtl="0">
              <a:lnSpc>
                <a:spcPct val="100000"/>
              </a:lnSpc>
              <a:spcBef>
                <a:spcPts val="0"/>
              </a:spcBef>
              <a:spcAft>
                <a:spcPts val="0"/>
              </a:spcAft>
              <a:buClr>
                <a:schemeClr val="dk1"/>
              </a:buClr>
              <a:buSzPts val="1200"/>
              <a:buFont typeface="Arial"/>
              <a:buChar char="•"/>
            </a:pPr>
            <a:r>
              <a:rPr lang="en-US" sz="1000" b="0" dirty="0"/>
              <a:t>Then, as the fever ends and the person's body temperature quickly returns to normal, there is an intense episode of sweating. The same pattern of symptoms — chills, fever, sweating — may repeat every 2 or 3 days.</a:t>
            </a:r>
            <a:endParaRPr sz="1000" dirty="0"/>
          </a:p>
          <a:p>
            <a:pPr marL="274320" lvl="0" indent="-171450" algn="l" rtl="0">
              <a:lnSpc>
                <a:spcPct val="100000"/>
              </a:lnSpc>
              <a:spcBef>
                <a:spcPts val="0"/>
              </a:spcBef>
              <a:spcAft>
                <a:spcPts val="0"/>
              </a:spcAft>
              <a:buClr>
                <a:schemeClr val="dk1"/>
              </a:buClr>
              <a:buSzPts val="1200"/>
              <a:buFont typeface="Arial"/>
              <a:buChar char="•"/>
            </a:pPr>
            <a:r>
              <a:rPr lang="en-US" sz="1000" b="0" dirty="0"/>
              <a:t>Other symptoms include headache, nausea and vomiting, sometimes diarrhea, and/or aches and pains all over the body (especially the back and abdomen). </a:t>
            </a:r>
            <a:endParaRPr sz="1000" dirty="0"/>
          </a:p>
          <a:p>
            <a:pPr marL="102870" lvl="0" indent="0" algn="l" rtl="0">
              <a:lnSpc>
                <a:spcPct val="100000"/>
              </a:lnSpc>
              <a:spcBef>
                <a:spcPts val="0"/>
              </a:spcBef>
              <a:spcAft>
                <a:spcPts val="0"/>
              </a:spcAft>
              <a:buClr>
                <a:schemeClr val="dk1"/>
              </a:buClr>
              <a:buSzPts val="1200"/>
              <a:buFont typeface="Arial"/>
              <a:buNone/>
            </a:pPr>
            <a:endParaRPr sz="1000" b="0" dirty="0"/>
          </a:p>
          <a:p>
            <a:pPr marL="0" lvl="0" indent="0" algn="l" rtl="0">
              <a:lnSpc>
                <a:spcPct val="100000"/>
              </a:lnSpc>
              <a:spcBef>
                <a:spcPts val="0"/>
              </a:spcBef>
              <a:spcAft>
                <a:spcPts val="0"/>
              </a:spcAft>
              <a:buSzPts val="1400"/>
              <a:buNone/>
            </a:pPr>
            <a:endParaRPr sz="1000" b="1" dirty="0"/>
          </a:p>
          <a:p>
            <a:pPr marL="0" lvl="0" indent="0" algn="l" rtl="0">
              <a:lnSpc>
                <a:spcPct val="100000"/>
              </a:lnSpc>
              <a:spcBef>
                <a:spcPts val="0"/>
              </a:spcBef>
              <a:spcAft>
                <a:spcPts val="0"/>
              </a:spcAft>
              <a:buSzPts val="1400"/>
              <a:buNone/>
            </a:pPr>
            <a:endParaRPr b="0" dirty="0"/>
          </a:p>
        </p:txBody>
      </p:sp>
      <p:sp>
        <p:nvSpPr>
          <p:cNvPr id="504" name="Google Shape;50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1"/>
        <p:cNvGrpSpPr/>
        <p:nvPr/>
      </p:nvGrpSpPr>
      <p:grpSpPr>
        <a:xfrm>
          <a:off x="0" y="0"/>
          <a:ext cx="0" cy="0"/>
          <a:chOff x="0" y="0"/>
          <a:chExt cx="0" cy="0"/>
        </a:xfrm>
      </p:grpSpPr>
      <p:sp>
        <p:nvSpPr>
          <p:cNvPr id="1252" name="Google Shape;1252;p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3" name="Google Shape;1253;p1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Source Sans Pro"/>
              <a:buNone/>
            </a:pPr>
            <a:r>
              <a:rPr lang="en-US" sz="1000" b="1" cap="none" dirty="0"/>
              <a:t>FACILITATOR NOTES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trainees to read role play scenario 4 and let them know that they have </a:t>
            </a:r>
            <a:r>
              <a:rPr lang="en-US" sz="1000" dirty="0"/>
              <a:t>about 10 minutes </a:t>
            </a:r>
            <a:r>
              <a:rPr lang="en-US" sz="1000" b="0" i="0" u="none" strike="noStrike" cap="none" dirty="0">
                <a:solidFill>
                  <a:srgbClr val="000000"/>
                </a:solidFill>
                <a:latin typeface="Source Sans Pro"/>
                <a:ea typeface="Source Sans Pro"/>
                <a:cs typeface="Source Sans Pro"/>
                <a:sym typeface="Source Sans Pro"/>
              </a:rPr>
              <a:t>to play it out. </a:t>
            </a:r>
            <a:endParaRPr sz="1000" dirty="0"/>
          </a:p>
          <a:p>
            <a:pPr marL="0" marR="0" lvl="0" indent="0" algn="l" rtl="0">
              <a:lnSpc>
                <a:spcPct val="100000"/>
              </a:lnSpc>
              <a:spcBef>
                <a:spcPts val="0"/>
              </a:spcBef>
              <a:spcAft>
                <a:spcPts val="0"/>
              </a:spcAft>
              <a:buClr>
                <a:srgbClr val="000000"/>
              </a:buClr>
              <a:buSzPts val="1400"/>
              <a:buFont typeface="Arial"/>
              <a:buNone/>
            </a:pPr>
            <a:r>
              <a:rPr lang="en-US" sz="1000" b="0" i="0" u="none" strike="noStrike" cap="none" dirty="0">
                <a:solidFill>
                  <a:srgbClr val="000000"/>
                </a:solidFill>
                <a:latin typeface="Source Sans Pro"/>
                <a:ea typeface="Source Sans Pro"/>
                <a:cs typeface="Source Sans Pro"/>
                <a:sym typeface="Source Sans Pro"/>
              </a:rPr>
              <a:t>Afterwards, </a:t>
            </a:r>
            <a:r>
              <a:rPr lang="en-US" sz="1000" b="1" i="0" u="none" strike="noStrike" cap="none" dirty="0">
                <a:solidFill>
                  <a:srgbClr val="000000"/>
                </a:solidFill>
                <a:latin typeface="Source Sans Pro"/>
                <a:ea typeface="Source Sans Pro"/>
                <a:cs typeface="Source Sans Pro"/>
                <a:sym typeface="Source Sans Pro"/>
              </a:rPr>
              <a:t>proceed</a:t>
            </a:r>
            <a:r>
              <a:rPr lang="en-US" sz="1000" b="0" i="0" u="none" strike="noStrike" cap="none" dirty="0">
                <a:solidFill>
                  <a:srgbClr val="000000"/>
                </a:solidFill>
                <a:latin typeface="Source Sans Pro"/>
                <a:ea typeface="Source Sans Pro"/>
                <a:cs typeface="Source Sans Pro"/>
                <a:sym typeface="Source Sans Pro"/>
              </a:rPr>
              <a:t> to the next slide for discussion.</a:t>
            </a:r>
            <a:endParaRPr sz="1000" dirty="0"/>
          </a:p>
          <a:p>
            <a:pPr marL="0" lvl="0" indent="0" algn="l" rtl="0">
              <a:lnSpc>
                <a:spcPct val="100000"/>
              </a:lnSpc>
              <a:spcBef>
                <a:spcPts val="0"/>
              </a:spcBef>
              <a:spcAft>
                <a:spcPts val="0"/>
              </a:spcAft>
              <a:buSzPts val="1400"/>
              <a:buNone/>
            </a:pPr>
            <a:endParaRPr dirty="0"/>
          </a:p>
        </p:txBody>
      </p:sp>
      <p:sp>
        <p:nvSpPr>
          <p:cNvPr id="1254" name="Google Shape;1254;p1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70</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p1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3" name="Google Shape;1273;p1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Ask:</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played the provider to comment on what they found to be easy and what was hard.</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played the client to say if the instructions/information given by the provider were clear enough for them to understand, if the provider checked for their understanding, if they were encouraged to ask questions, and if the questions were answered clearly.</a:t>
            </a:r>
            <a:endParaRPr sz="1000" dirty="0"/>
          </a:p>
          <a:p>
            <a:pPr marL="228600" lvl="0" indent="-228600" algn="l" rtl="0">
              <a:lnSpc>
                <a:spcPct val="100000"/>
              </a:lnSpc>
              <a:spcBef>
                <a:spcPts val="0"/>
              </a:spcBef>
              <a:spcAft>
                <a:spcPts val="0"/>
              </a:spcAft>
              <a:buSzPts val="1400"/>
              <a:buFont typeface="Arial"/>
              <a:buChar char="•"/>
            </a:pPr>
            <a:r>
              <a:rPr lang="en-US" sz="1000" dirty="0"/>
              <a:t>Participants who were observing/taking notes to reflect on what they saw.</a:t>
            </a:r>
            <a:endParaRPr sz="1000" dirty="0"/>
          </a:p>
          <a:p>
            <a:pPr marL="0" lvl="0" indent="0" algn="l" rtl="0">
              <a:lnSpc>
                <a:spcPct val="100000"/>
              </a:lnSpc>
              <a:spcBef>
                <a:spcPts val="0"/>
              </a:spcBef>
              <a:spcAft>
                <a:spcPts val="0"/>
              </a:spcAft>
              <a:buSzPts val="1400"/>
              <a:buNone/>
            </a:pPr>
            <a:r>
              <a:rPr lang="en-US" sz="1000" b="1" dirty="0"/>
              <a:t>Facilitate</a:t>
            </a:r>
            <a:r>
              <a:rPr lang="en-US" sz="1000" dirty="0"/>
              <a:t> the discussion and answer questions as appropriate. Make sure that the correct course of action was taken by provider(s) and, if not, facilitate discussion about what should have been done and why. Make sure these points were addressed:</a:t>
            </a:r>
            <a:endParaRPr sz="1000" dirty="0"/>
          </a:p>
          <a:p>
            <a:pPr marL="228600" lvl="0" indent="-228600" algn="l" rtl="0">
              <a:lnSpc>
                <a:spcPct val="100000"/>
              </a:lnSpc>
              <a:spcBef>
                <a:spcPts val="0"/>
              </a:spcBef>
              <a:spcAft>
                <a:spcPts val="0"/>
              </a:spcAft>
              <a:buSzPts val="1400"/>
              <a:buFont typeface="Arial"/>
              <a:buChar char="•"/>
            </a:pPr>
            <a:r>
              <a:rPr lang="en-US" sz="1000" dirty="0"/>
              <a:t>Provider asks about all three symptoms</a:t>
            </a:r>
            <a:endParaRPr sz="1000" dirty="0"/>
          </a:p>
          <a:p>
            <a:pPr marL="228600" lvl="0" indent="-228600" algn="l" rtl="0">
              <a:lnSpc>
                <a:spcPct val="100000"/>
              </a:lnSpc>
              <a:spcBef>
                <a:spcPts val="0"/>
              </a:spcBef>
              <a:spcAft>
                <a:spcPts val="0"/>
              </a:spcAft>
              <a:buSzPts val="1400"/>
              <a:buFont typeface="Arial"/>
              <a:buChar char="•"/>
            </a:pPr>
            <a:r>
              <a:rPr lang="en-US" sz="1000" dirty="0"/>
              <a:t>Malaria is ruled out based on negative RDT</a:t>
            </a:r>
            <a:endParaRPr sz="1000" dirty="0"/>
          </a:p>
          <a:p>
            <a:pPr marL="228600" lvl="0" indent="-228600" algn="l" rtl="0">
              <a:lnSpc>
                <a:spcPct val="100000"/>
              </a:lnSpc>
              <a:spcBef>
                <a:spcPts val="0"/>
              </a:spcBef>
              <a:spcAft>
                <a:spcPts val="0"/>
              </a:spcAft>
              <a:buSzPts val="1400"/>
              <a:buFont typeface="Arial"/>
              <a:buChar char="•"/>
            </a:pPr>
            <a:r>
              <a:rPr lang="en-US" sz="1000" dirty="0"/>
              <a:t>There is no concern about pneumonia (normal breath rate, no chest in-drawing)</a:t>
            </a:r>
            <a:endParaRPr sz="1000" dirty="0"/>
          </a:p>
          <a:p>
            <a:pPr marL="228600" lvl="0" indent="-228600" algn="l" rtl="0">
              <a:lnSpc>
                <a:spcPct val="100000"/>
              </a:lnSpc>
              <a:spcBef>
                <a:spcPts val="0"/>
              </a:spcBef>
              <a:spcAft>
                <a:spcPts val="0"/>
              </a:spcAft>
              <a:buSzPts val="1400"/>
              <a:buFont typeface="Arial"/>
              <a:buChar char="•"/>
            </a:pPr>
            <a:r>
              <a:rPr lang="en-US" sz="1000" dirty="0"/>
              <a:t>Caregiver is counseled that fever is most likely due to common cold</a:t>
            </a:r>
            <a:endParaRPr sz="1000" dirty="0"/>
          </a:p>
          <a:p>
            <a:pPr marL="228600" lvl="0" indent="-228600" algn="l" rtl="0">
              <a:lnSpc>
                <a:spcPct val="100000"/>
              </a:lnSpc>
              <a:spcBef>
                <a:spcPts val="0"/>
              </a:spcBef>
              <a:spcAft>
                <a:spcPts val="0"/>
              </a:spcAft>
              <a:buSzPts val="1400"/>
              <a:buFont typeface="Arial"/>
              <a:buChar char="•"/>
            </a:pPr>
            <a:r>
              <a:rPr lang="en-US" sz="1000" dirty="0"/>
              <a:t>Provider also tells caregiver when to take the child to the clinic without a delay</a:t>
            </a:r>
            <a:endParaRPr sz="1000" dirty="0"/>
          </a:p>
          <a:p>
            <a:pPr marL="0" lvl="0" indent="88900" algn="l" rtl="0">
              <a:lnSpc>
                <a:spcPct val="100000"/>
              </a:lnSpc>
              <a:spcBef>
                <a:spcPts val="0"/>
              </a:spcBef>
              <a:spcAft>
                <a:spcPts val="0"/>
              </a:spcAft>
              <a:buSzPts val="1400"/>
              <a:buFont typeface="Arial"/>
              <a:buNone/>
            </a:pPr>
            <a:endParaRPr dirty="0"/>
          </a:p>
        </p:txBody>
      </p:sp>
      <p:sp>
        <p:nvSpPr>
          <p:cNvPr id="1274" name="Google Shape;1274;p1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b="0" i="0" u="none" strike="noStrike" cap="none">
                <a:solidFill>
                  <a:srgbClr val="000000"/>
                </a:solidFill>
                <a:latin typeface="+mn-lt"/>
                <a:ea typeface="Source Sans Pro"/>
                <a:cs typeface="Source Sans Pro"/>
                <a:sym typeface="Source Sans Pro"/>
              </a:rPr>
              <a:t>71</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0"/>
        <p:cNvGrpSpPr/>
        <p:nvPr/>
      </p:nvGrpSpPr>
      <p:grpSpPr>
        <a:xfrm>
          <a:off x="0" y="0"/>
          <a:ext cx="0" cy="0"/>
          <a:chOff x="0" y="0"/>
          <a:chExt cx="0" cy="0"/>
        </a:xfrm>
      </p:grpSpPr>
      <p:sp>
        <p:nvSpPr>
          <p:cNvPr id="1281" name="Google Shape;1281;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2" name="Google Shape;1282;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b="1"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1" dirty="0"/>
              <a:t>Ask</a:t>
            </a:r>
            <a:r>
              <a:rPr lang="en-US" sz="1000" dirty="0"/>
              <a:t> trainees to form a circle. </a:t>
            </a:r>
            <a:endParaRPr sz="1000" dirty="0"/>
          </a:p>
          <a:p>
            <a:pPr marL="0" lvl="0" indent="0" algn="l" rtl="0">
              <a:lnSpc>
                <a:spcPct val="100000"/>
              </a:lnSpc>
              <a:spcBef>
                <a:spcPts val="0"/>
              </a:spcBef>
              <a:spcAft>
                <a:spcPts val="0"/>
              </a:spcAft>
              <a:buSzPts val="1400"/>
              <a:buNone/>
            </a:pPr>
            <a:r>
              <a:rPr lang="en-US" sz="1000" b="1" dirty="0"/>
              <a:t>Read</a:t>
            </a:r>
            <a:r>
              <a:rPr lang="en-US" sz="1000" dirty="0"/>
              <a:t> the first quiz question, then throw a ball to one of the participants and ask him/her to answer. </a:t>
            </a:r>
            <a:endParaRPr sz="1000" dirty="0"/>
          </a:p>
          <a:p>
            <a:pPr marL="0" lvl="0" indent="0" algn="l" rtl="0">
              <a:lnSpc>
                <a:spcPct val="100000"/>
              </a:lnSpc>
              <a:spcBef>
                <a:spcPts val="0"/>
              </a:spcBef>
              <a:spcAft>
                <a:spcPts val="0"/>
              </a:spcAft>
              <a:buSzPts val="1400"/>
              <a:buNone/>
            </a:pPr>
            <a:r>
              <a:rPr lang="en-US" sz="1000" b="1" dirty="0"/>
              <a:t>Explain</a:t>
            </a:r>
            <a:r>
              <a:rPr lang="en-US" sz="1000" dirty="0"/>
              <a:t> that after answering the question, the participant should read the next question while throwing the ball to another participant. </a:t>
            </a:r>
            <a:endParaRPr sz="1000" dirty="0"/>
          </a:p>
          <a:p>
            <a:pPr marL="0" lvl="0" indent="0" algn="l" rtl="0">
              <a:lnSpc>
                <a:spcPct val="100000"/>
              </a:lnSpc>
              <a:spcBef>
                <a:spcPts val="0"/>
              </a:spcBef>
              <a:spcAft>
                <a:spcPts val="0"/>
              </a:spcAft>
              <a:buSzPts val="1400"/>
              <a:buNone/>
            </a:pPr>
            <a:r>
              <a:rPr lang="en-US" sz="1000" b="1" dirty="0"/>
              <a:t>Repeat</a:t>
            </a:r>
            <a:r>
              <a:rPr lang="en-US" sz="1000" dirty="0"/>
              <a:t> the process until all the questions are answered. If any answer is incorrect, ask the group for an  alternative/correct answer and clarify/correct as needed.</a:t>
            </a:r>
            <a:endParaRPr sz="1000" dirty="0"/>
          </a:p>
          <a:p>
            <a:pPr marL="0" lvl="0" indent="0" algn="l" rtl="0">
              <a:lnSpc>
                <a:spcPct val="100000"/>
              </a:lnSpc>
              <a:spcBef>
                <a:spcPts val="0"/>
              </a:spcBef>
              <a:spcAft>
                <a:spcPts val="0"/>
              </a:spcAft>
              <a:buSzPts val="1400"/>
              <a:buNone/>
            </a:pPr>
            <a:endParaRPr sz="1000" dirty="0"/>
          </a:p>
          <a:p>
            <a:pPr marL="0" lvl="0" indent="0" algn="l" rtl="0">
              <a:lnSpc>
                <a:spcPct val="100000"/>
              </a:lnSpc>
              <a:spcBef>
                <a:spcPts val="0"/>
              </a:spcBef>
              <a:spcAft>
                <a:spcPts val="0"/>
              </a:spcAft>
              <a:buSzPts val="1400"/>
              <a:buNone/>
            </a:pPr>
            <a:r>
              <a:rPr lang="en-US" sz="1000" b="1" dirty="0"/>
              <a:t>Quiz answer key:</a:t>
            </a:r>
            <a:endParaRPr sz="1000" dirty="0"/>
          </a:p>
          <a:p>
            <a:pPr marL="228600" lvl="0" indent="-228600" algn="l" rtl="0">
              <a:lnSpc>
                <a:spcPct val="100000"/>
              </a:lnSpc>
              <a:spcBef>
                <a:spcPts val="0"/>
              </a:spcBef>
              <a:spcAft>
                <a:spcPts val="0"/>
              </a:spcAft>
              <a:buClr>
                <a:schemeClr val="dk1"/>
              </a:buClr>
              <a:buSzPts val="1200"/>
              <a:buFont typeface="Calibri"/>
              <a:buAutoNum type="arabicPeriod"/>
            </a:pPr>
            <a:r>
              <a:rPr lang="en-US" sz="1000" dirty="0"/>
              <a:t>True</a:t>
            </a:r>
            <a:endParaRPr sz="1000" dirty="0"/>
          </a:p>
          <a:p>
            <a:pPr marL="228600" lvl="0" indent="-228600" algn="l" rtl="0">
              <a:lnSpc>
                <a:spcPct val="100000"/>
              </a:lnSpc>
              <a:spcBef>
                <a:spcPts val="0"/>
              </a:spcBef>
              <a:spcAft>
                <a:spcPts val="0"/>
              </a:spcAft>
              <a:buClr>
                <a:schemeClr val="dk1"/>
              </a:buClr>
              <a:buSzPts val="1200"/>
              <a:buFont typeface="Calibri"/>
              <a:buAutoNum type="arabicPeriod"/>
            </a:pPr>
            <a:r>
              <a:rPr lang="en-US" sz="1000" dirty="0"/>
              <a:t>Any three of these symptoms: fever/chills, loss of appetite, headache, vomiting</a:t>
            </a:r>
            <a:endParaRPr sz="1000" dirty="0"/>
          </a:p>
          <a:p>
            <a:pPr marL="228600" lvl="0" indent="-228600" algn="l" rtl="0">
              <a:lnSpc>
                <a:spcPct val="100000"/>
              </a:lnSpc>
              <a:spcBef>
                <a:spcPts val="0"/>
              </a:spcBef>
              <a:spcAft>
                <a:spcPts val="0"/>
              </a:spcAft>
              <a:buClr>
                <a:schemeClr val="dk1"/>
              </a:buClr>
              <a:buSzPts val="1200"/>
              <a:buFont typeface="Calibri"/>
              <a:buAutoNum type="arabicPeriod"/>
            </a:pPr>
            <a:r>
              <a:rPr lang="en-US" sz="1000" dirty="0"/>
              <a:t>Invalid</a:t>
            </a:r>
            <a:endParaRPr sz="1000" dirty="0"/>
          </a:p>
          <a:p>
            <a:pPr marL="228600" lvl="0" indent="-152400" algn="l" rtl="0">
              <a:lnSpc>
                <a:spcPct val="100000"/>
              </a:lnSpc>
              <a:spcBef>
                <a:spcPts val="0"/>
              </a:spcBef>
              <a:spcAft>
                <a:spcPts val="0"/>
              </a:spcAft>
              <a:buClr>
                <a:schemeClr val="dk1"/>
              </a:buClr>
              <a:buSzPts val="1200"/>
              <a:buFont typeface="Calibri"/>
              <a:buNone/>
            </a:pPr>
            <a:endParaRPr sz="1000" dirty="0"/>
          </a:p>
          <a:p>
            <a:pPr marL="0" lvl="0" indent="0" algn="l" rtl="0">
              <a:lnSpc>
                <a:spcPct val="100000"/>
              </a:lnSpc>
              <a:spcBef>
                <a:spcPts val="0"/>
              </a:spcBef>
              <a:spcAft>
                <a:spcPts val="0"/>
              </a:spcAft>
              <a:buClr>
                <a:schemeClr val="dk1"/>
              </a:buClr>
              <a:buSzPts val="1200"/>
              <a:buFont typeface="Calibri"/>
              <a:buNone/>
            </a:pPr>
            <a:r>
              <a:rPr lang="en-US" sz="1000" dirty="0"/>
              <a:t>*For this activity have a small ball or any object that participant can throw and catch (could be an apple, or other fruit as well)</a:t>
            </a:r>
            <a:endParaRPr sz="1000" dirty="0"/>
          </a:p>
        </p:txBody>
      </p:sp>
      <p:sp>
        <p:nvSpPr>
          <p:cNvPr id="1283" name="Google Shape;1283;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1"/>
        <p:cNvGrpSpPr/>
        <p:nvPr/>
      </p:nvGrpSpPr>
      <p:grpSpPr>
        <a:xfrm>
          <a:off x="0" y="0"/>
          <a:ext cx="0" cy="0"/>
          <a:chOff x="0" y="0"/>
          <a:chExt cx="0" cy="0"/>
        </a:xfrm>
      </p:grpSpPr>
      <p:sp>
        <p:nvSpPr>
          <p:cNvPr id="1292" name="Google Shape;1292;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3" name="Google Shape;1293;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a:solidFill>
                  <a:srgbClr val="000000"/>
                </a:solidFill>
                <a:latin typeface="Source Sans Pro"/>
                <a:ea typeface="Source Sans Pro"/>
                <a:cs typeface="Source Sans Pro"/>
                <a:sym typeface="Source Sans Pro"/>
              </a:rPr>
              <a:t>FACILITATOR NOTES </a:t>
            </a:r>
            <a:endParaRPr sz="1000"/>
          </a:p>
          <a:p>
            <a:pPr marL="0" lvl="0" indent="0" algn="l" rtl="0">
              <a:lnSpc>
                <a:spcPct val="100000"/>
              </a:lnSpc>
              <a:spcBef>
                <a:spcPts val="0"/>
              </a:spcBef>
              <a:spcAft>
                <a:spcPts val="0"/>
              </a:spcAft>
              <a:buSzPts val="1400"/>
              <a:buNone/>
            </a:pPr>
            <a:r>
              <a:rPr lang="en-US" sz="1000" b="1"/>
              <a:t>Quiz answer key:</a:t>
            </a:r>
            <a:endParaRPr sz="1000"/>
          </a:p>
          <a:p>
            <a:pPr marL="228600" lvl="0" indent="-228600" algn="l" rtl="0">
              <a:lnSpc>
                <a:spcPct val="100000"/>
              </a:lnSpc>
              <a:spcBef>
                <a:spcPts val="0"/>
              </a:spcBef>
              <a:spcAft>
                <a:spcPts val="0"/>
              </a:spcAft>
              <a:buClr>
                <a:schemeClr val="dk1"/>
              </a:buClr>
              <a:buSzPts val="1200"/>
              <a:buFont typeface="Calibri"/>
              <a:buAutoNum type="arabicPeriod" startAt="4"/>
            </a:pPr>
            <a:r>
              <a:rPr lang="en-US" sz="1000"/>
              <a:t>The lancet and blood collection device (e.g., capillary tube)</a:t>
            </a:r>
            <a:endParaRPr sz="1000"/>
          </a:p>
          <a:p>
            <a:pPr marL="228600" lvl="0" indent="-228600" algn="l" rtl="0">
              <a:lnSpc>
                <a:spcPct val="100000"/>
              </a:lnSpc>
              <a:spcBef>
                <a:spcPts val="0"/>
              </a:spcBef>
              <a:spcAft>
                <a:spcPts val="0"/>
              </a:spcAft>
              <a:buClr>
                <a:schemeClr val="dk1"/>
              </a:buClr>
              <a:buSzPts val="1200"/>
              <a:buFont typeface="Calibri"/>
              <a:buAutoNum type="arabicPeriod" startAt="4"/>
            </a:pPr>
            <a:r>
              <a:rPr lang="en-US" sz="1000"/>
              <a:t>Referred</a:t>
            </a:r>
            <a:endParaRPr sz="1000"/>
          </a:p>
          <a:p>
            <a:pPr marL="228600" lvl="0" indent="-228600" algn="l" rtl="0">
              <a:lnSpc>
                <a:spcPct val="100000"/>
              </a:lnSpc>
              <a:spcBef>
                <a:spcPts val="0"/>
              </a:spcBef>
              <a:spcAft>
                <a:spcPts val="0"/>
              </a:spcAft>
              <a:buClr>
                <a:schemeClr val="dk1"/>
              </a:buClr>
              <a:buSzPts val="1200"/>
              <a:buFont typeface="Calibri"/>
              <a:buAutoNum type="arabicPeriod" startAt="4"/>
            </a:pPr>
            <a:r>
              <a:rPr lang="en-US" sz="1000"/>
              <a:t>Positive</a:t>
            </a:r>
            <a:endParaRPr sz="1000"/>
          </a:p>
          <a:p>
            <a:pPr marL="228600" lvl="0" indent="-152400" algn="l" rtl="0">
              <a:lnSpc>
                <a:spcPct val="100000"/>
              </a:lnSpc>
              <a:spcBef>
                <a:spcPts val="0"/>
              </a:spcBef>
              <a:spcAft>
                <a:spcPts val="0"/>
              </a:spcAft>
              <a:buClr>
                <a:schemeClr val="dk1"/>
              </a:buClr>
              <a:buSzPts val="1200"/>
              <a:buFont typeface="Calibri"/>
              <a:buNone/>
            </a:pPr>
            <a:endParaRPr/>
          </a:p>
        </p:txBody>
      </p:sp>
      <p:sp>
        <p:nvSpPr>
          <p:cNvPr id="1294" name="Google Shape;1294;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2"/>
        <p:cNvGrpSpPr/>
        <p:nvPr/>
      </p:nvGrpSpPr>
      <p:grpSpPr>
        <a:xfrm>
          <a:off x="0" y="0"/>
          <a:ext cx="0" cy="0"/>
          <a:chOff x="0" y="0"/>
          <a:chExt cx="0" cy="0"/>
        </a:xfrm>
      </p:grpSpPr>
      <p:sp>
        <p:nvSpPr>
          <p:cNvPr id="1303" name="Google Shape;1303;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4" name="Google Shape;1304;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marR="0" lvl="0" indent="0" algn="l" rtl="0">
              <a:lnSpc>
                <a:spcPct val="100000"/>
              </a:lnSpc>
              <a:spcBef>
                <a:spcPts val="0"/>
              </a:spcBef>
              <a:spcAft>
                <a:spcPts val="0"/>
              </a:spcAft>
              <a:buClr>
                <a:schemeClr val="dk1"/>
              </a:buClr>
              <a:buSzPts val="1200"/>
              <a:buFont typeface="Source Sans Pro"/>
              <a:buNone/>
            </a:pPr>
            <a:r>
              <a:rPr lang="en-US" sz="1000" b="1" dirty="0"/>
              <a:t>Quiz answer key:</a:t>
            </a:r>
            <a:endParaRPr sz="1000" dirty="0"/>
          </a:p>
          <a:p>
            <a:pPr marL="228600" lvl="0" indent="-228600" algn="l" rtl="0">
              <a:lnSpc>
                <a:spcPct val="100000"/>
              </a:lnSpc>
              <a:spcBef>
                <a:spcPts val="0"/>
              </a:spcBef>
              <a:spcAft>
                <a:spcPts val="0"/>
              </a:spcAft>
              <a:buClr>
                <a:schemeClr val="dk1"/>
              </a:buClr>
              <a:buSzPts val="1200"/>
              <a:buFont typeface="Calibri"/>
              <a:buAutoNum type="arabicPeriod" startAt="7"/>
            </a:pPr>
            <a:r>
              <a:rPr lang="en-US" sz="1000" dirty="0"/>
              <a:t>One AL pill twice a day for three days.</a:t>
            </a:r>
            <a:endParaRPr sz="1000" dirty="0"/>
          </a:p>
          <a:p>
            <a:pPr marL="228600" lvl="0" indent="-228600" algn="l" rtl="0">
              <a:lnSpc>
                <a:spcPct val="100000"/>
              </a:lnSpc>
              <a:spcBef>
                <a:spcPts val="0"/>
              </a:spcBef>
              <a:spcAft>
                <a:spcPts val="0"/>
              </a:spcAft>
              <a:buClr>
                <a:schemeClr val="dk1"/>
              </a:buClr>
              <a:buSzPts val="1200"/>
              <a:buFont typeface="Calibri"/>
              <a:buAutoNum type="arabicPeriod" startAt="7"/>
            </a:pPr>
            <a:r>
              <a:rPr lang="en-US" sz="1000" dirty="0"/>
              <a:t>False.</a:t>
            </a:r>
            <a:endParaRPr sz="1000" dirty="0"/>
          </a:p>
          <a:p>
            <a:pPr marL="228600" lvl="0" indent="-228600" algn="l" rtl="0">
              <a:lnSpc>
                <a:spcPct val="100000"/>
              </a:lnSpc>
              <a:spcBef>
                <a:spcPts val="0"/>
              </a:spcBef>
              <a:spcAft>
                <a:spcPts val="0"/>
              </a:spcAft>
              <a:buClr>
                <a:schemeClr val="dk1"/>
              </a:buClr>
              <a:buSzPts val="1200"/>
              <a:buFont typeface="Calibri"/>
              <a:buAutoNum type="arabicPeriod" startAt="7"/>
            </a:pPr>
            <a:r>
              <a:rPr lang="en-US" sz="1000" dirty="0"/>
              <a:t>8 hours.</a:t>
            </a:r>
            <a:endParaRPr sz="1000" dirty="0"/>
          </a:p>
          <a:p>
            <a:pPr marL="228600" lvl="0" indent="-152400" algn="l" rtl="0">
              <a:lnSpc>
                <a:spcPct val="100000"/>
              </a:lnSpc>
              <a:spcBef>
                <a:spcPts val="0"/>
              </a:spcBef>
              <a:spcAft>
                <a:spcPts val="0"/>
              </a:spcAft>
              <a:buClr>
                <a:schemeClr val="dk1"/>
              </a:buClr>
              <a:buSzPts val="1200"/>
              <a:buFont typeface="Calibri"/>
              <a:buNone/>
            </a:pPr>
            <a:endParaRPr dirty="0"/>
          </a:p>
        </p:txBody>
      </p:sp>
      <p:sp>
        <p:nvSpPr>
          <p:cNvPr id="1305" name="Google Shape;1305;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1"/>
        <p:cNvGrpSpPr/>
        <p:nvPr/>
      </p:nvGrpSpPr>
      <p:grpSpPr>
        <a:xfrm>
          <a:off x="0" y="0"/>
          <a:ext cx="0" cy="0"/>
          <a:chOff x="0" y="0"/>
          <a:chExt cx="0" cy="0"/>
        </a:xfrm>
      </p:grpSpPr>
      <p:sp>
        <p:nvSpPr>
          <p:cNvPr id="1312" name="Google Shape;1312;p1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3" name="Google Shape;1313;p1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dirty="0"/>
              <a:t>Remind</a:t>
            </a:r>
            <a:r>
              <a:rPr lang="en-US" sz="1000" dirty="0"/>
              <a:t> trainees that they can use this knowledge to manage malaria safely and effectively by:</a:t>
            </a:r>
            <a:endParaRPr sz="1000" dirty="0"/>
          </a:p>
          <a:p>
            <a:pPr marL="171450" lvl="0" indent="-171450" algn="l" rtl="0">
              <a:lnSpc>
                <a:spcPct val="100000"/>
              </a:lnSpc>
              <a:spcBef>
                <a:spcPts val="0"/>
              </a:spcBef>
              <a:spcAft>
                <a:spcPts val="0"/>
              </a:spcAft>
              <a:buSzPts val="1400"/>
              <a:buFont typeface="Arial"/>
              <a:buChar char="•"/>
            </a:pPr>
            <a:r>
              <a:rPr lang="en-US" sz="1000" dirty="0"/>
              <a:t>Initiating treatment and clearly explaining treatment regimen to caregiver</a:t>
            </a:r>
            <a:endParaRPr sz="1000" dirty="0"/>
          </a:p>
          <a:p>
            <a:pPr marL="171450" lvl="0" indent="-171450" algn="l" rtl="0">
              <a:lnSpc>
                <a:spcPct val="100000"/>
              </a:lnSpc>
              <a:spcBef>
                <a:spcPts val="0"/>
              </a:spcBef>
              <a:spcAft>
                <a:spcPts val="0"/>
              </a:spcAft>
              <a:buSzPts val="1400"/>
              <a:buFont typeface="Arial"/>
              <a:buChar char="•"/>
            </a:pPr>
            <a:r>
              <a:rPr lang="en-US" sz="1000" dirty="0"/>
              <a:t>Checking caregiver’s understanding by asking open-ended questions</a:t>
            </a:r>
            <a:endParaRPr sz="1000" dirty="0"/>
          </a:p>
          <a:p>
            <a:pPr marL="171450" lvl="0" indent="-171450" algn="l" rtl="0">
              <a:lnSpc>
                <a:spcPct val="100000"/>
              </a:lnSpc>
              <a:spcBef>
                <a:spcPts val="0"/>
              </a:spcBef>
              <a:spcAft>
                <a:spcPts val="0"/>
              </a:spcAft>
              <a:buSzPts val="1400"/>
              <a:buFont typeface="Arial"/>
              <a:buChar char="•"/>
            </a:pPr>
            <a:r>
              <a:rPr lang="en-US" sz="1000" dirty="0"/>
              <a:t>Explaining when to take the child to a health facility</a:t>
            </a:r>
            <a:endParaRPr sz="1000" dirty="0"/>
          </a:p>
          <a:p>
            <a:pPr marL="171450" lvl="0" indent="-171450" algn="l" rtl="0">
              <a:lnSpc>
                <a:spcPct val="100000"/>
              </a:lnSpc>
              <a:spcBef>
                <a:spcPts val="0"/>
              </a:spcBef>
              <a:spcAft>
                <a:spcPts val="0"/>
              </a:spcAft>
              <a:buSzPts val="1400"/>
              <a:buFont typeface="Arial"/>
              <a:buChar char="•"/>
            </a:pPr>
            <a:r>
              <a:rPr lang="en-US" sz="1000" dirty="0"/>
              <a:t>Providing timely referrals as needed</a:t>
            </a:r>
            <a:endParaRPr sz="1000" dirty="0"/>
          </a:p>
          <a:p>
            <a:pPr marL="0" lvl="0" indent="0" algn="l" rtl="0">
              <a:lnSpc>
                <a:spcPct val="100000"/>
              </a:lnSpc>
              <a:spcBef>
                <a:spcPts val="0"/>
              </a:spcBef>
              <a:spcAft>
                <a:spcPts val="0"/>
              </a:spcAft>
              <a:buSzPts val="1400"/>
              <a:buFont typeface="Arial"/>
              <a:buNone/>
            </a:pPr>
            <a:endParaRPr dirty="0"/>
          </a:p>
        </p:txBody>
      </p:sp>
      <p:sp>
        <p:nvSpPr>
          <p:cNvPr id="1314" name="Google Shape;1314;p1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75</a:t>
            </a:fld>
            <a:endParaRPr b="0" i="0" u="none" strike="noStrike" cap="none">
              <a:solidFill>
                <a:srgbClr val="000000"/>
              </a:solidFill>
              <a:latin typeface="+mn-lt"/>
              <a:ea typeface="Source Sans Pro"/>
              <a:cs typeface="Source Sans Pro"/>
              <a:sym typeface="Source Sans Pro"/>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0"/>
        <p:cNvGrpSpPr/>
        <p:nvPr/>
      </p:nvGrpSpPr>
      <p:grpSpPr>
        <a:xfrm>
          <a:off x="0" y="0"/>
          <a:ext cx="0" cy="0"/>
          <a:chOff x="0" y="0"/>
          <a:chExt cx="0" cy="0"/>
        </a:xfrm>
      </p:grpSpPr>
      <p:sp>
        <p:nvSpPr>
          <p:cNvPr id="1321" name="Google Shape;1321;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2" name="Google Shape;1322;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23" name="Google Shape;1323;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b="0" i="0" u="none" strike="noStrike" cap="none">
                <a:solidFill>
                  <a:srgbClr val="000000"/>
                </a:solidFill>
                <a:latin typeface="+mn-lt"/>
                <a:ea typeface="Source Sans Pro"/>
                <a:cs typeface="Source Sans Pro"/>
                <a:sym typeface="Source Sans Pro"/>
              </a:rPr>
              <a:t>76</a:t>
            </a:fld>
            <a:endParaRPr b="0" i="0" u="none" strike="noStrike" cap="none" dirty="0">
              <a:solidFill>
                <a:srgbClr val="000000"/>
              </a:solidFill>
              <a:latin typeface="+mn-lt"/>
              <a:ea typeface="Source Sans Pro"/>
              <a:cs typeface="Source Sans Pro"/>
              <a:sym typeface="Source Sans Pro"/>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 name="Google Shape;51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Distribute</a:t>
            </a:r>
            <a:r>
              <a:rPr lang="en-US" sz="1000" dirty="0"/>
              <a:t> sticky notes to participants.</a:t>
            </a:r>
            <a:endParaRPr sz="1000" dirty="0"/>
          </a:p>
          <a:p>
            <a:pPr marL="0" lvl="0" indent="0" algn="l" rtl="0">
              <a:lnSpc>
                <a:spcPct val="100000"/>
              </a:lnSpc>
              <a:spcBef>
                <a:spcPts val="0"/>
              </a:spcBef>
              <a:spcAft>
                <a:spcPts val="0"/>
              </a:spcAft>
              <a:buSzPts val="1400"/>
              <a:buNone/>
            </a:pPr>
            <a:r>
              <a:rPr lang="en-US" sz="1000" b="1" dirty="0"/>
              <a:t>Ask</a:t>
            </a:r>
            <a:r>
              <a:rPr lang="en-US" sz="1000" dirty="0"/>
              <a:t> them to read the instructions on the slide. </a:t>
            </a:r>
            <a:endParaRPr sz="1000" dirty="0"/>
          </a:p>
          <a:p>
            <a:pPr marL="0" lvl="0" indent="0" algn="l" rtl="0">
              <a:lnSpc>
                <a:spcPct val="100000"/>
              </a:lnSpc>
              <a:spcBef>
                <a:spcPts val="0"/>
              </a:spcBef>
              <a:spcAft>
                <a:spcPts val="0"/>
              </a:spcAft>
              <a:buSzPts val="1400"/>
              <a:buNone/>
            </a:pPr>
            <a:r>
              <a:rPr lang="en-US" sz="1000" b="1" dirty="0"/>
              <a:t>Tell </a:t>
            </a:r>
            <a:r>
              <a:rPr lang="en-US" sz="1000" dirty="0"/>
              <a:t>that they have 2-3 minutes to come up with one example.</a:t>
            </a:r>
            <a:endParaRPr sz="1000" dirty="0"/>
          </a:p>
          <a:p>
            <a:pPr marL="0" lvl="0" indent="0" algn="l" rtl="0">
              <a:lnSpc>
                <a:spcPct val="100000"/>
              </a:lnSpc>
              <a:spcBef>
                <a:spcPts val="0"/>
              </a:spcBef>
              <a:spcAft>
                <a:spcPts val="0"/>
              </a:spcAft>
              <a:buSzPts val="1400"/>
              <a:buNone/>
            </a:pPr>
            <a:r>
              <a:rPr lang="en-US" sz="1000" b="1" dirty="0"/>
              <a:t>Ask </a:t>
            </a:r>
            <a:r>
              <a:rPr lang="en-US" sz="1000" dirty="0"/>
              <a:t>one participant to come up to the wall and read the examples on the sticky notes aloud. </a:t>
            </a:r>
            <a:endParaRPr sz="1000" dirty="0"/>
          </a:p>
          <a:p>
            <a:pPr marL="0" lvl="0" indent="0" algn="l" rtl="0">
              <a:lnSpc>
                <a:spcPct val="100000"/>
              </a:lnSpc>
              <a:spcBef>
                <a:spcPts val="0"/>
              </a:spcBef>
              <a:spcAft>
                <a:spcPts val="0"/>
              </a:spcAft>
              <a:buSzPts val="1400"/>
              <a:buNone/>
            </a:pPr>
            <a:r>
              <a:rPr lang="en-US" sz="1000" b="1" dirty="0"/>
              <a:t>Move</a:t>
            </a:r>
            <a:r>
              <a:rPr lang="en-US" sz="1000" dirty="0"/>
              <a:t> to the next slide to summarize malaria complications/dangers.</a:t>
            </a:r>
            <a:endParaRPr sz="1000" dirty="0"/>
          </a:p>
          <a:p>
            <a:pPr marL="0" lvl="0" indent="0" algn="l" rtl="0">
              <a:lnSpc>
                <a:spcPct val="100000"/>
              </a:lnSpc>
              <a:spcBef>
                <a:spcPts val="0"/>
              </a:spcBef>
              <a:spcAft>
                <a:spcPts val="0"/>
              </a:spcAft>
              <a:buSzPts val="1400"/>
              <a:buNone/>
            </a:pPr>
            <a:endParaRPr dirty="0"/>
          </a:p>
        </p:txBody>
      </p:sp>
      <p:sp>
        <p:nvSpPr>
          <p:cNvPr id="520" name="Google Shape;52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8" name="Google Shape;538;p9:notes"/>
          <p:cNvSpPr txBox="1">
            <a:spLocks noGrp="1"/>
          </p:cNvSpPr>
          <p:nvPr>
            <p:ph type="body" idx="1"/>
          </p:nvPr>
        </p:nvSpPr>
        <p:spPr>
          <a:xfrm>
            <a:off x="685800" y="4400550"/>
            <a:ext cx="5486400" cy="44234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a:t>
            </a:r>
            <a:endParaRPr sz="1000" dirty="0"/>
          </a:p>
          <a:p>
            <a:pPr marL="0" lvl="0" indent="0" algn="l" rtl="0">
              <a:lnSpc>
                <a:spcPct val="100000"/>
              </a:lnSpc>
              <a:spcBef>
                <a:spcPts val="0"/>
              </a:spcBef>
              <a:spcAft>
                <a:spcPts val="0"/>
              </a:spcAft>
              <a:buSzPts val="1400"/>
              <a:buNone/>
            </a:pPr>
            <a:r>
              <a:rPr lang="en-US" sz="1000" b="1" dirty="0"/>
              <a:t>Ask</a:t>
            </a:r>
            <a:r>
              <a:rPr lang="en-US" sz="1000" dirty="0"/>
              <a:t> the questions to learn what the trainees know about the danger of malaria: </a:t>
            </a:r>
            <a:r>
              <a:rPr lang="en-US" sz="1000" b="0" i="1" dirty="0"/>
              <a:t>Why is malaria dangerous? What problems can it cause?</a:t>
            </a:r>
            <a:endParaRPr sz="1000" b="1" dirty="0"/>
          </a:p>
          <a:p>
            <a:pPr marL="0" lvl="0" indent="0" algn="l" rtl="0">
              <a:lnSpc>
                <a:spcPct val="100000"/>
              </a:lnSpc>
              <a:spcBef>
                <a:spcPts val="0"/>
              </a:spcBef>
              <a:spcAft>
                <a:spcPts val="0"/>
              </a:spcAft>
              <a:buSzPts val="1400"/>
              <a:buNone/>
            </a:pPr>
            <a:r>
              <a:rPr lang="en-US" sz="1000" b="1" dirty="0"/>
              <a:t>Acknowledge </a:t>
            </a:r>
            <a:r>
              <a:rPr lang="en-US" sz="1000" b="0" dirty="0"/>
              <a:t>their responses and relate them to the images on the slide.</a:t>
            </a:r>
            <a:endParaRPr sz="1000" b="1" dirty="0"/>
          </a:p>
          <a:p>
            <a:pPr marL="0" lvl="0" indent="0" algn="l" rtl="0">
              <a:lnSpc>
                <a:spcPct val="100000"/>
              </a:lnSpc>
              <a:spcBef>
                <a:spcPts val="0"/>
              </a:spcBef>
              <a:spcAft>
                <a:spcPts val="0"/>
              </a:spcAft>
              <a:buSzPts val="1400"/>
              <a:buNone/>
            </a:pPr>
            <a:r>
              <a:rPr lang="en-US" sz="1000" b="1" dirty="0"/>
              <a:t>Ensure </a:t>
            </a:r>
            <a:r>
              <a:rPr lang="en-US" sz="1000" b="0" dirty="0"/>
              <a:t>clarification of any responses/comments that are not accurate.</a:t>
            </a:r>
            <a:endParaRPr sz="1000" b="1" dirty="0"/>
          </a:p>
          <a:p>
            <a:pPr marL="0" lvl="0" indent="0" algn="l" rtl="0">
              <a:lnSpc>
                <a:spcPct val="100000"/>
              </a:lnSpc>
              <a:spcBef>
                <a:spcPts val="0"/>
              </a:spcBef>
              <a:spcAft>
                <a:spcPts val="0"/>
              </a:spcAft>
              <a:buSzPts val="1400"/>
              <a:buNone/>
            </a:pPr>
            <a:r>
              <a:rPr lang="en-US" sz="1000" b="1" dirty="0"/>
              <a:t>Summarize by saying: </a:t>
            </a:r>
            <a:r>
              <a:rPr lang="en-US" sz="1000" b="0" dirty="0"/>
              <a:t>Malaria may lead to anemia because of the loss of red blood cells and cause jaundice (yellow coloring of the skin and eyes). If not promptly treated, the infection can become severe and may cause seizures, mental confusion, brain damage/coma, and death. So, it is important for caregivers to seek care as soon as possible and for you to reach out to the community and let them know that you offer diagnostic and treatment services for malaria.</a:t>
            </a:r>
            <a:endParaRPr sz="1000" dirty="0"/>
          </a:p>
          <a:p>
            <a:pPr marL="0" lvl="0" indent="0" algn="l" rtl="0">
              <a:lnSpc>
                <a:spcPct val="100000"/>
              </a:lnSpc>
              <a:spcBef>
                <a:spcPts val="0"/>
              </a:spcBef>
              <a:spcAft>
                <a:spcPts val="0"/>
              </a:spcAft>
              <a:buSzPts val="1400"/>
              <a:buNone/>
            </a:pPr>
            <a:r>
              <a:rPr lang="en-US" sz="1000" b="1" dirty="0"/>
              <a:t>Emphasize</a:t>
            </a:r>
            <a:r>
              <a:rPr lang="en-US" sz="1000" b="0" dirty="0"/>
              <a:t> that malaria is especially dangerous for children under 5 and pregnant women. </a:t>
            </a:r>
            <a:endParaRPr sz="1000" dirty="0"/>
          </a:p>
          <a:p>
            <a:pPr marL="0" lvl="0" indent="0" algn="l" rtl="0">
              <a:lnSpc>
                <a:spcPct val="100000"/>
              </a:lnSpc>
              <a:spcBef>
                <a:spcPts val="0"/>
              </a:spcBef>
              <a:spcAft>
                <a:spcPts val="0"/>
              </a:spcAft>
              <a:buSzPts val="1400"/>
              <a:buNone/>
            </a:pPr>
            <a:r>
              <a:rPr lang="en-US" sz="1000" b="1" dirty="0"/>
              <a:t>Explain</a:t>
            </a:r>
            <a:r>
              <a:rPr lang="en-US" sz="1000" b="0" dirty="0"/>
              <a:t> that:</a:t>
            </a:r>
            <a:endParaRPr sz="1000" dirty="0"/>
          </a:p>
          <a:p>
            <a:pPr marL="336550" lvl="0" indent="-171450" algn="l" rtl="0">
              <a:lnSpc>
                <a:spcPct val="100000"/>
              </a:lnSpc>
              <a:spcBef>
                <a:spcPts val="0"/>
              </a:spcBef>
              <a:spcAft>
                <a:spcPts val="0"/>
              </a:spcAft>
              <a:buSzPts val="1000"/>
              <a:buFont typeface="Arial" panose="020B0604020202020204" pitchFamily="34" charset="0"/>
              <a:buChar char="•"/>
            </a:pPr>
            <a:r>
              <a:rPr lang="en-US" sz="1000" b="0" dirty="0"/>
              <a:t>Children are particularly vulnerable to malaria as, unlike adults that have grown up in endemic regions, they have yet to develop the necessary immunity to defend themselves against the disease.</a:t>
            </a:r>
            <a:endParaRPr sz="1000" b="0" dirty="0"/>
          </a:p>
          <a:p>
            <a:pPr marL="336550" lvl="0" indent="-171450" algn="l" rtl="0">
              <a:lnSpc>
                <a:spcPct val="100000"/>
              </a:lnSpc>
              <a:spcBef>
                <a:spcPts val="0"/>
              </a:spcBef>
              <a:spcAft>
                <a:spcPts val="0"/>
              </a:spcAft>
              <a:buSzPts val="1000"/>
              <a:buFont typeface="Arial" panose="020B0604020202020204" pitchFamily="34" charset="0"/>
              <a:buChar char="•"/>
            </a:pPr>
            <a:r>
              <a:rPr lang="en-US" sz="1000" b="0" dirty="0"/>
              <a:t>Pregnancy reduces a woman’s immunity to malaria, making her more susceptible to infection and at greater risk of illness, severe anemia and death.</a:t>
            </a:r>
            <a:endParaRPr sz="1000" b="0" dirty="0"/>
          </a:p>
          <a:p>
            <a:pPr marL="0" lvl="0" indent="0" algn="l" rtl="0">
              <a:lnSpc>
                <a:spcPct val="100000"/>
              </a:lnSpc>
              <a:spcBef>
                <a:spcPts val="0"/>
              </a:spcBef>
              <a:spcAft>
                <a:spcPts val="0"/>
              </a:spcAft>
              <a:buNone/>
            </a:pPr>
            <a:endParaRPr sz="1000" b="0" dirty="0"/>
          </a:p>
          <a:p>
            <a:pPr marL="0" lvl="0" indent="0" algn="l" rtl="0">
              <a:lnSpc>
                <a:spcPct val="100000"/>
              </a:lnSpc>
              <a:spcBef>
                <a:spcPts val="0"/>
              </a:spcBef>
              <a:spcAft>
                <a:spcPts val="0"/>
              </a:spcAft>
              <a:buSzPts val="1400"/>
              <a:buFont typeface="Arial"/>
              <a:buNone/>
            </a:pPr>
            <a:r>
              <a:rPr lang="en-US" sz="1000" b="1" u="sng" dirty="0"/>
              <a:t>References:</a:t>
            </a:r>
            <a:endParaRPr sz="1000" u="sng" dirty="0"/>
          </a:p>
          <a:p>
            <a:pPr marL="228600" lvl="0" indent="-228600" algn="l" rtl="0">
              <a:lnSpc>
                <a:spcPct val="100000"/>
              </a:lnSpc>
              <a:spcBef>
                <a:spcPts val="0"/>
              </a:spcBef>
              <a:spcAft>
                <a:spcPts val="0"/>
              </a:spcAft>
              <a:buSzPct val="100000"/>
              <a:buFont typeface="Arial"/>
              <a:buAutoNum type="arabicPeriod"/>
            </a:pPr>
            <a:r>
              <a:rPr lang="en-US" sz="1000" b="0" dirty="0"/>
              <a:t>Children and malaria: treating and protecting the most vulnerable. Medicine for Malaria Venture, 2019. https://www.mmv.org/newsroom/publications/children-and-malaria-treating-and-protecting-most-vulnerable</a:t>
            </a:r>
            <a:endParaRPr sz="1000" dirty="0"/>
          </a:p>
          <a:p>
            <a:pPr marL="228600" lvl="0" indent="-228600" algn="l" rtl="0">
              <a:lnSpc>
                <a:spcPct val="100000"/>
              </a:lnSpc>
              <a:spcBef>
                <a:spcPts val="0"/>
              </a:spcBef>
              <a:spcAft>
                <a:spcPts val="0"/>
              </a:spcAft>
              <a:buSzPct val="100000"/>
              <a:buFont typeface="Arial"/>
              <a:buAutoNum type="arabicPeriod"/>
            </a:pPr>
            <a:r>
              <a:rPr lang="en-US" sz="1000" b="0" dirty="0"/>
              <a:t>More pregnant women and children protected from malaria, but accelerated efforts and funding needed to reinvigorate global response, WHO report shows. WHO, December 2019. https://www.who.int/news/item/04-12-2019-more-pregnant-women-and-children-protected-from-malaria-but-accelerated-efforts-and-funding-needed-to-reinvigorate-global-response-who-report-shows.</a:t>
            </a:r>
            <a:endParaRPr sz="1000" dirty="0"/>
          </a:p>
          <a:p>
            <a:pPr marL="228600" lvl="0" indent="-139700" algn="l" rtl="0">
              <a:lnSpc>
                <a:spcPct val="100000"/>
              </a:lnSpc>
              <a:spcBef>
                <a:spcPts val="0"/>
              </a:spcBef>
              <a:spcAft>
                <a:spcPts val="0"/>
              </a:spcAft>
              <a:buSzPts val="1400"/>
              <a:buFont typeface="Arial"/>
              <a:buNone/>
            </a:pPr>
            <a:endParaRPr b="0" dirty="0"/>
          </a:p>
        </p:txBody>
      </p:sp>
      <p:sp>
        <p:nvSpPr>
          <p:cNvPr id="539" name="Google Shape;53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12"/>
        <p:cNvGrpSpPr/>
        <p:nvPr/>
      </p:nvGrpSpPr>
      <p:grpSpPr>
        <a:xfrm>
          <a:off x="0" y="0"/>
          <a:ext cx="0" cy="0"/>
          <a:chOff x="0" y="0"/>
          <a:chExt cx="0" cy="0"/>
        </a:xfrm>
      </p:grpSpPr>
      <p:pic>
        <p:nvPicPr>
          <p:cNvPr id="3" name="Picture 2" descr="A picture containing text, person, standing&#10;&#10;Description automatically generated">
            <a:extLst>
              <a:ext uri="{FF2B5EF4-FFF2-40B4-BE49-F238E27FC236}">
                <a16:creationId xmlns:a16="http://schemas.microsoft.com/office/drawing/2014/main" id="{FC59AC8E-44DB-CCEF-5564-244D88E5C46F}"/>
              </a:ext>
            </a:extLst>
          </p:cNvPr>
          <p:cNvPicPr>
            <a:picLocks noChangeAspect="1"/>
          </p:cNvPicPr>
          <p:nvPr userDrawn="1"/>
        </p:nvPicPr>
        <p:blipFill rotWithShape="1">
          <a:blip r:embed="rId2"/>
          <a:srcRect t="14255" r="15145" b="7764"/>
          <a:stretch/>
        </p:blipFill>
        <p:spPr>
          <a:xfrm>
            <a:off x="0" y="0"/>
            <a:ext cx="12192001" cy="6857999"/>
          </a:xfrm>
          <a:prstGeom prst="rect">
            <a:avLst/>
          </a:prstGeom>
        </p:spPr>
      </p:pic>
      <p:sp>
        <p:nvSpPr>
          <p:cNvPr id="14" name="Google Shape;14;p68"/>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15" name="Google Shape;15;p68"/>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16" name="Google Shape;16;p68"/>
          <p:cNvCxnSpPr/>
          <p:nvPr/>
        </p:nvCxnSpPr>
        <p:spPr>
          <a:xfrm>
            <a:off x="1589445" y="4980166"/>
            <a:ext cx="5616100" cy="0"/>
          </a:xfrm>
          <a:prstGeom prst="straightConnector1">
            <a:avLst/>
          </a:prstGeom>
          <a:noFill/>
          <a:ln w="50800" cap="rnd" cmpd="sng">
            <a:solidFill>
              <a:srgbClr val="CCF0F0"/>
            </a:solidFill>
            <a:prstDash val="solid"/>
            <a:round/>
            <a:headEnd type="none" w="sm" len="sm"/>
            <a:tailEnd type="none" w="sm" len="sm"/>
          </a:ln>
        </p:spPr>
      </p:cxnSp>
      <p:sp>
        <p:nvSpPr>
          <p:cNvPr id="17" name="Google Shape;17;p68"/>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68"/>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68"/>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68"/>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68"/>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22" name="Google Shape;22;p68"/>
          <p:cNvGrpSpPr/>
          <p:nvPr/>
        </p:nvGrpSpPr>
        <p:grpSpPr>
          <a:xfrm>
            <a:off x="7080143" y="5871713"/>
            <a:ext cx="4452334" cy="717418"/>
            <a:chOff x="7080143" y="5871713"/>
            <a:chExt cx="4452334" cy="717418"/>
          </a:xfrm>
        </p:grpSpPr>
        <p:pic>
          <p:nvPicPr>
            <p:cNvPr id="23" name="Google Shape;23;p68"/>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24" name="Google Shape;24;p68"/>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94"/>
        <p:cNvGrpSpPr/>
        <p:nvPr/>
      </p:nvGrpSpPr>
      <p:grpSpPr>
        <a:xfrm>
          <a:off x="0" y="0"/>
          <a:ext cx="0" cy="0"/>
          <a:chOff x="0" y="0"/>
          <a:chExt cx="0" cy="0"/>
        </a:xfrm>
      </p:grpSpPr>
      <p:pic>
        <p:nvPicPr>
          <p:cNvPr id="95" name="Google Shape;95;p127"/>
          <p:cNvPicPr preferRelativeResize="0"/>
          <p:nvPr/>
        </p:nvPicPr>
        <p:blipFill rotWithShape="1">
          <a:blip r:embed="rId2">
            <a:alphaModFix/>
          </a:blip>
          <a:srcRect/>
          <a:stretch/>
        </p:blipFill>
        <p:spPr>
          <a:xfrm>
            <a:off x="0" y="-1"/>
            <a:ext cx="12191999" cy="6857999"/>
          </a:xfrm>
          <a:prstGeom prst="rect">
            <a:avLst/>
          </a:prstGeom>
          <a:noFill/>
          <a:ln>
            <a:noFill/>
          </a:ln>
        </p:spPr>
      </p:pic>
      <p:sp>
        <p:nvSpPr>
          <p:cNvPr id="96" name="Google Shape;96;p127"/>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97" name="Google Shape;97;p127"/>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98" name="Google Shape;98;p127"/>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99" name="Google Shape;99;p127"/>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127"/>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127"/>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127"/>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127"/>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104" name="Google Shape;104;p127"/>
          <p:cNvGrpSpPr/>
          <p:nvPr/>
        </p:nvGrpSpPr>
        <p:grpSpPr>
          <a:xfrm>
            <a:off x="7080143" y="5871713"/>
            <a:ext cx="4452334" cy="717418"/>
            <a:chOff x="7080143" y="5871713"/>
            <a:chExt cx="4452334" cy="717418"/>
          </a:xfrm>
        </p:grpSpPr>
        <p:pic>
          <p:nvPicPr>
            <p:cNvPr id="105" name="Google Shape;105;p127"/>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106" name="Google Shape;106;p127"/>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9019"/>
          </a:srgbClr>
        </a:solidFill>
        <a:effectLst/>
      </p:bgPr>
    </p:bg>
    <p:spTree>
      <p:nvGrpSpPr>
        <p:cNvPr id="1" name="Shape 111"/>
        <p:cNvGrpSpPr/>
        <p:nvPr/>
      </p:nvGrpSpPr>
      <p:grpSpPr>
        <a:xfrm>
          <a:off x="0" y="0"/>
          <a:ext cx="0" cy="0"/>
          <a:chOff x="0" y="0"/>
          <a:chExt cx="0" cy="0"/>
        </a:xfrm>
      </p:grpSpPr>
      <p:sp>
        <p:nvSpPr>
          <p:cNvPr id="112" name="Google Shape;112;p70"/>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113" name="Google Shape;113;p70"/>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14" name="Google Shape;114;p70"/>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15" name="Google Shape;115;p70"/>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70"/>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17"/>
        <p:cNvGrpSpPr/>
        <p:nvPr/>
      </p:nvGrpSpPr>
      <p:grpSpPr>
        <a:xfrm>
          <a:off x="0" y="0"/>
          <a:ext cx="0" cy="0"/>
          <a:chOff x="0" y="0"/>
          <a:chExt cx="0" cy="0"/>
        </a:xfrm>
      </p:grpSpPr>
      <p:sp>
        <p:nvSpPr>
          <p:cNvPr id="118" name="Google Shape;118;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7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7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2" name="Google Shape;122;p7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123"/>
        <p:cNvGrpSpPr/>
        <p:nvPr/>
      </p:nvGrpSpPr>
      <p:grpSpPr>
        <a:xfrm>
          <a:off x="0" y="0"/>
          <a:ext cx="0" cy="0"/>
          <a:chOff x="0" y="0"/>
          <a:chExt cx="0" cy="0"/>
        </a:xfrm>
      </p:grpSpPr>
      <p:sp>
        <p:nvSpPr>
          <p:cNvPr id="124" name="Google Shape;124;p7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7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7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8" name="Google Shape;128;p7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29"/>
        <p:cNvGrpSpPr/>
        <p:nvPr/>
      </p:nvGrpSpPr>
      <p:grpSpPr>
        <a:xfrm>
          <a:off x="0" y="0"/>
          <a:ext cx="0" cy="0"/>
          <a:chOff x="0" y="0"/>
          <a:chExt cx="0" cy="0"/>
        </a:xfrm>
      </p:grpSpPr>
      <p:sp>
        <p:nvSpPr>
          <p:cNvPr id="130" name="Google Shape;130;p73"/>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7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7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73"/>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35" name="Google Shape;135;p7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136"/>
        <p:cNvGrpSpPr/>
        <p:nvPr/>
      </p:nvGrpSpPr>
      <p:grpSpPr>
        <a:xfrm>
          <a:off x="0" y="0"/>
          <a:ext cx="0" cy="0"/>
          <a:chOff x="0" y="0"/>
          <a:chExt cx="0" cy="0"/>
        </a:xfrm>
      </p:grpSpPr>
      <p:sp>
        <p:nvSpPr>
          <p:cNvPr id="137" name="Google Shape;137;p7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74"/>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74"/>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41" name="Google Shape;141;p74"/>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2" name="Google Shape;142;p74"/>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43"/>
        <p:cNvGrpSpPr/>
        <p:nvPr/>
      </p:nvGrpSpPr>
      <p:grpSpPr>
        <a:xfrm>
          <a:off x="0" y="0"/>
          <a:ext cx="0" cy="0"/>
          <a:chOff x="0" y="0"/>
          <a:chExt cx="0" cy="0"/>
        </a:xfrm>
      </p:grpSpPr>
      <p:sp>
        <p:nvSpPr>
          <p:cNvPr id="144" name="Google Shape;144;p7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p75"/>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6" name="Google Shape;146;p75"/>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7" name="Google Shape;147;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148" name="Google Shape;148;p7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49"/>
        <p:cNvGrpSpPr/>
        <p:nvPr/>
      </p:nvGrpSpPr>
      <p:grpSpPr>
        <a:xfrm>
          <a:off x="0" y="0"/>
          <a:ext cx="0" cy="0"/>
          <a:chOff x="0" y="0"/>
          <a:chExt cx="0" cy="0"/>
        </a:xfrm>
      </p:grpSpPr>
      <p:sp>
        <p:nvSpPr>
          <p:cNvPr id="150" name="Google Shape;150;p7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p7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53" name="Google Shape;153;p7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154"/>
        <p:cNvGrpSpPr/>
        <p:nvPr/>
      </p:nvGrpSpPr>
      <p:grpSpPr>
        <a:xfrm>
          <a:off x="0" y="0"/>
          <a:ext cx="0" cy="0"/>
          <a:chOff x="0" y="0"/>
          <a:chExt cx="0" cy="0"/>
        </a:xfrm>
      </p:grpSpPr>
      <p:sp>
        <p:nvSpPr>
          <p:cNvPr id="155" name="Google Shape;155;p77"/>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77"/>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77"/>
          <p:cNvSpPr>
            <a:spLocks noGrp="1"/>
          </p:cNvSpPr>
          <p:nvPr>
            <p:ph type="pic" idx="2"/>
          </p:nvPr>
        </p:nvSpPr>
        <p:spPr>
          <a:xfrm>
            <a:off x="6496050" y="2324100"/>
            <a:ext cx="4857750" cy="3086100"/>
          </a:xfrm>
          <a:prstGeom prst="rect">
            <a:avLst/>
          </a:prstGeom>
          <a:noFill/>
          <a:ln>
            <a:noFill/>
          </a:ln>
        </p:spPr>
      </p:sp>
      <p:sp>
        <p:nvSpPr>
          <p:cNvPr id="158" name="Google Shape;158;p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159" name="Google Shape;159;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160"/>
        <p:cNvGrpSpPr/>
        <p:nvPr/>
      </p:nvGrpSpPr>
      <p:grpSpPr>
        <a:xfrm>
          <a:off x="0" y="0"/>
          <a:ext cx="0" cy="0"/>
          <a:chOff x="0" y="0"/>
          <a:chExt cx="0" cy="0"/>
        </a:xfrm>
      </p:grpSpPr>
      <p:sp>
        <p:nvSpPr>
          <p:cNvPr id="161" name="Google Shape;161;p8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2" name="Google Shape;162;p8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8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88"/>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8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6" name="Google Shape;166;p8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5"/>
        <p:cNvGrpSpPr/>
        <p:nvPr/>
      </p:nvGrpSpPr>
      <p:grpSpPr>
        <a:xfrm>
          <a:off x="0" y="0"/>
          <a:ext cx="0" cy="0"/>
          <a:chOff x="0" y="0"/>
          <a:chExt cx="0" cy="0"/>
        </a:xfrm>
      </p:grpSpPr>
      <p:pic>
        <p:nvPicPr>
          <p:cNvPr id="26" name="Google Shape;26;p119"/>
          <p:cNvPicPr preferRelativeResize="0"/>
          <p:nvPr/>
        </p:nvPicPr>
        <p:blipFill rotWithShape="1">
          <a:blip r:embed="rId2">
            <a:alphaModFix/>
          </a:blip>
          <a:srcRect/>
          <a:stretch/>
        </p:blipFill>
        <p:spPr>
          <a:xfrm flipH="1">
            <a:off x="0" y="-26905"/>
            <a:ext cx="12192000" cy="6858000"/>
          </a:xfrm>
          <a:prstGeom prst="rect">
            <a:avLst/>
          </a:prstGeom>
          <a:noFill/>
          <a:ln>
            <a:noFill/>
          </a:ln>
        </p:spPr>
      </p:pic>
      <p:sp>
        <p:nvSpPr>
          <p:cNvPr id="27" name="Google Shape;27;p119"/>
          <p:cNvSpPr/>
          <p:nvPr/>
        </p:nvSpPr>
        <p:spPr>
          <a:xfrm>
            <a:off x="0" y="-26906"/>
            <a:ext cx="11750936" cy="6858000"/>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28" name="Google Shape;28;p119"/>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29" name="Google Shape;29;p119"/>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0" name="Google Shape;30;p119"/>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9019"/>
          </a:srgbClr>
        </a:solidFill>
        <a:effectLst/>
      </p:bgPr>
    </p:bg>
    <p:spTree>
      <p:nvGrpSpPr>
        <p:cNvPr id="1" name="Shape 167"/>
        <p:cNvGrpSpPr/>
        <p:nvPr/>
      </p:nvGrpSpPr>
      <p:grpSpPr>
        <a:xfrm>
          <a:off x="0" y="0"/>
          <a:ext cx="0" cy="0"/>
          <a:chOff x="0" y="0"/>
          <a:chExt cx="0" cy="0"/>
        </a:xfrm>
      </p:grpSpPr>
      <p:sp>
        <p:nvSpPr>
          <p:cNvPr id="168" name="Google Shape;168;p79"/>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9" name="Google Shape;169;p79"/>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70" name="Google Shape;170;p79"/>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FF9517"/>
              </a:buClr>
              <a:buSzPts val="3600"/>
              <a:buNone/>
              <a:defRPr sz="3600" b="0" i="0">
                <a:solidFill>
                  <a:srgbClr val="FF9517"/>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79"/>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rgbClr val="FF9517"/>
              </a:buClr>
              <a:buSzPts val="1800"/>
              <a:buNone/>
              <a:defRPr sz="1800" b="1" i="0">
                <a:solidFill>
                  <a:srgbClr val="FF9517"/>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2" name="Google Shape;172;p79"/>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73"/>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74"/>
        <p:cNvGrpSpPr/>
        <p:nvPr/>
      </p:nvGrpSpPr>
      <p:grpSpPr>
        <a:xfrm>
          <a:off x="0" y="0"/>
          <a:ext cx="0" cy="0"/>
          <a:chOff x="0" y="0"/>
          <a:chExt cx="0" cy="0"/>
        </a:xfrm>
      </p:grpSpPr>
      <p:sp>
        <p:nvSpPr>
          <p:cNvPr id="175" name="Google Shape;175;p8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6" name="Google Shape;176;p8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81"/>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8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79" name="Google Shape;179;p8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180"/>
        <p:cNvGrpSpPr/>
        <p:nvPr/>
      </p:nvGrpSpPr>
      <p:grpSpPr>
        <a:xfrm>
          <a:off x="0" y="0"/>
          <a:ext cx="0" cy="0"/>
          <a:chOff x="0" y="0"/>
          <a:chExt cx="0" cy="0"/>
        </a:xfrm>
      </p:grpSpPr>
      <p:sp>
        <p:nvSpPr>
          <p:cNvPr id="181" name="Google Shape;181;p8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2" name="Google Shape;182;p8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8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84" name="Google Shape;184;p8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185"/>
        <p:cNvGrpSpPr/>
        <p:nvPr/>
      </p:nvGrpSpPr>
      <p:grpSpPr>
        <a:xfrm>
          <a:off x="0" y="0"/>
          <a:ext cx="0" cy="0"/>
          <a:chOff x="0" y="0"/>
          <a:chExt cx="0" cy="0"/>
        </a:xfrm>
      </p:grpSpPr>
      <p:sp>
        <p:nvSpPr>
          <p:cNvPr id="186" name="Google Shape;186;p8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8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83"/>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8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90" name="Google Shape;190;p8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191"/>
        <p:cNvGrpSpPr/>
        <p:nvPr/>
      </p:nvGrpSpPr>
      <p:grpSpPr>
        <a:xfrm>
          <a:off x="0" y="0"/>
          <a:ext cx="0" cy="0"/>
          <a:chOff x="0" y="0"/>
          <a:chExt cx="0" cy="0"/>
        </a:xfrm>
      </p:grpSpPr>
      <p:sp>
        <p:nvSpPr>
          <p:cNvPr id="192" name="Google Shape;192;p8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8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8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8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96" name="Google Shape;196;p8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197"/>
        <p:cNvGrpSpPr/>
        <p:nvPr/>
      </p:nvGrpSpPr>
      <p:grpSpPr>
        <a:xfrm>
          <a:off x="0" y="0"/>
          <a:ext cx="0" cy="0"/>
          <a:chOff x="0" y="0"/>
          <a:chExt cx="0" cy="0"/>
        </a:xfrm>
      </p:grpSpPr>
      <p:sp>
        <p:nvSpPr>
          <p:cNvPr id="198" name="Google Shape;198;p85"/>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 name="Google Shape;199;p8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8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85"/>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8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03" name="Google Shape;203;p8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04"/>
        <p:cNvGrpSpPr/>
        <p:nvPr/>
      </p:nvGrpSpPr>
      <p:grpSpPr>
        <a:xfrm>
          <a:off x="0" y="0"/>
          <a:ext cx="0" cy="0"/>
          <a:chOff x="0" y="0"/>
          <a:chExt cx="0" cy="0"/>
        </a:xfrm>
      </p:grpSpPr>
      <p:sp>
        <p:nvSpPr>
          <p:cNvPr id="205" name="Google Shape;205;p8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 name="Google Shape;206;p8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 name="Google Shape;207;p8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08" name="Google Shape;208;p8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09"/>
        <p:cNvGrpSpPr/>
        <p:nvPr/>
      </p:nvGrpSpPr>
      <p:grpSpPr>
        <a:xfrm>
          <a:off x="0" y="0"/>
          <a:ext cx="0" cy="0"/>
          <a:chOff x="0" y="0"/>
          <a:chExt cx="0" cy="0"/>
        </a:xfrm>
      </p:grpSpPr>
      <p:sp>
        <p:nvSpPr>
          <p:cNvPr id="210" name="Google Shape;210;p8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 name="Google Shape;211;p8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87"/>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8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14" name="Google Shape;214;p8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15"/>
        <p:cNvGrpSpPr/>
        <p:nvPr/>
      </p:nvGrpSpPr>
      <p:grpSpPr>
        <a:xfrm>
          <a:off x="0" y="0"/>
          <a:ext cx="0" cy="0"/>
          <a:chOff x="0" y="0"/>
          <a:chExt cx="0" cy="0"/>
        </a:xfrm>
      </p:grpSpPr>
      <p:sp>
        <p:nvSpPr>
          <p:cNvPr id="216" name="Google Shape;216;p89"/>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7" name="Google Shape;217;p89"/>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 name="Google Shape;218;p89"/>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 name="Google Shape;219;p8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20" name="Google Shape;220;p89"/>
          <p:cNvSpPr>
            <a:spLocks noGrp="1"/>
          </p:cNvSpPr>
          <p:nvPr>
            <p:ph type="pic" idx="3"/>
          </p:nvPr>
        </p:nvSpPr>
        <p:spPr>
          <a:xfrm>
            <a:off x="0" y="0"/>
            <a:ext cx="12192001" cy="2980269"/>
          </a:xfrm>
          <a:prstGeom prst="rect">
            <a:avLst/>
          </a:prstGeom>
          <a:solidFill>
            <a:srgbClr val="FFF2E3"/>
          </a:solid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31"/>
        <p:cNvGrpSpPr/>
        <p:nvPr/>
      </p:nvGrpSpPr>
      <p:grpSpPr>
        <a:xfrm>
          <a:off x="0" y="0"/>
          <a:ext cx="0" cy="0"/>
          <a:chOff x="0" y="0"/>
          <a:chExt cx="0" cy="0"/>
        </a:xfrm>
      </p:grpSpPr>
      <p:pic>
        <p:nvPicPr>
          <p:cNvPr id="32" name="Google Shape;32;p120"/>
          <p:cNvPicPr preferRelativeResize="0"/>
          <p:nvPr/>
        </p:nvPicPr>
        <p:blipFill rotWithShape="1">
          <a:blip r:embed="rId2">
            <a:alphaModFix/>
          </a:blip>
          <a:srcRect/>
          <a:stretch/>
        </p:blipFill>
        <p:spPr>
          <a:xfrm>
            <a:off x="0" y="1"/>
            <a:ext cx="12205218" cy="6884906"/>
          </a:xfrm>
          <a:prstGeom prst="rect">
            <a:avLst/>
          </a:prstGeom>
          <a:noFill/>
          <a:ln>
            <a:noFill/>
          </a:ln>
        </p:spPr>
      </p:pic>
      <p:sp>
        <p:nvSpPr>
          <p:cNvPr id="33" name="Google Shape;33;p120"/>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34" name="Google Shape;34;p120"/>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35" name="Google Shape;35;p120"/>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6" name="Google Shape;36;p120"/>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21"/>
        <p:cNvGrpSpPr/>
        <p:nvPr/>
      </p:nvGrpSpPr>
      <p:grpSpPr>
        <a:xfrm>
          <a:off x="0" y="0"/>
          <a:ext cx="0" cy="0"/>
          <a:chOff x="0" y="0"/>
          <a:chExt cx="0" cy="0"/>
        </a:xfrm>
      </p:grpSpPr>
      <p:sp>
        <p:nvSpPr>
          <p:cNvPr id="222" name="Google Shape;222;p90"/>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3" name="Google Shape;223;p90"/>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 name="Google Shape;224;p90"/>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 name="Google Shape;225;p90"/>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90"/>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27" name="Google Shape;227;p90"/>
          <p:cNvSpPr>
            <a:spLocks noGrp="1"/>
          </p:cNvSpPr>
          <p:nvPr>
            <p:ph type="pic" idx="4"/>
          </p:nvPr>
        </p:nvSpPr>
        <p:spPr>
          <a:xfrm>
            <a:off x="0" y="0"/>
            <a:ext cx="12192001" cy="2980269"/>
          </a:xfrm>
          <a:prstGeom prst="rect">
            <a:avLst/>
          </a:prstGeom>
          <a:solidFill>
            <a:srgbClr val="FFF2E3"/>
          </a:solidFill>
          <a:ln>
            <a:no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28"/>
        <p:cNvGrpSpPr/>
        <p:nvPr/>
      </p:nvGrpSpPr>
      <p:grpSpPr>
        <a:xfrm>
          <a:off x="0" y="0"/>
          <a:ext cx="0" cy="0"/>
          <a:chOff x="0" y="0"/>
          <a:chExt cx="0" cy="0"/>
        </a:xfrm>
      </p:grpSpPr>
      <p:sp>
        <p:nvSpPr>
          <p:cNvPr id="229" name="Google Shape;229;p91"/>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0" name="Google Shape;230;p91"/>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91"/>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91"/>
          <p:cNvSpPr>
            <a:spLocks noGrp="1"/>
          </p:cNvSpPr>
          <p:nvPr>
            <p:ph type="pic" idx="3"/>
          </p:nvPr>
        </p:nvSpPr>
        <p:spPr>
          <a:xfrm>
            <a:off x="0" y="0"/>
            <a:ext cx="12192001" cy="2980269"/>
          </a:xfrm>
          <a:prstGeom prst="rect">
            <a:avLst/>
          </a:prstGeom>
          <a:solidFill>
            <a:srgbClr val="FFF2E3"/>
          </a:solidFill>
          <a:ln>
            <a:noFill/>
          </a:ln>
        </p:spPr>
      </p:sp>
      <p:sp>
        <p:nvSpPr>
          <p:cNvPr id="233" name="Google Shape;233;p91"/>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91"/>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35"/>
        <p:cNvGrpSpPr/>
        <p:nvPr/>
      </p:nvGrpSpPr>
      <p:grpSpPr>
        <a:xfrm>
          <a:off x="0" y="0"/>
          <a:ext cx="0" cy="0"/>
          <a:chOff x="0" y="0"/>
          <a:chExt cx="0" cy="0"/>
        </a:xfrm>
      </p:grpSpPr>
      <p:sp>
        <p:nvSpPr>
          <p:cNvPr id="236" name="Google Shape;236;p92"/>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7" name="Google Shape;237;p92"/>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92"/>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 name="Google Shape;239;p92"/>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92"/>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1" name="Google Shape;241;p92"/>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42" name="Google Shape;242;p92"/>
          <p:cNvSpPr>
            <a:spLocks noGrp="1"/>
          </p:cNvSpPr>
          <p:nvPr>
            <p:ph type="pic" idx="5"/>
          </p:nvPr>
        </p:nvSpPr>
        <p:spPr>
          <a:xfrm>
            <a:off x="0" y="0"/>
            <a:ext cx="12192001" cy="2980269"/>
          </a:xfrm>
          <a:prstGeom prst="rect">
            <a:avLst/>
          </a:prstGeom>
          <a:solidFill>
            <a:srgbClr val="FFF2E3"/>
          </a:solidFill>
          <a:ln>
            <a:noFill/>
          </a:ln>
        </p:spPr>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243"/>
        <p:cNvGrpSpPr/>
        <p:nvPr/>
      </p:nvGrpSpPr>
      <p:grpSpPr>
        <a:xfrm>
          <a:off x="0" y="0"/>
          <a:ext cx="0" cy="0"/>
          <a:chOff x="0" y="0"/>
          <a:chExt cx="0" cy="0"/>
        </a:xfrm>
      </p:grpSpPr>
      <p:sp>
        <p:nvSpPr>
          <p:cNvPr id="244" name="Google Shape;244;p93"/>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93"/>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9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47" name="Google Shape;247;p9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48" name="Google Shape;248;p9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9" name="Google Shape;249;p93"/>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50"/>
        <p:cNvGrpSpPr/>
        <p:nvPr/>
      </p:nvGrpSpPr>
      <p:grpSpPr>
        <a:xfrm>
          <a:off x="0" y="0"/>
          <a:ext cx="0" cy="0"/>
          <a:chOff x="0" y="0"/>
          <a:chExt cx="0" cy="0"/>
        </a:xfrm>
      </p:grpSpPr>
      <p:sp>
        <p:nvSpPr>
          <p:cNvPr id="251" name="Google Shape;251;p9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2" name="Google Shape;252;p94"/>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9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54" name="Google Shape;254;p9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55" name="Google Shape;255;p94"/>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94"/>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57"/>
        <p:cNvGrpSpPr/>
        <p:nvPr/>
      </p:nvGrpSpPr>
      <p:grpSpPr>
        <a:xfrm>
          <a:off x="0" y="0"/>
          <a:ext cx="0" cy="0"/>
          <a:chOff x="0" y="0"/>
          <a:chExt cx="0" cy="0"/>
        </a:xfrm>
      </p:grpSpPr>
      <p:sp>
        <p:nvSpPr>
          <p:cNvPr id="258" name="Google Shape;258;p95"/>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9" name="Google Shape;259;p95"/>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9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1" name="Google Shape;261;p9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62" name="Google Shape;262;p9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63" name="Google Shape;263;p95"/>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4" name="Google Shape;264;p95"/>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65"/>
        <p:cNvGrpSpPr/>
        <p:nvPr/>
      </p:nvGrpSpPr>
      <p:grpSpPr>
        <a:xfrm>
          <a:off x="0" y="0"/>
          <a:ext cx="0" cy="0"/>
          <a:chOff x="0" y="0"/>
          <a:chExt cx="0" cy="0"/>
        </a:xfrm>
      </p:grpSpPr>
      <p:sp>
        <p:nvSpPr>
          <p:cNvPr id="266" name="Google Shape;266;p9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7" name="Google Shape;267;p96"/>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8" name="Google Shape;268;p96"/>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9" name="Google Shape;269;p9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70" name="Google Shape;270;p9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71"/>
        <p:cNvGrpSpPr/>
        <p:nvPr/>
      </p:nvGrpSpPr>
      <p:grpSpPr>
        <a:xfrm>
          <a:off x="0" y="0"/>
          <a:ext cx="0" cy="0"/>
          <a:chOff x="0" y="0"/>
          <a:chExt cx="0" cy="0"/>
        </a:xfrm>
      </p:grpSpPr>
      <p:sp>
        <p:nvSpPr>
          <p:cNvPr id="272" name="Google Shape;272;p97"/>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3" name="Google Shape;273;p97"/>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9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75" name="Google Shape;275;p9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76" name="Google Shape;276;p9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7" name="Google Shape;277;p97"/>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278"/>
        <p:cNvGrpSpPr/>
        <p:nvPr/>
      </p:nvGrpSpPr>
      <p:grpSpPr>
        <a:xfrm>
          <a:off x="0" y="0"/>
          <a:ext cx="0" cy="0"/>
          <a:chOff x="0" y="0"/>
          <a:chExt cx="0" cy="0"/>
        </a:xfrm>
      </p:grpSpPr>
      <p:sp>
        <p:nvSpPr>
          <p:cNvPr id="279" name="Google Shape;279;p9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0" name="Google Shape;280;p98"/>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9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82" name="Google Shape;282;p9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83" name="Google Shape;283;p98"/>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4" name="Google Shape;284;p98"/>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285"/>
        <p:cNvGrpSpPr/>
        <p:nvPr/>
      </p:nvGrpSpPr>
      <p:grpSpPr>
        <a:xfrm>
          <a:off x="0" y="0"/>
          <a:ext cx="0" cy="0"/>
          <a:chOff x="0" y="0"/>
          <a:chExt cx="0" cy="0"/>
        </a:xfrm>
      </p:grpSpPr>
      <p:sp>
        <p:nvSpPr>
          <p:cNvPr id="286" name="Google Shape;286;p9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7" name="Google Shape;287;p99"/>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8" name="Google Shape;288;p9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9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90" name="Google Shape;290;p9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91" name="Google Shape;291;p99"/>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2" name="Google Shape;292;p99"/>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37"/>
        <p:cNvGrpSpPr/>
        <p:nvPr/>
      </p:nvGrpSpPr>
      <p:grpSpPr>
        <a:xfrm>
          <a:off x="0" y="0"/>
          <a:ext cx="0" cy="0"/>
          <a:chOff x="0" y="0"/>
          <a:chExt cx="0" cy="0"/>
        </a:xfrm>
      </p:grpSpPr>
      <p:pic>
        <p:nvPicPr>
          <p:cNvPr id="38" name="Google Shape;38;p121"/>
          <p:cNvPicPr preferRelativeResize="0"/>
          <p:nvPr/>
        </p:nvPicPr>
        <p:blipFill rotWithShape="1">
          <a:blip r:embed="rId2">
            <a:alphaModFix/>
          </a:blip>
          <a:srcRect/>
          <a:stretch/>
        </p:blipFill>
        <p:spPr>
          <a:xfrm>
            <a:off x="15199" y="0"/>
            <a:ext cx="12176801" cy="6915555"/>
          </a:xfrm>
          <a:prstGeom prst="rect">
            <a:avLst/>
          </a:prstGeom>
          <a:noFill/>
          <a:ln>
            <a:noFill/>
          </a:ln>
        </p:spPr>
      </p:pic>
      <p:sp>
        <p:nvSpPr>
          <p:cNvPr id="39" name="Google Shape;39;p121"/>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0" name="Google Shape;40;p121"/>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1" name="Google Shape;41;p121"/>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2" name="Google Shape;42;p121"/>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293"/>
        <p:cNvGrpSpPr/>
        <p:nvPr/>
      </p:nvGrpSpPr>
      <p:grpSpPr>
        <a:xfrm>
          <a:off x="0" y="0"/>
          <a:ext cx="0" cy="0"/>
          <a:chOff x="0" y="0"/>
          <a:chExt cx="0" cy="0"/>
        </a:xfrm>
      </p:grpSpPr>
      <p:sp>
        <p:nvSpPr>
          <p:cNvPr id="294" name="Google Shape;294;p10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5" name="Google Shape;295;p100"/>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100"/>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7" name="Google Shape;297;p10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98" name="Google Shape;298;p10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299"/>
        <p:cNvGrpSpPr/>
        <p:nvPr/>
      </p:nvGrpSpPr>
      <p:grpSpPr>
        <a:xfrm>
          <a:off x="0" y="0"/>
          <a:ext cx="0" cy="0"/>
          <a:chOff x="0" y="0"/>
          <a:chExt cx="0" cy="0"/>
        </a:xfrm>
      </p:grpSpPr>
      <p:sp>
        <p:nvSpPr>
          <p:cNvPr id="300" name="Google Shape;300;p10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101"/>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101"/>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10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04" name="Google Shape;304;p10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05" name="Google Shape;305;p101"/>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06"/>
        <p:cNvGrpSpPr/>
        <p:nvPr/>
      </p:nvGrpSpPr>
      <p:grpSpPr>
        <a:xfrm>
          <a:off x="0" y="0"/>
          <a:ext cx="0" cy="0"/>
          <a:chOff x="0" y="0"/>
          <a:chExt cx="0" cy="0"/>
        </a:xfrm>
      </p:grpSpPr>
      <p:sp>
        <p:nvSpPr>
          <p:cNvPr id="307" name="Google Shape;307;p10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8" name="Google Shape;308;p102"/>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10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10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11" name="Google Shape;311;p10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12" name="Google Shape;312;p102"/>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3" name="Google Shape;313;p102"/>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14"/>
        <p:cNvGrpSpPr/>
        <p:nvPr/>
      </p:nvGrpSpPr>
      <p:grpSpPr>
        <a:xfrm>
          <a:off x="0" y="0"/>
          <a:ext cx="0" cy="0"/>
          <a:chOff x="0" y="0"/>
          <a:chExt cx="0" cy="0"/>
        </a:xfrm>
      </p:grpSpPr>
      <p:sp>
        <p:nvSpPr>
          <p:cNvPr id="315" name="Google Shape;315;p10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6" name="Google Shape;316;p103"/>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103"/>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103"/>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9" name="Google Shape;319;p103"/>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0" name="Google Shape;320;p10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21" name="Google Shape;321;p10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22"/>
        <p:cNvGrpSpPr/>
        <p:nvPr/>
      </p:nvGrpSpPr>
      <p:grpSpPr>
        <a:xfrm>
          <a:off x="0" y="0"/>
          <a:ext cx="0" cy="0"/>
          <a:chOff x="0" y="0"/>
          <a:chExt cx="0" cy="0"/>
        </a:xfrm>
      </p:grpSpPr>
      <p:sp>
        <p:nvSpPr>
          <p:cNvPr id="323" name="Google Shape;323;p104"/>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4" name="Google Shape;324;p104"/>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5" name="Google Shape;325;p104"/>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6" name="Google Shape;326;p104"/>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7" name="Google Shape;327;p10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8" name="Google Shape;328;p104"/>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9" name="Google Shape;329;p10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30" name="Google Shape;330;p10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31"/>
        <p:cNvGrpSpPr/>
        <p:nvPr/>
      </p:nvGrpSpPr>
      <p:grpSpPr>
        <a:xfrm>
          <a:off x="0" y="0"/>
          <a:ext cx="0" cy="0"/>
          <a:chOff x="0" y="0"/>
          <a:chExt cx="0" cy="0"/>
        </a:xfrm>
      </p:grpSpPr>
      <p:sp>
        <p:nvSpPr>
          <p:cNvPr id="332" name="Google Shape;332;p105"/>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3" name="Google Shape;333;p105"/>
          <p:cNvSpPr>
            <a:spLocks noGrp="1"/>
          </p:cNvSpPr>
          <p:nvPr>
            <p:ph type="pic" idx="2"/>
          </p:nvPr>
        </p:nvSpPr>
        <p:spPr>
          <a:xfrm>
            <a:off x="6496050" y="2324100"/>
            <a:ext cx="4857750" cy="3086100"/>
          </a:xfrm>
          <a:prstGeom prst="rect">
            <a:avLst/>
          </a:prstGeom>
          <a:noFill/>
          <a:ln>
            <a:noFill/>
          </a:ln>
        </p:spPr>
      </p:sp>
      <p:sp>
        <p:nvSpPr>
          <p:cNvPr id="334" name="Google Shape;334;p10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5" name="Google Shape;335;p105"/>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6" name="Google Shape;336;p10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37" name="Google Shape;337;p10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9019"/>
          </a:srgbClr>
        </a:solidFill>
        <a:effectLst/>
      </p:bgPr>
    </p:bg>
    <p:spTree>
      <p:nvGrpSpPr>
        <p:cNvPr id="1" name="Shape 338"/>
        <p:cNvGrpSpPr/>
        <p:nvPr/>
      </p:nvGrpSpPr>
      <p:grpSpPr>
        <a:xfrm>
          <a:off x="0" y="0"/>
          <a:ext cx="0" cy="0"/>
          <a:chOff x="0" y="0"/>
          <a:chExt cx="0" cy="0"/>
        </a:xfrm>
      </p:grpSpPr>
      <p:sp>
        <p:nvSpPr>
          <p:cNvPr id="339" name="Google Shape;339;p10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0" name="Google Shape;340;p10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1" name="Google Shape;341;p10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42" name="Google Shape;342;p10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9019"/>
          </a:srgbClr>
        </a:solidFill>
        <a:effectLst/>
      </p:bgPr>
    </p:bg>
    <p:spTree>
      <p:nvGrpSpPr>
        <p:cNvPr id="1" name="Shape 343"/>
        <p:cNvGrpSpPr/>
        <p:nvPr/>
      </p:nvGrpSpPr>
      <p:grpSpPr>
        <a:xfrm>
          <a:off x="0" y="0"/>
          <a:ext cx="0" cy="0"/>
          <a:chOff x="0" y="0"/>
          <a:chExt cx="0" cy="0"/>
        </a:xfrm>
      </p:grpSpPr>
      <p:sp>
        <p:nvSpPr>
          <p:cNvPr id="344" name="Google Shape;344;p10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10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6" name="Google Shape;346;p10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7" name="Google Shape;347;p10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48" name="Google Shape;348;p10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9019"/>
          </a:srgbClr>
        </a:solidFill>
        <a:effectLst/>
      </p:bgPr>
    </p:bg>
    <p:spTree>
      <p:nvGrpSpPr>
        <p:cNvPr id="1" name="Shape 349"/>
        <p:cNvGrpSpPr/>
        <p:nvPr/>
      </p:nvGrpSpPr>
      <p:grpSpPr>
        <a:xfrm>
          <a:off x="0" y="0"/>
          <a:ext cx="0" cy="0"/>
          <a:chOff x="0" y="0"/>
          <a:chExt cx="0" cy="0"/>
        </a:xfrm>
      </p:grpSpPr>
      <p:sp>
        <p:nvSpPr>
          <p:cNvPr id="350" name="Google Shape;350;p10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1" name="Google Shape;351;p10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2" name="Google Shape;352;p10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53" name="Google Shape;353;p10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9019"/>
          </a:srgbClr>
        </a:solidFill>
        <a:effectLst/>
      </p:bgPr>
    </p:bg>
    <p:spTree>
      <p:nvGrpSpPr>
        <p:cNvPr id="1" name="Shape 354"/>
        <p:cNvGrpSpPr/>
        <p:nvPr/>
      </p:nvGrpSpPr>
      <p:grpSpPr>
        <a:xfrm>
          <a:off x="0" y="0"/>
          <a:ext cx="0" cy="0"/>
          <a:chOff x="0" y="0"/>
          <a:chExt cx="0" cy="0"/>
        </a:xfrm>
      </p:grpSpPr>
      <p:sp>
        <p:nvSpPr>
          <p:cNvPr id="355" name="Google Shape;355;p10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6" name="Google Shape;356;p10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7" name="Google Shape;357;p10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10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59" name="Google Shape;359;p10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43"/>
        <p:cNvGrpSpPr/>
        <p:nvPr/>
      </p:nvGrpSpPr>
      <p:grpSpPr>
        <a:xfrm>
          <a:off x="0" y="0"/>
          <a:ext cx="0" cy="0"/>
          <a:chOff x="0" y="0"/>
          <a:chExt cx="0" cy="0"/>
        </a:xfrm>
      </p:grpSpPr>
      <p:pic>
        <p:nvPicPr>
          <p:cNvPr id="44" name="Google Shape;44;p122"/>
          <p:cNvPicPr preferRelativeResize="0"/>
          <p:nvPr/>
        </p:nvPicPr>
        <p:blipFill rotWithShape="1">
          <a:blip r:embed="rId2">
            <a:alphaModFix/>
          </a:blip>
          <a:srcRect/>
          <a:stretch/>
        </p:blipFill>
        <p:spPr>
          <a:xfrm flipH="1">
            <a:off x="1" y="0"/>
            <a:ext cx="12192000" cy="6858000"/>
          </a:xfrm>
          <a:prstGeom prst="rect">
            <a:avLst/>
          </a:prstGeom>
          <a:noFill/>
          <a:ln>
            <a:noFill/>
          </a:ln>
        </p:spPr>
      </p:pic>
      <p:sp>
        <p:nvSpPr>
          <p:cNvPr id="45" name="Google Shape;45;p122"/>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6" name="Google Shape;46;p122"/>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7" name="Google Shape;47;p122"/>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8" name="Google Shape;48;p122"/>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360"/>
        <p:cNvGrpSpPr/>
        <p:nvPr/>
      </p:nvGrpSpPr>
      <p:grpSpPr>
        <a:xfrm>
          <a:off x="0" y="0"/>
          <a:ext cx="0" cy="0"/>
          <a:chOff x="0" y="0"/>
          <a:chExt cx="0" cy="0"/>
        </a:xfrm>
      </p:grpSpPr>
      <p:sp>
        <p:nvSpPr>
          <p:cNvPr id="361" name="Google Shape;361;p110"/>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1000"/>
              </a:spcBef>
              <a:spcAft>
                <a:spcPts val="0"/>
              </a:spcAft>
              <a:buClr>
                <a:srgbClr val="1E6C6F"/>
              </a:buClr>
              <a:buSzPts val="4400"/>
              <a:buNone/>
              <a:defRPr sz="4400" b="0" i="0">
                <a:solidFill>
                  <a:srgbClr val="1E6C6F"/>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62"/>
        <p:cNvGrpSpPr/>
        <p:nvPr/>
      </p:nvGrpSpPr>
      <p:grpSpPr>
        <a:xfrm>
          <a:off x="0" y="0"/>
          <a:ext cx="0" cy="0"/>
          <a:chOff x="0" y="0"/>
          <a:chExt cx="0" cy="0"/>
        </a:xfrm>
      </p:grpSpPr>
      <p:sp>
        <p:nvSpPr>
          <p:cNvPr id="363" name="Google Shape;363;p111"/>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4" name="Google Shape;364;p111"/>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111"/>
          <p:cNvSpPr>
            <a:spLocks noGrp="1"/>
          </p:cNvSpPr>
          <p:nvPr>
            <p:ph type="pic" idx="2"/>
          </p:nvPr>
        </p:nvSpPr>
        <p:spPr>
          <a:xfrm>
            <a:off x="6496050" y="0"/>
            <a:ext cx="5695950" cy="6858000"/>
          </a:xfrm>
          <a:prstGeom prst="rect">
            <a:avLst/>
          </a:prstGeom>
          <a:noFill/>
          <a:ln>
            <a:noFill/>
          </a:ln>
        </p:spPr>
      </p:sp>
      <p:sp>
        <p:nvSpPr>
          <p:cNvPr id="366" name="Google Shape;366;p11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367"/>
        <p:cNvGrpSpPr/>
        <p:nvPr/>
      </p:nvGrpSpPr>
      <p:grpSpPr>
        <a:xfrm>
          <a:off x="0" y="0"/>
          <a:ext cx="0" cy="0"/>
          <a:chOff x="0" y="0"/>
          <a:chExt cx="0" cy="0"/>
        </a:xfrm>
      </p:grpSpPr>
      <p:sp>
        <p:nvSpPr>
          <p:cNvPr id="368" name="Google Shape;368;p112"/>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369" name="Google Shape;369;p112"/>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0" name="Google Shape;370;p112"/>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1" name="Google Shape;371;p112"/>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72" name="Google Shape;372;p112"/>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73" name="Google Shape;373;p112"/>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374" name="Google Shape;374;p112"/>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375" name="Google Shape;375;p11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376"/>
        <p:cNvGrpSpPr/>
        <p:nvPr/>
      </p:nvGrpSpPr>
      <p:grpSpPr>
        <a:xfrm>
          <a:off x="0" y="0"/>
          <a:ext cx="0" cy="0"/>
          <a:chOff x="0" y="0"/>
          <a:chExt cx="0" cy="0"/>
        </a:xfrm>
      </p:grpSpPr>
      <p:sp>
        <p:nvSpPr>
          <p:cNvPr id="377" name="Google Shape;377;p113"/>
          <p:cNvSpPr/>
          <p:nvPr/>
        </p:nvSpPr>
        <p:spPr>
          <a:xfrm>
            <a:off x="0" y="3155795"/>
            <a:ext cx="12192000" cy="3702206"/>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78" name="Google Shape;378;p113"/>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9" name="Google Shape;379;p113"/>
          <p:cNvSpPr>
            <a:spLocks noGrp="1"/>
          </p:cNvSpPr>
          <p:nvPr>
            <p:ph type="pic" idx="2"/>
          </p:nvPr>
        </p:nvSpPr>
        <p:spPr>
          <a:xfrm>
            <a:off x="838200" y="2535598"/>
            <a:ext cx="1828800" cy="1828800"/>
          </a:xfrm>
          <a:prstGeom prst="ellipse">
            <a:avLst/>
          </a:prstGeom>
          <a:solidFill>
            <a:srgbClr val="FFF2E3"/>
          </a:solidFill>
          <a:ln>
            <a:noFill/>
          </a:ln>
        </p:spPr>
      </p:sp>
      <p:sp>
        <p:nvSpPr>
          <p:cNvPr id="380" name="Google Shape;380;p113"/>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1" name="Google Shape;381;p113"/>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2" name="Google Shape;382;p113"/>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3" name="Google Shape;383;p113"/>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113"/>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5" name="Google Shape;385;p113"/>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6" name="Google Shape;386;p113"/>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7" name="Google Shape;387;p113"/>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8" name="Google Shape;388;p113"/>
          <p:cNvSpPr>
            <a:spLocks noGrp="1"/>
          </p:cNvSpPr>
          <p:nvPr>
            <p:ph type="pic" idx="13"/>
          </p:nvPr>
        </p:nvSpPr>
        <p:spPr>
          <a:xfrm>
            <a:off x="3709416" y="2535598"/>
            <a:ext cx="1828800" cy="1828800"/>
          </a:xfrm>
          <a:prstGeom prst="ellipse">
            <a:avLst/>
          </a:prstGeom>
          <a:solidFill>
            <a:srgbClr val="FFF2E3"/>
          </a:solidFill>
          <a:ln>
            <a:noFill/>
          </a:ln>
        </p:spPr>
      </p:sp>
      <p:sp>
        <p:nvSpPr>
          <p:cNvPr id="389" name="Google Shape;389;p113"/>
          <p:cNvSpPr>
            <a:spLocks noGrp="1"/>
          </p:cNvSpPr>
          <p:nvPr>
            <p:ph type="pic" idx="14"/>
          </p:nvPr>
        </p:nvSpPr>
        <p:spPr>
          <a:xfrm>
            <a:off x="6580632" y="2535598"/>
            <a:ext cx="1828800" cy="1828800"/>
          </a:xfrm>
          <a:prstGeom prst="ellipse">
            <a:avLst/>
          </a:prstGeom>
          <a:solidFill>
            <a:srgbClr val="FFF2E3"/>
          </a:solidFill>
          <a:ln>
            <a:noFill/>
          </a:ln>
        </p:spPr>
      </p:sp>
      <p:sp>
        <p:nvSpPr>
          <p:cNvPr id="390" name="Google Shape;390;p113"/>
          <p:cNvSpPr>
            <a:spLocks noGrp="1"/>
          </p:cNvSpPr>
          <p:nvPr>
            <p:ph type="pic" idx="15"/>
          </p:nvPr>
        </p:nvSpPr>
        <p:spPr>
          <a:xfrm>
            <a:off x="9525000" y="2535598"/>
            <a:ext cx="1828800" cy="1828800"/>
          </a:xfrm>
          <a:prstGeom prst="ellipse">
            <a:avLst/>
          </a:prstGeom>
          <a:solidFill>
            <a:srgbClr val="FFF2E3"/>
          </a:solidFill>
          <a:ln>
            <a:noFill/>
          </a:ln>
        </p:spPr>
      </p:sp>
      <p:sp>
        <p:nvSpPr>
          <p:cNvPr id="391" name="Google Shape;391;p1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92" name="Google Shape;392;p11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393"/>
        <p:cNvGrpSpPr/>
        <p:nvPr/>
      </p:nvGrpSpPr>
      <p:grpSpPr>
        <a:xfrm>
          <a:off x="0" y="0"/>
          <a:ext cx="0" cy="0"/>
          <a:chOff x="0" y="0"/>
          <a:chExt cx="0" cy="0"/>
        </a:xfrm>
      </p:grpSpPr>
      <p:sp>
        <p:nvSpPr>
          <p:cNvPr id="394" name="Google Shape;394;p114"/>
          <p:cNvSpPr/>
          <p:nvPr/>
        </p:nvSpPr>
        <p:spPr>
          <a:xfrm>
            <a:off x="0" y="2423160"/>
            <a:ext cx="12192000" cy="4434840"/>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95" name="Google Shape;395;p114"/>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6" name="Google Shape;396;p114"/>
          <p:cNvSpPr>
            <a:spLocks noGrp="1"/>
          </p:cNvSpPr>
          <p:nvPr>
            <p:ph type="pic" idx="2"/>
          </p:nvPr>
        </p:nvSpPr>
        <p:spPr>
          <a:xfrm>
            <a:off x="838199" y="1684101"/>
            <a:ext cx="1371600" cy="1371600"/>
          </a:xfrm>
          <a:prstGeom prst="ellipse">
            <a:avLst/>
          </a:prstGeom>
          <a:solidFill>
            <a:srgbClr val="FFF2E3"/>
          </a:solidFill>
          <a:ln>
            <a:noFill/>
          </a:ln>
        </p:spPr>
      </p:sp>
      <p:sp>
        <p:nvSpPr>
          <p:cNvPr id="397" name="Google Shape;397;p114"/>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114"/>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9" name="Google Shape;399;p114"/>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0" name="Google Shape;400;p114"/>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1" name="Google Shape;401;p114"/>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114"/>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3" name="Google Shape;403;p114"/>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4" name="Google Shape;404;p114"/>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5" name="Google Shape;405;p114"/>
          <p:cNvSpPr>
            <a:spLocks noGrp="1"/>
          </p:cNvSpPr>
          <p:nvPr>
            <p:ph type="pic" idx="13"/>
          </p:nvPr>
        </p:nvSpPr>
        <p:spPr>
          <a:xfrm>
            <a:off x="3842003" y="1684101"/>
            <a:ext cx="1371600" cy="1371600"/>
          </a:xfrm>
          <a:prstGeom prst="ellipse">
            <a:avLst/>
          </a:prstGeom>
          <a:solidFill>
            <a:srgbClr val="FFF2E3"/>
          </a:solidFill>
          <a:ln>
            <a:noFill/>
          </a:ln>
        </p:spPr>
      </p:sp>
      <p:sp>
        <p:nvSpPr>
          <p:cNvPr id="406" name="Google Shape;406;p114"/>
          <p:cNvSpPr>
            <a:spLocks noGrp="1"/>
          </p:cNvSpPr>
          <p:nvPr>
            <p:ph type="pic" idx="14"/>
          </p:nvPr>
        </p:nvSpPr>
        <p:spPr>
          <a:xfrm>
            <a:off x="6974516" y="1684101"/>
            <a:ext cx="1371600" cy="1371600"/>
          </a:xfrm>
          <a:prstGeom prst="ellipse">
            <a:avLst/>
          </a:prstGeom>
          <a:solidFill>
            <a:srgbClr val="FFF2E3"/>
          </a:solidFill>
          <a:ln>
            <a:noFill/>
          </a:ln>
        </p:spPr>
      </p:sp>
      <p:sp>
        <p:nvSpPr>
          <p:cNvPr id="407" name="Google Shape;407;p114"/>
          <p:cNvSpPr>
            <a:spLocks noGrp="1"/>
          </p:cNvSpPr>
          <p:nvPr>
            <p:ph type="pic" idx="15"/>
          </p:nvPr>
        </p:nvSpPr>
        <p:spPr>
          <a:xfrm>
            <a:off x="9982200" y="1619009"/>
            <a:ext cx="1371600" cy="1371600"/>
          </a:xfrm>
          <a:prstGeom prst="ellipse">
            <a:avLst/>
          </a:prstGeom>
          <a:solidFill>
            <a:srgbClr val="FFF2E3"/>
          </a:solidFill>
          <a:ln>
            <a:noFill/>
          </a:ln>
        </p:spPr>
      </p:sp>
      <p:sp>
        <p:nvSpPr>
          <p:cNvPr id="408" name="Google Shape;408;p114"/>
          <p:cNvSpPr>
            <a:spLocks noGrp="1"/>
          </p:cNvSpPr>
          <p:nvPr>
            <p:ph type="pic" idx="16"/>
          </p:nvPr>
        </p:nvSpPr>
        <p:spPr>
          <a:xfrm>
            <a:off x="2338161" y="3948094"/>
            <a:ext cx="1371600" cy="1371600"/>
          </a:xfrm>
          <a:prstGeom prst="ellipse">
            <a:avLst/>
          </a:prstGeom>
          <a:solidFill>
            <a:srgbClr val="FFF2E3"/>
          </a:solidFill>
          <a:ln>
            <a:noFill/>
          </a:ln>
        </p:spPr>
      </p:sp>
      <p:sp>
        <p:nvSpPr>
          <p:cNvPr id="409" name="Google Shape;409;p114"/>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0" name="Google Shape;410;p114"/>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1" name="Google Shape;411;p114"/>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2" name="Google Shape;412;p114"/>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3" name="Google Shape;413;p114"/>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4" name="Google Shape;414;p114"/>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5" name="Google Shape;415;p114"/>
          <p:cNvSpPr>
            <a:spLocks noGrp="1"/>
          </p:cNvSpPr>
          <p:nvPr>
            <p:ph type="pic" idx="23"/>
          </p:nvPr>
        </p:nvSpPr>
        <p:spPr>
          <a:xfrm>
            <a:off x="5408259" y="3948094"/>
            <a:ext cx="1371600" cy="1371600"/>
          </a:xfrm>
          <a:prstGeom prst="ellipse">
            <a:avLst/>
          </a:prstGeom>
          <a:solidFill>
            <a:srgbClr val="FFF2E3"/>
          </a:solidFill>
          <a:ln>
            <a:noFill/>
          </a:ln>
        </p:spPr>
      </p:sp>
      <p:sp>
        <p:nvSpPr>
          <p:cNvPr id="416" name="Google Shape;416;p114"/>
          <p:cNvSpPr>
            <a:spLocks noGrp="1"/>
          </p:cNvSpPr>
          <p:nvPr>
            <p:ph type="pic" idx="24"/>
          </p:nvPr>
        </p:nvSpPr>
        <p:spPr>
          <a:xfrm>
            <a:off x="8482238" y="3948094"/>
            <a:ext cx="1371600" cy="1371600"/>
          </a:xfrm>
          <a:prstGeom prst="ellipse">
            <a:avLst/>
          </a:prstGeom>
          <a:solidFill>
            <a:srgbClr val="FFF2E3"/>
          </a:solidFill>
          <a:ln>
            <a:noFill/>
          </a:ln>
        </p:spPr>
      </p:sp>
      <p:sp>
        <p:nvSpPr>
          <p:cNvPr id="417" name="Google Shape;417;p1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418" name="Google Shape;418;p11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19"/>
        <p:cNvGrpSpPr/>
        <p:nvPr/>
      </p:nvGrpSpPr>
      <p:grpSpPr>
        <a:xfrm>
          <a:off x="0" y="0"/>
          <a:ext cx="0" cy="0"/>
          <a:chOff x="0" y="0"/>
          <a:chExt cx="0" cy="0"/>
        </a:xfrm>
      </p:grpSpPr>
      <p:sp>
        <p:nvSpPr>
          <p:cNvPr id="420" name="Google Shape;420;p115"/>
          <p:cNvSpPr/>
          <p:nvPr/>
        </p:nvSpPr>
        <p:spPr>
          <a:xfrm>
            <a:off x="0" y="1"/>
            <a:ext cx="12192000" cy="2502968"/>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1" name="Google Shape;421;p115"/>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2" name="Google Shape;422;p115"/>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3" name="Google Shape;423;p115"/>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4" name="Google Shape;424;p115"/>
          <p:cNvSpPr>
            <a:spLocks noGrp="1"/>
          </p:cNvSpPr>
          <p:nvPr>
            <p:ph type="pic" idx="2"/>
          </p:nvPr>
        </p:nvSpPr>
        <p:spPr>
          <a:xfrm>
            <a:off x="1088448" y="981075"/>
            <a:ext cx="2743199" cy="2743200"/>
          </a:xfrm>
          <a:prstGeom prst="rect">
            <a:avLst/>
          </a:prstGeom>
          <a:solidFill>
            <a:srgbClr val="FFF2E3"/>
          </a:solidFill>
          <a:ln>
            <a:noFill/>
          </a:ln>
        </p:spPr>
      </p:sp>
      <p:sp>
        <p:nvSpPr>
          <p:cNvPr id="425" name="Google Shape;425;p115"/>
          <p:cNvSpPr>
            <a:spLocks noGrp="1"/>
          </p:cNvSpPr>
          <p:nvPr>
            <p:ph type="pic" idx="3"/>
          </p:nvPr>
        </p:nvSpPr>
        <p:spPr>
          <a:xfrm>
            <a:off x="4724400" y="981075"/>
            <a:ext cx="2743199" cy="2743200"/>
          </a:xfrm>
          <a:prstGeom prst="rect">
            <a:avLst/>
          </a:prstGeom>
          <a:solidFill>
            <a:srgbClr val="FFF2E3"/>
          </a:solidFill>
          <a:ln>
            <a:noFill/>
          </a:ln>
        </p:spPr>
      </p:sp>
      <p:sp>
        <p:nvSpPr>
          <p:cNvPr id="426" name="Google Shape;426;p115"/>
          <p:cNvSpPr>
            <a:spLocks noGrp="1"/>
          </p:cNvSpPr>
          <p:nvPr>
            <p:ph type="pic" idx="4"/>
          </p:nvPr>
        </p:nvSpPr>
        <p:spPr>
          <a:xfrm>
            <a:off x="8478838" y="981075"/>
            <a:ext cx="2743199" cy="2743200"/>
          </a:xfrm>
          <a:prstGeom prst="rect">
            <a:avLst/>
          </a:prstGeom>
          <a:solidFill>
            <a:srgbClr val="FFF2E3"/>
          </a:solidFill>
          <a:ln>
            <a:noFill/>
          </a:ln>
        </p:spPr>
      </p:sp>
      <p:sp>
        <p:nvSpPr>
          <p:cNvPr id="427" name="Google Shape;427;p115"/>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8" name="Google Shape;428;p115"/>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9" name="Google Shape;429;p11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30"/>
        <p:cNvGrpSpPr/>
        <p:nvPr/>
      </p:nvGrpSpPr>
      <p:grpSpPr>
        <a:xfrm>
          <a:off x="0" y="0"/>
          <a:ext cx="0" cy="0"/>
          <a:chOff x="0" y="0"/>
          <a:chExt cx="0" cy="0"/>
        </a:xfrm>
      </p:grpSpPr>
      <p:sp>
        <p:nvSpPr>
          <p:cNvPr id="431" name="Google Shape;431;p116"/>
          <p:cNvSpPr>
            <a:spLocks noGrp="1"/>
          </p:cNvSpPr>
          <p:nvPr>
            <p:ph type="pic" idx="2"/>
          </p:nvPr>
        </p:nvSpPr>
        <p:spPr>
          <a:xfrm>
            <a:off x="0" y="0"/>
            <a:ext cx="5483752" cy="6858000"/>
          </a:xfrm>
          <a:prstGeom prst="rect">
            <a:avLst/>
          </a:prstGeom>
          <a:solidFill>
            <a:srgbClr val="FFF2E3"/>
          </a:solidFill>
          <a:ln>
            <a:noFill/>
          </a:ln>
        </p:spPr>
      </p:sp>
      <p:sp>
        <p:nvSpPr>
          <p:cNvPr id="432" name="Google Shape;432;p116"/>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33" name="Google Shape;433;p116"/>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34" name="Google Shape;434;p116"/>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dk1"/>
              </a:buClr>
              <a:buSzPts val="3200"/>
              <a:buNone/>
              <a:defRPr sz="32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116"/>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36"/>
        <p:cNvGrpSpPr/>
        <p:nvPr/>
      </p:nvGrpSpPr>
      <p:grpSpPr>
        <a:xfrm>
          <a:off x="0" y="0"/>
          <a:ext cx="0" cy="0"/>
          <a:chOff x="0" y="0"/>
          <a:chExt cx="0" cy="0"/>
        </a:xfrm>
      </p:grpSpPr>
      <p:sp>
        <p:nvSpPr>
          <p:cNvPr id="437" name="Google Shape;437;p117"/>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438" name="Google Shape;438;p117"/>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39" name="Google Shape;439;p117"/>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40" name="Google Shape;440;p117" descr="A close up of a logo&#10;&#10;Description automatically generated"/>
          <p:cNvPicPr preferRelativeResize="0"/>
          <p:nvPr/>
        </p:nvPicPr>
        <p:blipFill rotWithShape="1">
          <a:blip r:embed="rId2">
            <a:alphaModFix/>
          </a:blip>
          <a:srcRect/>
          <a:stretch/>
        </p:blipFill>
        <p:spPr>
          <a:xfrm flipH="1">
            <a:off x="418815" y="364893"/>
            <a:ext cx="1383543" cy="1383543"/>
          </a:xfrm>
          <a:prstGeom prst="rect">
            <a:avLst/>
          </a:prstGeom>
          <a:noFill/>
          <a:ln>
            <a:noFill/>
          </a:ln>
        </p:spPr>
      </p:pic>
      <p:sp>
        <p:nvSpPr>
          <p:cNvPr id="441" name="Google Shape;441;p117"/>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i="1">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117"/>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2400"/>
              <a:buNone/>
              <a:defRPr sz="24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443"/>
        <p:cNvGrpSpPr/>
        <p:nvPr/>
      </p:nvGrpSpPr>
      <p:grpSpPr>
        <a:xfrm>
          <a:off x="0" y="0"/>
          <a:ext cx="0" cy="0"/>
          <a:chOff x="0" y="0"/>
          <a:chExt cx="0" cy="0"/>
        </a:xfrm>
      </p:grpSpPr>
      <p:sp>
        <p:nvSpPr>
          <p:cNvPr id="444" name="Google Shape;444;p11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45" name="Google Shape;445;p118" descr="A close up of a logo&#10;&#10;Description automatically generated"/>
          <p:cNvPicPr preferRelativeResize="0"/>
          <p:nvPr/>
        </p:nvPicPr>
        <p:blipFill rotWithShape="1">
          <a:blip r:embed="rId2">
            <a:alphaModFix/>
          </a:blip>
          <a:srcRect/>
          <a:stretch/>
        </p:blipFill>
        <p:spPr>
          <a:xfrm>
            <a:off x="1089648" y="5611903"/>
            <a:ext cx="2094811" cy="668557"/>
          </a:xfrm>
          <a:prstGeom prst="rect">
            <a:avLst/>
          </a:prstGeom>
          <a:noFill/>
          <a:ln>
            <a:noFill/>
          </a:ln>
        </p:spPr>
      </p:pic>
      <p:pic>
        <p:nvPicPr>
          <p:cNvPr id="446" name="Google Shape;446;p118"/>
          <p:cNvPicPr preferRelativeResize="0"/>
          <p:nvPr/>
        </p:nvPicPr>
        <p:blipFill rotWithShape="1">
          <a:blip r:embed="rId3">
            <a:alphaModFix/>
          </a:blip>
          <a:srcRect/>
          <a:stretch/>
        </p:blipFill>
        <p:spPr>
          <a:xfrm>
            <a:off x="3782357" y="5584260"/>
            <a:ext cx="2094828" cy="755960"/>
          </a:xfrm>
          <a:prstGeom prst="rect">
            <a:avLst/>
          </a:prstGeom>
          <a:noFill/>
          <a:ln>
            <a:noFill/>
          </a:ln>
        </p:spPr>
      </p:pic>
      <p:cxnSp>
        <p:nvCxnSpPr>
          <p:cNvPr id="447" name="Google Shape;447;p11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
        <p:nvSpPr>
          <p:cNvPr id="448" name="Google Shape;448;p118"/>
          <p:cNvSpPr txBox="1">
            <a:spLocks noGrp="1"/>
          </p:cNvSpPr>
          <p:nvPr>
            <p:ph type="body" id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3600"/>
              <a:buNone/>
              <a:defRPr sz="36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118"/>
          <p:cNvSpPr txBox="1">
            <a:spLocks noGrp="1"/>
          </p:cNvSpPr>
          <p:nvPr>
            <p:ph type="body" idx="2"/>
          </p:nvPr>
        </p:nvSpPr>
        <p:spPr>
          <a:xfrm>
            <a:off x="1146903" y="2026490"/>
            <a:ext cx="4730260" cy="294892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49"/>
        <p:cNvGrpSpPr/>
        <p:nvPr/>
      </p:nvGrpSpPr>
      <p:grpSpPr>
        <a:xfrm>
          <a:off x="0" y="0"/>
          <a:ext cx="0" cy="0"/>
          <a:chOff x="0" y="0"/>
          <a:chExt cx="0" cy="0"/>
        </a:xfrm>
      </p:grpSpPr>
      <p:pic>
        <p:nvPicPr>
          <p:cNvPr id="50" name="Google Shape;50;p123"/>
          <p:cNvPicPr preferRelativeResize="0"/>
          <p:nvPr/>
        </p:nvPicPr>
        <p:blipFill rotWithShape="1">
          <a:blip r:embed="rId2">
            <a:alphaModFix/>
          </a:blip>
          <a:srcRect/>
          <a:stretch/>
        </p:blipFill>
        <p:spPr>
          <a:xfrm>
            <a:off x="0" y="-1"/>
            <a:ext cx="12191999" cy="6915555"/>
          </a:xfrm>
          <a:prstGeom prst="rect">
            <a:avLst/>
          </a:prstGeom>
          <a:noFill/>
          <a:ln>
            <a:noFill/>
          </a:ln>
        </p:spPr>
      </p:pic>
      <p:sp>
        <p:nvSpPr>
          <p:cNvPr id="51" name="Google Shape;51;p123"/>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2" name="Google Shape;52;p123"/>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53" name="Google Shape;53;p123"/>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54" name="Google Shape;54;p123"/>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55"/>
        <p:cNvGrpSpPr/>
        <p:nvPr/>
      </p:nvGrpSpPr>
      <p:grpSpPr>
        <a:xfrm>
          <a:off x="0" y="0"/>
          <a:ext cx="0" cy="0"/>
          <a:chOff x="0" y="0"/>
          <a:chExt cx="0" cy="0"/>
        </a:xfrm>
      </p:grpSpPr>
      <p:pic>
        <p:nvPicPr>
          <p:cNvPr id="56" name="Google Shape;56;p124"/>
          <p:cNvPicPr preferRelativeResize="0"/>
          <p:nvPr/>
        </p:nvPicPr>
        <p:blipFill rotWithShape="1">
          <a:blip r:embed="rId2">
            <a:alphaModFix/>
          </a:blip>
          <a:srcRect/>
          <a:stretch/>
        </p:blipFill>
        <p:spPr>
          <a:xfrm flipH="1">
            <a:off x="0" y="1"/>
            <a:ext cx="12192000" cy="6831094"/>
          </a:xfrm>
          <a:prstGeom prst="rect">
            <a:avLst/>
          </a:prstGeom>
          <a:noFill/>
          <a:ln>
            <a:noFill/>
          </a:ln>
        </p:spPr>
      </p:pic>
      <p:sp>
        <p:nvSpPr>
          <p:cNvPr id="57" name="Google Shape;57;p124"/>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8" name="Google Shape;58;p124"/>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59" name="Google Shape;59;p124"/>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60" name="Google Shape;60;p124"/>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124"/>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124"/>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124"/>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124"/>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65" name="Google Shape;65;p124"/>
          <p:cNvGrpSpPr/>
          <p:nvPr/>
        </p:nvGrpSpPr>
        <p:grpSpPr>
          <a:xfrm>
            <a:off x="7080143" y="5871713"/>
            <a:ext cx="4452334" cy="717418"/>
            <a:chOff x="7080143" y="5871713"/>
            <a:chExt cx="4452334" cy="717418"/>
          </a:xfrm>
        </p:grpSpPr>
        <p:pic>
          <p:nvPicPr>
            <p:cNvPr id="66" name="Google Shape;66;p124"/>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67" name="Google Shape;67;p124"/>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68"/>
        <p:cNvGrpSpPr/>
        <p:nvPr/>
      </p:nvGrpSpPr>
      <p:grpSpPr>
        <a:xfrm>
          <a:off x="0" y="0"/>
          <a:ext cx="0" cy="0"/>
          <a:chOff x="0" y="0"/>
          <a:chExt cx="0" cy="0"/>
        </a:xfrm>
      </p:grpSpPr>
      <p:pic>
        <p:nvPicPr>
          <p:cNvPr id="69" name="Google Shape;69;p125"/>
          <p:cNvPicPr preferRelativeResize="0"/>
          <p:nvPr/>
        </p:nvPicPr>
        <p:blipFill rotWithShape="1">
          <a:blip r:embed="rId2">
            <a:alphaModFix/>
          </a:blip>
          <a:srcRect/>
          <a:stretch/>
        </p:blipFill>
        <p:spPr>
          <a:xfrm>
            <a:off x="0" y="1"/>
            <a:ext cx="12205218" cy="6857998"/>
          </a:xfrm>
          <a:prstGeom prst="rect">
            <a:avLst/>
          </a:prstGeom>
          <a:noFill/>
          <a:ln>
            <a:noFill/>
          </a:ln>
        </p:spPr>
      </p:pic>
      <p:sp>
        <p:nvSpPr>
          <p:cNvPr id="70" name="Google Shape;70;p125"/>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71" name="Google Shape;71;p125"/>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72" name="Google Shape;72;p125"/>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73" name="Google Shape;73;p125"/>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125"/>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25"/>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125"/>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5"/>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78" name="Google Shape;78;p125"/>
          <p:cNvGrpSpPr/>
          <p:nvPr/>
        </p:nvGrpSpPr>
        <p:grpSpPr>
          <a:xfrm>
            <a:off x="7080143" y="5871713"/>
            <a:ext cx="4452334" cy="717418"/>
            <a:chOff x="7080143" y="5871713"/>
            <a:chExt cx="4452334" cy="717418"/>
          </a:xfrm>
        </p:grpSpPr>
        <p:pic>
          <p:nvPicPr>
            <p:cNvPr id="79" name="Google Shape;79;p125"/>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80" name="Google Shape;80;p125"/>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81"/>
        <p:cNvGrpSpPr/>
        <p:nvPr/>
      </p:nvGrpSpPr>
      <p:grpSpPr>
        <a:xfrm>
          <a:off x="0" y="0"/>
          <a:ext cx="0" cy="0"/>
          <a:chOff x="0" y="0"/>
          <a:chExt cx="0" cy="0"/>
        </a:xfrm>
      </p:grpSpPr>
      <p:pic>
        <p:nvPicPr>
          <p:cNvPr id="82" name="Google Shape;82;p126"/>
          <p:cNvPicPr preferRelativeResize="0"/>
          <p:nvPr/>
        </p:nvPicPr>
        <p:blipFill rotWithShape="1">
          <a:blip r:embed="rId2">
            <a:alphaModFix/>
          </a:blip>
          <a:srcRect/>
          <a:stretch/>
        </p:blipFill>
        <p:spPr>
          <a:xfrm>
            <a:off x="15199" y="0"/>
            <a:ext cx="12176801" cy="6857999"/>
          </a:xfrm>
          <a:prstGeom prst="rect">
            <a:avLst/>
          </a:prstGeom>
          <a:noFill/>
          <a:ln>
            <a:noFill/>
          </a:ln>
        </p:spPr>
      </p:pic>
      <p:sp>
        <p:nvSpPr>
          <p:cNvPr id="83" name="Google Shape;83;p126"/>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84" name="Google Shape;84;p126"/>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85" name="Google Shape;85;p126"/>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86" name="Google Shape;86;p126"/>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126"/>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126"/>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126"/>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126"/>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91" name="Google Shape;91;p126"/>
          <p:cNvGrpSpPr/>
          <p:nvPr/>
        </p:nvGrpSpPr>
        <p:grpSpPr>
          <a:xfrm>
            <a:off x="7080143" y="5871713"/>
            <a:ext cx="4452334" cy="717418"/>
            <a:chOff x="7080143" y="5871713"/>
            <a:chExt cx="4452334" cy="717418"/>
          </a:xfrm>
        </p:grpSpPr>
        <p:pic>
          <p:nvPicPr>
            <p:cNvPr id="92" name="Google Shape;92;p126"/>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93" name="Google Shape;93;p126"/>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slideLayout" Target="../slideLayouts/slideLayout57.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9" Type="http://schemas.openxmlformats.org/officeDocument/2006/relationships/slideLayout" Target="../slideLayouts/slideLayout39.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theme" Target="../theme/theme2.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slideLayout" Target="../slideLayouts/slideLayout58.xml"/><Relationship Id="rId8" Type="http://schemas.openxmlformats.org/officeDocument/2006/relationships/slideLayout" Target="../slideLayouts/slideLayout18.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slideLayout" Target="../slideLayouts/slideLayout56.xml"/><Relationship Id="rId20" Type="http://schemas.openxmlformats.org/officeDocument/2006/relationships/slideLayout" Target="../slideLayouts/slideLayout30.xml"/><Relationship Id="rId41" Type="http://schemas.openxmlformats.org/officeDocument/2006/relationships/slideLayout" Target="../slideLayouts/slideLayout51.xml"/><Relationship Id="rId1" Type="http://schemas.openxmlformats.org/officeDocument/2006/relationships/slideLayout" Target="../slideLayouts/slideLayout11.xml"/><Relationship Id="rId6"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6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Roboto Condensed"/>
              <a:buNone/>
              <a:defRPr sz="3600" b="0"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6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Source Sans Pro"/>
                <a:ea typeface="Source Sans Pro"/>
                <a:cs typeface="Source Sans Pro"/>
                <a:sym typeface="Source Sans Pro"/>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07"/>
        <p:cNvGrpSpPr/>
        <p:nvPr/>
      </p:nvGrpSpPr>
      <p:grpSpPr>
        <a:xfrm>
          <a:off x="0" y="0"/>
          <a:ext cx="0" cy="0"/>
          <a:chOff x="0" y="0"/>
          <a:chExt cx="0" cy="0"/>
        </a:xfrm>
      </p:grpSpPr>
      <p:sp>
        <p:nvSpPr>
          <p:cNvPr id="108" name="Google Shape;108;p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Roboto Condensed"/>
              <a:buNone/>
              <a:defRPr sz="3600" b="0"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p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00000"/>
              </a:lnSpc>
              <a:spcBef>
                <a:spcPts val="10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1pPr>
            <a:lvl2pPr marL="914400" marR="0" lvl="1" indent="-368300" algn="l" rtl="0">
              <a:lnSpc>
                <a:spcPct val="100000"/>
              </a:lnSpc>
              <a:spcBef>
                <a:spcPts val="5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0" name="Google Shape;110;p69"/>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56.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16.xml"/><Relationship Id="rId5" Type="http://schemas.openxmlformats.org/officeDocument/2006/relationships/image" Target="../media/image44.pn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1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16.xml"/><Relationship Id="rId5" Type="http://schemas.openxmlformats.org/officeDocument/2006/relationships/image" Target="../media/image65.png"/><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5.xml"/><Relationship Id="rId1" Type="http://schemas.openxmlformats.org/officeDocument/2006/relationships/slideLayout" Target="../slideLayouts/slideLayout16.xml"/><Relationship Id="rId5" Type="http://schemas.openxmlformats.org/officeDocument/2006/relationships/image" Target="../media/image67.pn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6.xml"/><Relationship Id="rId1" Type="http://schemas.openxmlformats.org/officeDocument/2006/relationships/slideLayout" Target="../slideLayouts/slideLayout16.xml"/><Relationship Id="rId4" Type="http://schemas.openxmlformats.org/officeDocument/2006/relationships/image" Target="../media/image69.png"/></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7.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image" Target="../media/image72.png"/><Relationship Id="rId4" Type="http://schemas.openxmlformats.org/officeDocument/2006/relationships/image" Target="../media/image71.png"/></Relationships>
</file>

<file path=ppt/slides/_rels/slide3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56.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51.xml"/><Relationship Id="rId1" Type="http://schemas.openxmlformats.org/officeDocument/2006/relationships/slideLayout" Target="../slideLayouts/slideLayout17.xml"/><Relationship Id="rId4" Type="http://schemas.openxmlformats.org/officeDocument/2006/relationships/image" Target="../media/image81.png"/></Relationships>
</file>

<file path=ppt/slides/_rels/slide5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52.xml"/><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5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3.xml"/><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17.xml"/><Relationship Id="rId5" Type="http://schemas.openxmlformats.org/officeDocument/2006/relationships/image" Target="../media/image85.svg"/><Relationship Id="rId4" Type="http://schemas.openxmlformats.org/officeDocument/2006/relationships/image" Target="../media/image84.png"/></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4.xml"/><Relationship Id="rId1" Type="http://schemas.openxmlformats.org/officeDocument/2006/relationships/slideLayout" Target="../slideLayouts/slideLayout13.xml"/><Relationship Id="rId5" Type="http://schemas.openxmlformats.org/officeDocument/2006/relationships/image" Target="../media/image91.png"/><Relationship Id="rId4" Type="http://schemas.openxmlformats.org/officeDocument/2006/relationships/image" Target="../media/image90.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6.xml"/><Relationship Id="rId1" Type="http://schemas.openxmlformats.org/officeDocument/2006/relationships/slideLayout" Target="../slideLayouts/slideLayout13.xml"/><Relationship Id="rId5" Type="http://schemas.openxmlformats.org/officeDocument/2006/relationships/image" Target="../media/image91.png"/><Relationship Id="rId4" Type="http://schemas.openxmlformats.org/officeDocument/2006/relationships/image" Target="../media/image90.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8.xml"/><Relationship Id="rId1" Type="http://schemas.openxmlformats.org/officeDocument/2006/relationships/slideLayout" Target="../slideLayouts/slideLayout13.xml"/><Relationship Id="rId5" Type="http://schemas.openxmlformats.org/officeDocument/2006/relationships/image" Target="../media/image91.png"/><Relationship Id="rId4" Type="http://schemas.openxmlformats.org/officeDocument/2006/relationships/image" Target="../media/image90.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0.xml"/><Relationship Id="rId1" Type="http://schemas.openxmlformats.org/officeDocument/2006/relationships/slideLayout" Target="../slideLayouts/slideLayout13.xml"/><Relationship Id="rId5" Type="http://schemas.openxmlformats.org/officeDocument/2006/relationships/image" Target="../media/image91.png"/><Relationship Id="rId4" Type="http://schemas.openxmlformats.org/officeDocument/2006/relationships/image" Target="../media/image90.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5.xml"/><Relationship Id="rId1" Type="http://schemas.openxmlformats.org/officeDocument/2006/relationships/slideLayout" Target="../slideLayouts/slideLayout56.xml"/><Relationship Id="rId4" Type="http://schemas.openxmlformats.org/officeDocument/2006/relationships/image" Target="../media/image31.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1"/>
          <p:cNvSpPr txBox="1">
            <a:spLocks noGrp="1"/>
          </p:cNvSpPr>
          <p:nvPr>
            <p:ph type="body" idx="1"/>
          </p:nvPr>
        </p:nvSpPr>
        <p:spPr>
          <a:xfrm>
            <a:off x="1538288" y="463038"/>
            <a:ext cx="7110412" cy="136366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lt1"/>
              </a:buClr>
              <a:buSzPts val="3200"/>
              <a:buNone/>
            </a:pPr>
            <a:r>
              <a:rPr lang="en-US" sz="3200"/>
              <a:t>Integrated </a:t>
            </a:r>
            <a:r>
              <a:rPr lang="en-US" sz="32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iCCM</a:t>
            </a:r>
            <a:r>
              <a:rPr lang="en-US" sz="3200"/>
              <a:t>/FP curriculum for pharmacists and drug shop vendors</a:t>
            </a:r>
            <a:endParaRPr sz="3200"/>
          </a:p>
        </p:txBody>
      </p:sp>
      <p:sp>
        <p:nvSpPr>
          <p:cNvPr id="456" name="Google Shape;456;p1"/>
          <p:cNvSpPr txBox="1">
            <a:spLocks noGrp="1"/>
          </p:cNvSpPr>
          <p:nvPr>
            <p:ph type="body" idx="2"/>
          </p:nvPr>
        </p:nvSpPr>
        <p:spPr>
          <a:xfrm>
            <a:off x="1538288" y="4162182"/>
            <a:ext cx="8620125" cy="99894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3600"/>
              <a:buNone/>
            </a:pPr>
            <a:r>
              <a:rPr lang="en-US" sz="3600" b="1" dirty="0"/>
              <a:t>MODULE 4: MALARIA</a:t>
            </a:r>
            <a:endParaRPr dirty="0"/>
          </a:p>
        </p:txBody>
      </p:sp>
      <p:sp>
        <p:nvSpPr>
          <p:cNvPr id="2" name="TextBox 1">
            <a:extLst>
              <a:ext uri="{FF2B5EF4-FFF2-40B4-BE49-F238E27FC236}">
                <a16:creationId xmlns:a16="http://schemas.microsoft.com/office/drawing/2014/main" id="{00AB8EF6-1358-4473-CB7C-DC836CD49927}"/>
              </a:ext>
            </a:extLst>
          </p:cNvPr>
          <p:cNvSpPr txBox="1"/>
          <p:nvPr/>
        </p:nvSpPr>
        <p:spPr>
          <a:xfrm>
            <a:off x="9339072" y="5376672"/>
            <a:ext cx="2852928" cy="246221"/>
          </a:xfrm>
          <a:prstGeom prst="rect">
            <a:avLst/>
          </a:prstGeom>
          <a:noFill/>
        </p:spPr>
        <p:txBody>
          <a:bodyPr wrap="square" rtlCol="0">
            <a:spAutoFit/>
          </a:bodyPr>
          <a:lstStyle/>
          <a:p>
            <a:pPr algn="r"/>
            <a:r>
              <a:rPr lang="en-US" sz="1000" dirty="0">
                <a:solidFill>
                  <a:schemeClr val="bg1"/>
                </a:solidFill>
                <a:latin typeface="Source Sans Pro" panose="020B0503030403020204" pitchFamily="34" charset="0"/>
                <a:ea typeface="Source Sans Pro" panose="020B0503030403020204" pitchFamily="34" charset="0"/>
              </a:rPr>
              <a:t>Credit: PSI Photo Library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1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prevent malaria</a:t>
            </a:r>
            <a:endParaRPr/>
          </a:p>
        </p:txBody>
      </p:sp>
      <p:sp>
        <p:nvSpPr>
          <p:cNvPr id="559" name="Google Shape;559;p10"/>
          <p:cNvSpPr txBox="1">
            <a:spLocks noGrp="1"/>
          </p:cNvSpPr>
          <p:nvPr>
            <p:ph type="body" idx="1"/>
          </p:nvPr>
        </p:nvSpPr>
        <p:spPr>
          <a:xfrm>
            <a:off x="838200" y="1825625"/>
            <a:ext cx="3413177"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10000"/>
              </a:lnSpc>
              <a:spcBef>
                <a:spcPts val="1200"/>
              </a:spcBef>
              <a:spcAft>
                <a:spcPts val="0"/>
              </a:spcAft>
              <a:buClr>
                <a:schemeClr val="dk1"/>
              </a:buClr>
              <a:buSzPts val="2800"/>
              <a:buChar char="•"/>
            </a:pPr>
            <a:r>
              <a:rPr lang="en-US" sz="3200"/>
              <a:t>What is the </a:t>
            </a:r>
            <a:r>
              <a:rPr lang="en-US" sz="3200" b="1">
                <a:solidFill>
                  <a:srgbClr val="1E6C6F"/>
                </a:solidFill>
              </a:rPr>
              <a:t>BEST WAY </a:t>
            </a:r>
            <a:r>
              <a:rPr lang="en-US" sz="3200"/>
              <a:t>to prevent malaria?</a:t>
            </a:r>
            <a:endParaRPr sz="3200"/>
          </a:p>
          <a:p>
            <a:pPr marL="228600" lvl="0" indent="-228600" algn="l" rtl="0">
              <a:lnSpc>
                <a:spcPct val="110000"/>
              </a:lnSpc>
              <a:spcBef>
                <a:spcPts val="1200"/>
              </a:spcBef>
              <a:spcAft>
                <a:spcPts val="0"/>
              </a:spcAft>
              <a:buClr>
                <a:schemeClr val="dk1"/>
              </a:buClr>
              <a:buSzPts val="2800"/>
              <a:buChar char="•"/>
            </a:pPr>
            <a:r>
              <a:rPr lang="en-US" sz="3200"/>
              <a:t>For whom is it most important to be protected and why?</a:t>
            </a:r>
            <a:endParaRPr sz="3200"/>
          </a:p>
        </p:txBody>
      </p:sp>
      <p:sp>
        <p:nvSpPr>
          <p:cNvPr id="560" name="Google Shape;560;p1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3</a:t>
            </a:r>
            <a:endParaRPr/>
          </a:p>
        </p:txBody>
      </p:sp>
      <p:sp>
        <p:nvSpPr>
          <p:cNvPr id="561" name="Google Shape;561;p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pic>
        <p:nvPicPr>
          <p:cNvPr id="562" name="Google Shape;562;p10" descr="graphic of a mother and child sleeping under a bed net"/>
          <p:cNvPicPr preferRelativeResize="0"/>
          <p:nvPr/>
        </p:nvPicPr>
        <p:blipFill rotWithShape="1">
          <a:blip r:embed="rId3">
            <a:alphaModFix/>
          </a:blip>
          <a:srcRect/>
          <a:stretch/>
        </p:blipFill>
        <p:spPr>
          <a:xfrm>
            <a:off x="4251377" y="1690688"/>
            <a:ext cx="6760085" cy="3878737"/>
          </a:xfrm>
          <a:prstGeom prst="rect">
            <a:avLst/>
          </a:prstGeom>
          <a:noFill/>
          <a:ln>
            <a:noFill/>
          </a:ln>
        </p:spPr>
      </p:pic>
      <p:sp>
        <p:nvSpPr>
          <p:cNvPr id="563" name="Google Shape;563;p10"/>
          <p:cNvSpPr txBox="1"/>
          <p:nvPr/>
        </p:nvSpPr>
        <p:spPr>
          <a:xfrm>
            <a:off x="4404524" y="5680282"/>
            <a:ext cx="6606938" cy="76940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rgbClr val="1E6C6F"/>
                </a:solidFill>
                <a:latin typeface="Source Sans Pro"/>
                <a:ea typeface="Source Sans Pro"/>
                <a:cs typeface="Source Sans Pro"/>
                <a:sym typeface="Source Sans Pro"/>
              </a:rPr>
              <a:t>Children under 5 and pregnant women need protection the most</a:t>
            </a:r>
            <a:endParaRPr sz="2200" b="0" i="0" u="none" strike="noStrike" cap="none">
              <a:solidFill>
                <a:srgbClr val="000000"/>
              </a:solidFill>
              <a:latin typeface="Source Sans Pro"/>
              <a:ea typeface="Source Sans Pro"/>
              <a:cs typeface="Source Sans Pro"/>
              <a:sym typeface="Source Sans Pro"/>
            </a:endParaRPr>
          </a:p>
        </p:txBody>
      </p:sp>
      <p:sp>
        <p:nvSpPr>
          <p:cNvPr id="564" name="Google Shape;564;p10"/>
          <p:cNvSpPr txBox="1"/>
          <p:nvPr/>
        </p:nvSpPr>
        <p:spPr>
          <a:xfrm rot="-5400000">
            <a:off x="8417800" y="4104974"/>
            <a:ext cx="55260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latin typeface="Source Sans Pro"/>
                <a:ea typeface="Source Sans Pro"/>
                <a:cs typeface="Source Sans Pro"/>
                <a:sym typeface="Source Sans Pro"/>
              </a:rPr>
              <a:t>Credit: CHAI/</a:t>
            </a:r>
            <a:r>
              <a:rPr lang="en-US" sz="1000">
                <a:solidFill>
                  <a:schemeClr val="dk1"/>
                </a:solidFill>
                <a:latin typeface="Source Sans Pro"/>
                <a:ea typeface="Source Sans Pro"/>
                <a:cs typeface="Source Sans Pro"/>
                <a:sym typeface="Source Sans Pro"/>
              </a:rPr>
              <a:t>iCCM Private Provider Training for Child Health Program in Uganda</a:t>
            </a:r>
            <a:r>
              <a:rPr lang="en-US" sz="1000">
                <a:latin typeface="Source Sans Pro"/>
                <a:ea typeface="Source Sans Pro"/>
                <a:cs typeface="Source Sans Pro"/>
                <a:sym typeface="Source Sans Pro"/>
              </a:rPr>
              <a:t> </a:t>
            </a:r>
            <a:endParaRPr sz="1000">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62"/>
                                        </p:tgtEl>
                                        <p:attrNameLst>
                                          <p:attrName>style.visibility</p:attrName>
                                        </p:attrNameLst>
                                      </p:cBhvr>
                                      <p:to>
                                        <p:strVal val="visible"/>
                                      </p:to>
                                    </p:set>
                                    <p:anim calcmode="lin" valueType="num">
                                      <p:cBhvr additive="base">
                                        <p:cTn id="7" dur="500"/>
                                        <p:tgtEl>
                                          <p:spTgt spid="562"/>
                                        </p:tgtEl>
                                        <p:attrNameLst>
                                          <p:attrName>ppt_w</p:attrName>
                                        </p:attrNameLst>
                                      </p:cBhvr>
                                      <p:tavLst>
                                        <p:tav tm="0">
                                          <p:val>
                                            <p:strVal val="0"/>
                                          </p:val>
                                        </p:tav>
                                        <p:tav tm="100000">
                                          <p:val>
                                            <p:strVal val="#ppt_w"/>
                                          </p:val>
                                        </p:tav>
                                      </p:tavLst>
                                    </p:anim>
                                    <p:anim calcmode="lin" valueType="num">
                                      <p:cBhvr additive="base">
                                        <p:cTn id="8" dur="500"/>
                                        <p:tgtEl>
                                          <p:spTgt spid="562"/>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563"/>
                                        </p:tgtEl>
                                        <p:attrNameLst>
                                          <p:attrName>style.visibility</p:attrName>
                                        </p:attrNameLst>
                                      </p:cBhvr>
                                      <p:to>
                                        <p:strVal val="visible"/>
                                      </p:to>
                                    </p:set>
                                    <p:anim calcmode="lin" valueType="num">
                                      <p:cBhvr additive="base">
                                        <p:cTn id="13" dur="500"/>
                                        <p:tgtEl>
                                          <p:spTgt spid="563"/>
                                        </p:tgtEl>
                                        <p:attrNameLst>
                                          <p:attrName>ppt_w</p:attrName>
                                        </p:attrNameLst>
                                      </p:cBhvr>
                                      <p:tavLst>
                                        <p:tav tm="0">
                                          <p:val>
                                            <p:strVal val="0"/>
                                          </p:val>
                                        </p:tav>
                                        <p:tav tm="100000">
                                          <p:val>
                                            <p:strVal val="#ppt_w"/>
                                          </p:val>
                                        </p:tav>
                                      </p:tavLst>
                                    </p:anim>
                                    <p:anim calcmode="lin" valueType="num">
                                      <p:cBhvr additive="base">
                                        <p:cTn id="14" dur="500"/>
                                        <p:tgtEl>
                                          <p:spTgt spid="563"/>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0" name="Google Shape;570;p11">
            <a:extLst>
              <a:ext uri="{C183D7F6-B498-43B3-948B-1728B52AA6E4}">
                <adec:decorative xmlns:adec="http://schemas.microsoft.com/office/drawing/2017/decorative" val="1"/>
              </a:ext>
            </a:extLst>
          </p:cNvPr>
          <p:cNvSpPr>
            <a:spLocks noGrp="1"/>
          </p:cNvSpPr>
          <p:nvPr>
            <p:ph type="pic" idx="2"/>
          </p:nvPr>
        </p:nvSpPr>
        <p:spPr>
          <a:xfrm>
            <a:off x="0" y="0"/>
            <a:ext cx="5483700" cy="6858000"/>
          </a:xfrm>
          <a:prstGeom prst="rect">
            <a:avLst/>
          </a:prstGeom>
        </p:spPr>
        <p:txBody>
          <a:bodyPr/>
          <a:lstStyle/>
          <a:p>
            <a:endParaRPr lang="en-US"/>
          </a:p>
        </p:txBody>
      </p:sp>
      <p:sp>
        <p:nvSpPr>
          <p:cNvPr id="571" name="Google Shape;571;p11"/>
          <p:cNvSpPr txBox="1">
            <a:spLocks noGrp="1"/>
          </p:cNvSpPr>
          <p:nvPr>
            <p:ph type="body" idx="3"/>
          </p:nvPr>
        </p:nvSpPr>
        <p:spPr>
          <a:xfrm>
            <a:off x="6538827" y="2171700"/>
            <a:ext cx="4998600" cy="23622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1100"/>
              <a:buFont typeface="Arial"/>
              <a:buNone/>
            </a:pPr>
            <a:r>
              <a:rPr lang="en-US" sz="3200"/>
              <a:t>Use this knowledge to help your clients become “malaria experts” in their homes and neighborhoods</a:t>
            </a:r>
            <a:endParaRPr/>
          </a:p>
        </p:txBody>
      </p:sp>
      <p:pic>
        <p:nvPicPr>
          <p:cNvPr id="572" name="Google Shape;572;p1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271467" y="4373875"/>
            <a:ext cx="4940756" cy="2362200"/>
          </a:xfrm>
          <a:prstGeom prst="rect">
            <a:avLst/>
          </a:prstGeom>
          <a:noFill/>
          <a:ln>
            <a:noFill/>
          </a:ln>
        </p:spPr>
      </p:pic>
      <p:pic>
        <p:nvPicPr>
          <p:cNvPr id="573" name="Google Shape;573;p11">
            <a:extLst>
              <a:ext uri="{C183D7F6-B498-43B3-948B-1728B52AA6E4}">
                <adec:decorative xmlns:adec="http://schemas.microsoft.com/office/drawing/2017/decorative" val="1"/>
              </a:ext>
            </a:extLst>
          </p:cNvPr>
          <p:cNvPicPr preferRelativeResize="0"/>
          <p:nvPr/>
        </p:nvPicPr>
        <p:blipFill>
          <a:blip r:embed="rId4">
            <a:alphaModFix/>
          </a:blip>
          <a:stretch>
            <a:fillRect/>
          </a:stretch>
        </p:blipFill>
        <p:spPr>
          <a:xfrm>
            <a:off x="-46575" y="0"/>
            <a:ext cx="5576850" cy="485427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p12"/>
          <p:cNvSpPr txBox="1">
            <a:spLocks noGrp="1"/>
          </p:cNvSpPr>
          <p:nvPr>
            <p:ph type="body" idx="1"/>
          </p:nvPr>
        </p:nvSpPr>
        <p:spPr>
          <a:xfrm>
            <a:off x="965199" y="2312988"/>
            <a:ext cx="10353589"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Confirming malaria:</a:t>
            </a:r>
            <a:endParaRPr/>
          </a:p>
          <a:p>
            <a:pPr marL="0" lvl="0" indent="0" algn="l" rtl="0">
              <a:lnSpc>
                <a:spcPct val="100000"/>
              </a:lnSpc>
              <a:spcBef>
                <a:spcPts val="1000"/>
              </a:spcBef>
              <a:spcAft>
                <a:spcPts val="0"/>
              </a:spcAft>
              <a:buClr>
                <a:srgbClr val="14484A"/>
              </a:buClr>
              <a:buSzPts val="3600"/>
              <a:buNone/>
            </a:pPr>
            <a:r>
              <a:rPr lang="en-US"/>
              <a:t>Taking fever readings and conducting Malaria Rapid Diagnostic Test (mRDTs)</a:t>
            </a:r>
            <a:endParaRPr/>
          </a:p>
        </p:txBody>
      </p:sp>
      <p:sp>
        <p:nvSpPr>
          <p:cNvPr id="580" name="Google Shape;580;p12"/>
          <p:cNvSpPr txBox="1">
            <a:spLocks noGrp="1"/>
          </p:cNvSpPr>
          <p:nvPr>
            <p:ph type="body" idx="2"/>
          </p:nvPr>
        </p:nvSpPr>
        <p:spPr>
          <a:xfrm>
            <a:off x="1084507" y="1690106"/>
            <a:ext cx="2423400" cy="521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2</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85"/>
        <p:cNvGrpSpPr/>
        <p:nvPr/>
      </p:nvGrpSpPr>
      <p:grpSpPr>
        <a:xfrm>
          <a:off x="0" y="0"/>
          <a:ext cx="0" cy="0"/>
          <a:chOff x="0" y="0"/>
          <a:chExt cx="0" cy="0"/>
        </a:xfrm>
      </p:grpSpPr>
      <p:sp>
        <p:nvSpPr>
          <p:cNvPr id="586" name="Google Shape;586;p13"/>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a:solidFill>
                  <a:srgbClr val="1E6C6F"/>
                </a:solidFill>
              </a:rPr>
              <a:t>Learning objectives</a:t>
            </a:r>
            <a:endParaRPr/>
          </a:p>
        </p:txBody>
      </p:sp>
      <p:sp>
        <p:nvSpPr>
          <p:cNvPr id="587" name="Google Shape;587;p13"/>
          <p:cNvSpPr txBox="1">
            <a:spLocks noGrp="1"/>
          </p:cNvSpPr>
          <p:nvPr>
            <p:ph type="body" idx="1"/>
          </p:nvPr>
        </p:nvSpPr>
        <p:spPr>
          <a:xfrm>
            <a:off x="838200" y="1432193"/>
            <a:ext cx="7747000" cy="5062910"/>
          </a:xfrm>
          <a:prstGeom prst="rect">
            <a:avLst/>
          </a:prstGeom>
          <a:noFill/>
          <a:ln>
            <a:noFill/>
          </a:ln>
        </p:spPr>
        <p:txBody>
          <a:bodyPr spcFirstLastPara="1" wrap="square" lIns="91425" tIns="45700" rIns="91425" bIns="45700" anchor="t" anchorCtr="0">
            <a:normAutofit/>
          </a:bodyPr>
          <a:lstStyle/>
          <a:p>
            <a:pPr marL="0" lvl="0" indent="0" algn="l" rtl="0">
              <a:lnSpc>
                <a:spcPct val="130000"/>
              </a:lnSpc>
              <a:spcBef>
                <a:spcPts val="0"/>
              </a:spcBef>
              <a:spcAft>
                <a:spcPts val="0"/>
              </a:spcAft>
              <a:buClr>
                <a:schemeClr val="dk1"/>
              </a:buClr>
              <a:buSzPts val="3200"/>
              <a:buNone/>
            </a:pPr>
            <a:r>
              <a:rPr lang="en-US" sz="3200"/>
              <a:t>By the end of this session, you will be able to:</a:t>
            </a:r>
            <a:endParaRPr/>
          </a:p>
          <a:p>
            <a:pPr marL="228600" lvl="0" indent="-228600" algn="l" rtl="0">
              <a:lnSpc>
                <a:spcPct val="130000"/>
              </a:lnSpc>
              <a:spcBef>
                <a:spcPts val="1000"/>
              </a:spcBef>
              <a:spcAft>
                <a:spcPts val="0"/>
              </a:spcAft>
              <a:buClr>
                <a:schemeClr val="dk1"/>
              </a:buClr>
              <a:buSzPts val="3200"/>
              <a:buChar char="•"/>
            </a:pPr>
            <a:r>
              <a:rPr lang="en-US" sz="3200"/>
              <a:t>Take and interpret temperature readings</a:t>
            </a:r>
            <a:endParaRPr/>
          </a:p>
          <a:p>
            <a:pPr marL="228600" lvl="0" indent="-228600" algn="l" rtl="0">
              <a:lnSpc>
                <a:spcPct val="130000"/>
              </a:lnSpc>
              <a:spcBef>
                <a:spcPts val="1000"/>
              </a:spcBef>
              <a:spcAft>
                <a:spcPts val="0"/>
              </a:spcAft>
              <a:buClr>
                <a:schemeClr val="dk1"/>
              </a:buClr>
              <a:buSzPts val="3200"/>
              <a:buChar char="•"/>
            </a:pPr>
            <a:r>
              <a:rPr lang="en-US" sz="3200"/>
              <a:t>Demonstrate how to use a Malaria Rapid Diagnostic Test (mRDT), including infection prevention procedures/bio-waste disposal</a:t>
            </a:r>
            <a:endParaRPr/>
          </a:p>
          <a:p>
            <a:pPr marL="228600" lvl="0" indent="-228600" algn="l" rtl="0">
              <a:lnSpc>
                <a:spcPct val="130000"/>
              </a:lnSpc>
              <a:spcBef>
                <a:spcPts val="1000"/>
              </a:spcBef>
              <a:spcAft>
                <a:spcPts val="0"/>
              </a:spcAft>
              <a:buClr>
                <a:schemeClr val="dk1"/>
              </a:buClr>
              <a:buSzPts val="3200"/>
              <a:buChar char="•"/>
            </a:pPr>
            <a:r>
              <a:rPr lang="en-US" sz="3200"/>
              <a:t>Interpret mRDT results</a:t>
            </a:r>
            <a:endParaRPr/>
          </a:p>
          <a:p>
            <a:pPr marL="0" lvl="0" indent="0" algn="l" rtl="0">
              <a:lnSpc>
                <a:spcPct val="150000"/>
              </a:lnSpc>
              <a:spcBef>
                <a:spcPts val="1000"/>
              </a:spcBef>
              <a:spcAft>
                <a:spcPts val="0"/>
              </a:spcAft>
              <a:buClr>
                <a:schemeClr val="dk1"/>
              </a:buClr>
              <a:buSzPts val="2200"/>
              <a:buNone/>
            </a:pPr>
            <a:endParaRPr/>
          </a:p>
        </p:txBody>
      </p:sp>
      <p:sp>
        <p:nvSpPr>
          <p:cNvPr id="588" name="Google Shape;588;p1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13</a:t>
            </a:fld>
            <a:endParaRPr sz="1200" b="0" i="0" u="none" strike="noStrike" cap="none">
              <a:solidFill>
                <a:srgbClr val="289195"/>
              </a:solidFill>
              <a:latin typeface="Source Sans Pro"/>
              <a:ea typeface="Source Sans Pro"/>
              <a:cs typeface="Source Sans Pro"/>
              <a:sym typeface="Source Sans Pro"/>
            </a:endParaRPr>
          </a:p>
        </p:txBody>
      </p:sp>
      <p:pic>
        <p:nvPicPr>
          <p:cNvPr id="589" name="Google Shape;589;p1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756364" y="2088213"/>
            <a:ext cx="2803161" cy="268156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1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take a temperature </a:t>
            </a:r>
            <a:endParaRPr/>
          </a:p>
        </p:txBody>
      </p:sp>
      <p:sp>
        <p:nvSpPr>
          <p:cNvPr id="596" name="Google Shape;596;p14"/>
          <p:cNvSpPr txBox="1">
            <a:spLocks noGrp="1"/>
          </p:cNvSpPr>
          <p:nvPr>
            <p:ph type="body" idx="1"/>
          </p:nvPr>
        </p:nvSpPr>
        <p:spPr>
          <a:xfrm>
            <a:off x="838200" y="1690688"/>
            <a:ext cx="7202550" cy="5313227"/>
          </a:xfrm>
          <a:prstGeom prst="rect">
            <a:avLst/>
          </a:prstGeom>
          <a:noFill/>
          <a:ln>
            <a:noFill/>
          </a:ln>
        </p:spPr>
        <p:txBody>
          <a:bodyPr spcFirstLastPara="1" wrap="square" lIns="91425" tIns="45700" rIns="91425" bIns="45700" anchor="t" anchorCtr="0">
            <a:normAutofit/>
          </a:bodyPr>
          <a:lstStyle/>
          <a:p>
            <a:pPr marL="228600" lvl="0" indent="-228600" algn="l" rtl="0">
              <a:lnSpc>
                <a:spcPct val="130000"/>
              </a:lnSpc>
              <a:spcBef>
                <a:spcPts val="0"/>
              </a:spcBef>
              <a:spcAft>
                <a:spcPts val="0"/>
              </a:spcAft>
              <a:buClr>
                <a:schemeClr val="dk1"/>
              </a:buClr>
              <a:buSzPts val="2800"/>
              <a:buChar char="•"/>
            </a:pPr>
            <a:r>
              <a:rPr lang="en-US" sz="2800"/>
              <a:t>Form two small  groups </a:t>
            </a:r>
            <a:endParaRPr/>
          </a:p>
          <a:p>
            <a:pPr marL="228600" lvl="0" indent="-228600" algn="l" rtl="0">
              <a:lnSpc>
                <a:spcPct val="130000"/>
              </a:lnSpc>
              <a:spcBef>
                <a:spcPts val="1000"/>
              </a:spcBef>
              <a:spcAft>
                <a:spcPts val="0"/>
              </a:spcAft>
              <a:buClr>
                <a:schemeClr val="dk1"/>
              </a:buClr>
              <a:buSzPts val="2800"/>
              <a:buChar char="•"/>
            </a:pPr>
            <a:r>
              <a:rPr lang="en-US" sz="2800"/>
              <a:t>Small group 1 will discuss and write down the steps for how to use a </a:t>
            </a:r>
            <a:r>
              <a:rPr lang="en-US" sz="2800" b="1" u="sng">
                <a:solidFill>
                  <a:srgbClr val="1E6C6F"/>
                </a:solidFill>
              </a:rPr>
              <a:t>non-digital thermometer</a:t>
            </a:r>
            <a:endParaRPr/>
          </a:p>
          <a:p>
            <a:pPr marL="228600" lvl="0" indent="-228600" algn="l" rtl="0">
              <a:lnSpc>
                <a:spcPct val="130000"/>
              </a:lnSpc>
              <a:spcBef>
                <a:spcPts val="1000"/>
              </a:spcBef>
              <a:spcAft>
                <a:spcPts val="0"/>
              </a:spcAft>
              <a:buClr>
                <a:schemeClr val="dk1"/>
              </a:buClr>
              <a:buSzPts val="2800"/>
              <a:buChar char="•"/>
            </a:pPr>
            <a:r>
              <a:rPr lang="en-US" sz="2800"/>
              <a:t>Small group 2 will discuss and write down the steps for how to use a </a:t>
            </a:r>
            <a:r>
              <a:rPr lang="en-US" sz="2800" b="1" u="sng">
                <a:solidFill>
                  <a:srgbClr val="1E6C6F"/>
                </a:solidFill>
              </a:rPr>
              <a:t>digital thermometer</a:t>
            </a:r>
            <a:endParaRPr/>
          </a:p>
          <a:p>
            <a:pPr marL="228600" lvl="0" indent="-228600" algn="l" rtl="0">
              <a:lnSpc>
                <a:spcPct val="130000"/>
              </a:lnSpc>
              <a:spcBef>
                <a:spcPts val="1000"/>
              </a:spcBef>
              <a:spcAft>
                <a:spcPts val="0"/>
              </a:spcAft>
              <a:buClr>
                <a:schemeClr val="dk1"/>
              </a:buClr>
              <a:buSzPts val="2800"/>
              <a:buChar char="•"/>
            </a:pPr>
            <a:r>
              <a:rPr lang="en-US" sz="2800"/>
              <a:t>After they finish, each group will share the steps with all participants</a:t>
            </a:r>
            <a:endParaRPr/>
          </a:p>
        </p:txBody>
      </p:sp>
      <p:sp>
        <p:nvSpPr>
          <p:cNvPr id="597" name="Google Shape;597;p1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4</a:t>
            </a:r>
            <a:endParaRPr/>
          </a:p>
        </p:txBody>
      </p:sp>
      <p:sp>
        <p:nvSpPr>
          <p:cNvPr id="598" name="Google Shape;598;p1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a:t>
            </a:fld>
            <a:endParaRPr/>
          </a:p>
        </p:txBody>
      </p:sp>
      <p:sp>
        <p:nvSpPr>
          <p:cNvPr id="599" name="Google Shape;599;p14"/>
          <p:cNvSpPr txBox="1"/>
          <p:nvPr/>
        </p:nvSpPr>
        <p:spPr>
          <a:xfrm>
            <a:off x="8131235" y="4414626"/>
            <a:ext cx="3442054"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C00000"/>
                </a:solidFill>
                <a:latin typeface="Arial Black"/>
                <a:ea typeface="Arial Black"/>
                <a:cs typeface="Arial Black"/>
                <a:sym typeface="Arial Black"/>
              </a:rPr>
              <a:t>Groups will have 5 minutes to complete this task</a:t>
            </a:r>
            <a:endParaRPr sz="1400" b="0" i="0" u="none" strike="noStrike" cap="none">
              <a:solidFill>
                <a:srgbClr val="000000"/>
              </a:solidFill>
              <a:latin typeface="Arial"/>
              <a:ea typeface="Arial"/>
              <a:cs typeface="Arial"/>
              <a:sym typeface="Arial"/>
            </a:endParaRPr>
          </a:p>
        </p:txBody>
      </p:sp>
      <p:pic>
        <p:nvPicPr>
          <p:cNvPr id="600" name="Google Shape;600;p1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457452" y="1462088"/>
            <a:ext cx="2789622" cy="278962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15"/>
          <p:cNvSpPr txBox="1">
            <a:spLocks noGrp="1"/>
          </p:cNvSpPr>
          <p:nvPr>
            <p:ph type="title"/>
          </p:nvPr>
        </p:nvSpPr>
        <p:spPr>
          <a:xfrm>
            <a:off x="838200" y="371273"/>
            <a:ext cx="975722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take a temperature: non-digital thermometer</a:t>
            </a:r>
            <a:endParaRPr/>
          </a:p>
        </p:txBody>
      </p:sp>
      <p:sp>
        <p:nvSpPr>
          <p:cNvPr id="607" name="Google Shape;607;p15"/>
          <p:cNvSpPr txBox="1">
            <a:spLocks noGrp="1"/>
          </p:cNvSpPr>
          <p:nvPr>
            <p:ph type="body" idx="1"/>
          </p:nvPr>
        </p:nvSpPr>
        <p:spPr>
          <a:xfrm>
            <a:off x="838200" y="1429850"/>
            <a:ext cx="6709500" cy="4926600"/>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50000"/>
              </a:lnSpc>
              <a:spcBef>
                <a:spcPts val="0"/>
              </a:spcBef>
              <a:spcAft>
                <a:spcPts val="0"/>
              </a:spcAft>
              <a:buClr>
                <a:srgbClr val="1E6C6F"/>
              </a:buClr>
              <a:buSzPts val="2800"/>
              <a:buNone/>
            </a:pPr>
            <a:r>
              <a:rPr lang="en-US" sz="2800" b="1">
                <a:solidFill>
                  <a:srgbClr val="1E6C6F"/>
                </a:solidFill>
              </a:rPr>
              <a:t>Step 1. Shake the thermometer down:</a:t>
            </a:r>
            <a:endParaRPr/>
          </a:p>
          <a:p>
            <a:pPr marL="228600" lvl="0" indent="-228600" algn="l" rtl="0">
              <a:lnSpc>
                <a:spcPct val="130000"/>
              </a:lnSpc>
              <a:spcBef>
                <a:spcPts val="1000"/>
              </a:spcBef>
              <a:spcAft>
                <a:spcPts val="0"/>
              </a:spcAft>
              <a:buClr>
                <a:schemeClr val="dk1"/>
              </a:buClr>
              <a:buSzPts val="2800"/>
              <a:buChar char="•"/>
            </a:pPr>
            <a:r>
              <a:rPr lang="en-US" sz="2800"/>
              <a:t>Hold the thermometer tightly in your thumb and first two fingers. </a:t>
            </a:r>
            <a:endParaRPr/>
          </a:p>
          <a:p>
            <a:pPr marL="228600" lvl="0" indent="-228600" algn="l" rtl="0">
              <a:lnSpc>
                <a:spcPct val="130000"/>
              </a:lnSpc>
              <a:spcBef>
                <a:spcPts val="1000"/>
              </a:spcBef>
              <a:spcAft>
                <a:spcPts val="0"/>
              </a:spcAft>
              <a:buClr>
                <a:schemeClr val="dk1"/>
              </a:buClr>
              <a:buSzPts val="2800"/>
              <a:buChar char="•"/>
            </a:pPr>
            <a:r>
              <a:rPr lang="en-US" sz="2800"/>
              <a:t>Shake it quickly downwards with your wrist—bulb side down—several times.</a:t>
            </a:r>
            <a:endParaRPr/>
          </a:p>
          <a:p>
            <a:pPr marL="228600" lvl="0" indent="-228600" algn="l" rtl="0">
              <a:lnSpc>
                <a:spcPct val="130000"/>
              </a:lnSpc>
              <a:spcBef>
                <a:spcPts val="1000"/>
              </a:spcBef>
              <a:spcAft>
                <a:spcPts val="0"/>
              </a:spcAft>
              <a:buClr>
                <a:schemeClr val="dk1"/>
              </a:buClr>
              <a:buSzPts val="2800"/>
              <a:buChar char="•"/>
            </a:pPr>
            <a:r>
              <a:rPr lang="en-US" sz="28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Make sure that the mercury shakes down below the end of the scale. Be careful. </a:t>
            </a:r>
            <a:r>
              <a:rPr lang="en-US" sz="2800">
                <a:solidFill>
                  <a:srgbClr val="FF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Don’t let the bulb hit anything. It may break.</a:t>
            </a:r>
            <a:endParaRPr>
              <a:solidFill>
                <a:srgbClr val="FF0000"/>
              </a:solidFill>
            </a:endParaRPr>
          </a:p>
        </p:txBody>
      </p:sp>
      <p:sp>
        <p:nvSpPr>
          <p:cNvPr id="608" name="Google Shape;608;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a:t>
            </a:fld>
            <a:endParaRPr/>
          </a:p>
        </p:txBody>
      </p:sp>
      <p:pic>
        <p:nvPicPr>
          <p:cNvPr id="609" name="Google Shape;609;p15" descr="A picture containing text, dark&#10;&#10;Description automatically generated"/>
          <p:cNvPicPr preferRelativeResize="0"/>
          <p:nvPr/>
        </p:nvPicPr>
        <p:blipFill rotWithShape="1">
          <a:blip r:embed="rId3">
            <a:alphaModFix/>
          </a:blip>
          <a:srcRect/>
          <a:stretch/>
        </p:blipFill>
        <p:spPr>
          <a:xfrm>
            <a:off x="11353800" y="87265"/>
            <a:ext cx="725487" cy="786452"/>
          </a:xfrm>
          <a:prstGeom prst="rect">
            <a:avLst/>
          </a:prstGeom>
          <a:noFill/>
          <a:ln>
            <a:noFill/>
          </a:ln>
        </p:spPr>
      </p:pic>
      <p:pic>
        <p:nvPicPr>
          <p:cNvPr id="610" name="Google Shape;610;p15" descr="a thermometer"/>
          <p:cNvPicPr preferRelativeResize="0"/>
          <p:nvPr/>
        </p:nvPicPr>
        <p:blipFill>
          <a:blip r:embed="rId4">
            <a:alphaModFix/>
          </a:blip>
          <a:stretch>
            <a:fillRect/>
          </a:stretch>
        </p:blipFill>
        <p:spPr>
          <a:xfrm>
            <a:off x="7547600" y="2432522"/>
            <a:ext cx="4130050" cy="2365025"/>
          </a:xfrm>
          <a:prstGeom prst="rect">
            <a:avLst/>
          </a:prstGeom>
          <a:noFill/>
          <a:ln>
            <a:noFill/>
          </a:ln>
        </p:spPr>
      </p:pic>
      <p:sp>
        <p:nvSpPr>
          <p:cNvPr id="611" name="Google Shape;611;p15"/>
          <p:cNvSpPr txBox="1"/>
          <p:nvPr/>
        </p:nvSpPr>
        <p:spPr>
          <a:xfrm rot="-1602276">
            <a:off x="7944114" y="3723755"/>
            <a:ext cx="4076185" cy="338765"/>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16"/>
          <p:cNvSpPr txBox="1">
            <a:spLocks noGrp="1"/>
          </p:cNvSpPr>
          <p:nvPr>
            <p:ph type="title"/>
          </p:nvPr>
        </p:nvSpPr>
        <p:spPr>
          <a:xfrm>
            <a:off x="838200" y="234653"/>
            <a:ext cx="1051559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take a temperature: non-digital thermometer</a:t>
            </a:r>
            <a:br>
              <a:rPr lang="en-US"/>
            </a:br>
            <a:r>
              <a:rPr lang="en-US"/>
              <a:t>(continued)</a:t>
            </a:r>
            <a:endParaRPr/>
          </a:p>
        </p:txBody>
      </p:sp>
      <p:sp>
        <p:nvSpPr>
          <p:cNvPr id="618" name="Google Shape;618;p16"/>
          <p:cNvSpPr txBox="1">
            <a:spLocks noGrp="1"/>
          </p:cNvSpPr>
          <p:nvPr>
            <p:ph type="body" idx="2"/>
          </p:nvPr>
        </p:nvSpPr>
        <p:spPr>
          <a:xfrm>
            <a:off x="941411" y="1429840"/>
            <a:ext cx="10515600" cy="4530725"/>
          </a:xfrm>
          <a:prstGeom prst="rect">
            <a:avLst/>
          </a:prstGeom>
          <a:noFill/>
          <a:ln>
            <a:noFill/>
          </a:ln>
        </p:spPr>
        <p:txBody>
          <a:bodyPr spcFirstLastPara="1" wrap="square" lIns="91425" tIns="45700" rIns="91425" bIns="45700" anchor="t" anchorCtr="0">
            <a:normAutofit/>
          </a:bodyPr>
          <a:lstStyle/>
          <a:p>
            <a:pPr marL="0" lvl="0" indent="0" algn="l" rtl="0">
              <a:lnSpc>
                <a:spcPct val="140000"/>
              </a:lnSpc>
              <a:spcBef>
                <a:spcPts val="0"/>
              </a:spcBef>
              <a:spcAft>
                <a:spcPts val="0"/>
              </a:spcAft>
              <a:buClr>
                <a:srgbClr val="1E6C6F"/>
              </a:buClr>
              <a:buSzPts val="2800"/>
              <a:buNone/>
            </a:pPr>
            <a:r>
              <a:rPr lang="en-US" sz="2800" b="1">
                <a:solidFill>
                  <a:srgbClr val="1E6C6F"/>
                </a:solidFill>
              </a:rPr>
              <a:t>Step 2. Take the temperature:</a:t>
            </a:r>
            <a:endParaRPr/>
          </a:p>
          <a:p>
            <a:pPr marL="228600" lvl="0" indent="-228600" algn="l" rtl="0">
              <a:lnSpc>
                <a:spcPct val="140000"/>
              </a:lnSpc>
              <a:spcBef>
                <a:spcPts val="1000"/>
              </a:spcBef>
              <a:spcAft>
                <a:spcPts val="0"/>
              </a:spcAft>
              <a:buClr>
                <a:schemeClr val="dk1"/>
              </a:buClr>
              <a:buSzPts val="2800"/>
              <a:buChar char="•"/>
            </a:pPr>
            <a:r>
              <a:rPr lang="en-US" sz="2800"/>
              <a:t>Put the bulb end of the thermometer deep in the armpit</a:t>
            </a:r>
            <a:endParaRPr/>
          </a:p>
          <a:p>
            <a:pPr marL="228600" lvl="0" indent="-228600" algn="l" rtl="0">
              <a:lnSpc>
                <a:spcPct val="140000"/>
              </a:lnSpc>
              <a:spcBef>
                <a:spcPts val="1000"/>
              </a:spcBef>
              <a:spcAft>
                <a:spcPts val="0"/>
              </a:spcAft>
              <a:buClr>
                <a:schemeClr val="dk1"/>
              </a:buClr>
              <a:buSzPts val="2800"/>
              <a:buChar char="•"/>
            </a:pPr>
            <a:r>
              <a:rPr lang="en-US" sz="2800"/>
              <a:t>Close the child’s arm down by her or his side and ask the caregiver to hold the arm closed. </a:t>
            </a:r>
            <a:endParaRPr/>
          </a:p>
          <a:p>
            <a:pPr marL="228600" lvl="0" indent="-228600" algn="l" rtl="0">
              <a:lnSpc>
                <a:spcPct val="140000"/>
              </a:lnSpc>
              <a:spcBef>
                <a:spcPts val="1000"/>
              </a:spcBef>
              <a:spcAft>
                <a:spcPts val="0"/>
              </a:spcAft>
              <a:buClr>
                <a:schemeClr val="dk1"/>
              </a:buClr>
              <a:buSzPts val="2800"/>
              <a:buChar char="•"/>
            </a:pPr>
            <a:r>
              <a:rPr lang="en-US" sz="2800"/>
              <a:t>Keep the thermometer in the armpit for 3 minutes. Read the temperature: </a:t>
            </a:r>
            <a:r>
              <a:rPr lang="en-US" sz="2800" b="1">
                <a:solidFill>
                  <a:schemeClr val="accent3"/>
                </a:solidFill>
              </a:rPr>
              <a:t>37.5° C or higher is a fever</a:t>
            </a:r>
            <a:endParaRPr b="1">
              <a:solidFill>
                <a:schemeClr val="accent3"/>
              </a:solidFill>
            </a:endParaRPr>
          </a:p>
          <a:p>
            <a:pPr marL="228600" lvl="0" indent="-88900" algn="l" rtl="0">
              <a:lnSpc>
                <a:spcPct val="150000"/>
              </a:lnSpc>
              <a:spcBef>
                <a:spcPts val="1000"/>
              </a:spcBef>
              <a:spcAft>
                <a:spcPts val="0"/>
              </a:spcAft>
              <a:buClr>
                <a:schemeClr val="dk1"/>
              </a:buClr>
              <a:buSzPts val="2200"/>
              <a:buNone/>
            </a:pPr>
            <a:endParaRPr/>
          </a:p>
          <a:p>
            <a:pPr marL="228600" lvl="0" indent="-88900" algn="l" rtl="0">
              <a:lnSpc>
                <a:spcPct val="150000"/>
              </a:lnSpc>
              <a:spcBef>
                <a:spcPts val="1000"/>
              </a:spcBef>
              <a:spcAft>
                <a:spcPts val="0"/>
              </a:spcAft>
              <a:buClr>
                <a:schemeClr val="dk1"/>
              </a:buClr>
              <a:buSzPts val="2200"/>
              <a:buNone/>
            </a:pPr>
            <a:endParaRPr/>
          </a:p>
        </p:txBody>
      </p:sp>
      <p:sp>
        <p:nvSpPr>
          <p:cNvPr id="619" name="Google Shape;619;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17"/>
          <p:cNvSpPr txBox="1">
            <a:spLocks noGrp="1"/>
          </p:cNvSpPr>
          <p:nvPr>
            <p:ph type="title"/>
          </p:nvPr>
        </p:nvSpPr>
        <p:spPr>
          <a:xfrm>
            <a:off x="838199" y="479655"/>
            <a:ext cx="8860973"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take a temperature: digital thermometer</a:t>
            </a:r>
            <a:endParaRPr/>
          </a:p>
        </p:txBody>
      </p:sp>
      <p:sp>
        <p:nvSpPr>
          <p:cNvPr id="627" name="Google Shape;627;p1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a:t>
            </a:fld>
            <a:endParaRPr/>
          </a:p>
        </p:txBody>
      </p:sp>
      <p:sp>
        <p:nvSpPr>
          <p:cNvPr id="628" name="Google Shape;628;p17"/>
          <p:cNvSpPr txBox="1">
            <a:spLocks noGrp="1"/>
          </p:cNvSpPr>
          <p:nvPr>
            <p:ph type="body" idx="1"/>
          </p:nvPr>
        </p:nvSpPr>
        <p:spPr>
          <a:xfrm>
            <a:off x="838199" y="1398089"/>
            <a:ext cx="8567058" cy="4440057"/>
          </a:xfrm>
          <a:prstGeom prst="rect">
            <a:avLst/>
          </a:prstGeom>
          <a:noFill/>
          <a:ln>
            <a:noFill/>
          </a:ln>
        </p:spPr>
        <p:txBody>
          <a:bodyPr spcFirstLastPara="1" wrap="square" lIns="91425" tIns="45700" rIns="91425" bIns="45700" anchor="t" anchorCtr="0">
            <a:normAutofit/>
          </a:bodyPr>
          <a:lstStyle/>
          <a:p>
            <a:pPr marL="228600" lvl="0" indent="-228600" algn="l" rtl="0">
              <a:lnSpc>
                <a:spcPct val="120000"/>
              </a:lnSpc>
              <a:spcBef>
                <a:spcPts val="0"/>
              </a:spcBef>
              <a:spcAft>
                <a:spcPts val="0"/>
              </a:spcAft>
              <a:buClr>
                <a:schemeClr val="dk1"/>
              </a:buClr>
              <a:buSzPts val="2400"/>
              <a:buChar char="•"/>
            </a:pPr>
            <a:r>
              <a:rPr lang="en-US" sz="2300"/>
              <a:t>Remove thermometer from its case and turn it on by pressing the button.</a:t>
            </a:r>
            <a:endParaRPr sz="2300"/>
          </a:p>
          <a:p>
            <a:pPr marL="228600" lvl="0" indent="-228600" algn="l" rtl="0">
              <a:lnSpc>
                <a:spcPct val="120000"/>
              </a:lnSpc>
              <a:spcBef>
                <a:spcPts val="1000"/>
              </a:spcBef>
              <a:spcAft>
                <a:spcPts val="0"/>
              </a:spcAft>
              <a:buClr>
                <a:schemeClr val="dk1"/>
              </a:buClr>
              <a:buSzPts val="2400"/>
              <a:buChar char="•"/>
            </a:pPr>
            <a:r>
              <a:rPr lang="en-US" sz="2300"/>
              <a:t>Place it under the armpit, close the child’s arm down by her or his side and ask the caregiver to hold the arm closed. </a:t>
            </a:r>
            <a:endParaRPr sz="2300"/>
          </a:p>
          <a:p>
            <a:pPr marL="228600" lvl="0" indent="-228600" algn="l" rtl="0">
              <a:lnSpc>
                <a:spcPct val="120000"/>
              </a:lnSpc>
              <a:spcBef>
                <a:spcPts val="1000"/>
              </a:spcBef>
              <a:spcAft>
                <a:spcPts val="0"/>
              </a:spcAft>
              <a:buClr>
                <a:schemeClr val="dk1"/>
              </a:buClr>
              <a:buSzPts val="2400"/>
              <a:buChar char="•"/>
            </a:pPr>
            <a:r>
              <a:rPr lang="en-US" sz="2300"/>
              <a:t>Hold the thermometer in the same spot and wait for a beeping noise indicating that the measurement is completed (usually about 30 seconds).</a:t>
            </a:r>
            <a:endParaRPr sz="2300"/>
          </a:p>
          <a:p>
            <a:pPr marL="228600" lvl="0" indent="-228600" algn="l" rtl="0">
              <a:lnSpc>
                <a:spcPct val="120000"/>
              </a:lnSpc>
              <a:spcBef>
                <a:spcPts val="1000"/>
              </a:spcBef>
              <a:spcAft>
                <a:spcPts val="0"/>
              </a:spcAft>
              <a:buClr>
                <a:schemeClr val="dk1"/>
              </a:buClr>
              <a:buSzPts val="2400"/>
              <a:buChar char="•"/>
            </a:pPr>
            <a:r>
              <a:rPr lang="en-US" sz="2300"/>
              <a:t>Take the thermometer out and read the temperature: </a:t>
            </a:r>
            <a:r>
              <a:rPr lang="en-US" sz="2300" b="1">
                <a:solidFill>
                  <a:srgbClr val="C00000"/>
                </a:solidFill>
              </a:rPr>
              <a:t>37.5° C or higher is a fever.</a:t>
            </a:r>
            <a:endParaRPr sz="2300" b="1">
              <a:solidFill>
                <a:srgbClr val="C00000"/>
              </a:solidFill>
            </a:endParaRPr>
          </a:p>
        </p:txBody>
      </p:sp>
      <p:sp>
        <p:nvSpPr>
          <p:cNvPr id="629" name="Google Shape;629;p17"/>
          <p:cNvSpPr txBox="1"/>
          <p:nvPr/>
        </p:nvSpPr>
        <p:spPr>
          <a:xfrm>
            <a:off x="1898258" y="5778408"/>
            <a:ext cx="7387279"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1" u="none" strike="noStrike" cap="none">
                <a:solidFill>
                  <a:srgbClr val="1E6C6F"/>
                </a:solidFill>
                <a:latin typeface="Calibri"/>
                <a:ea typeface="Calibri"/>
                <a:cs typeface="Calibri"/>
                <a:sym typeface="Calibri"/>
              </a:rPr>
              <a:t>Any type of thermometer should be cleaned with alcohol</a:t>
            </a:r>
            <a:endParaRPr sz="1400" b="0" i="0" u="none" strike="noStrike" cap="none">
              <a:solidFill>
                <a:srgbClr val="1E6C6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400" b="1" i="1" u="none" strike="noStrike" cap="none">
                <a:solidFill>
                  <a:srgbClr val="1E6C6F"/>
                </a:solidFill>
                <a:latin typeface="Calibri"/>
                <a:ea typeface="Calibri"/>
                <a:cs typeface="Calibri"/>
                <a:sym typeface="Calibri"/>
              </a:rPr>
              <a:t>and rinsed under cold water after each use.</a:t>
            </a:r>
            <a:endParaRPr sz="1400" b="0" i="0" u="none" strike="noStrike" cap="none">
              <a:solidFill>
                <a:srgbClr val="1E6C6F"/>
              </a:solidFill>
              <a:latin typeface="Arial"/>
              <a:ea typeface="Arial"/>
              <a:cs typeface="Arial"/>
              <a:sym typeface="Arial"/>
            </a:endParaRPr>
          </a:p>
        </p:txBody>
      </p:sp>
      <p:pic>
        <p:nvPicPr>
          <p:cNvPr id="630" name="Google Shape;630;p17" descr="A picture containing remote, thermometer, device, controller&#10;&#10;Description automatically generated"/>
          <p:cNvPicPr preferRelativeResize="0"/>
          <p:nvPr/>
        </p:nvPicPr>
        <p:blipFill rotWithShape="1">
          <a:blip r:embed="rId3">
            <a:alphaModFix/>
          </a:blip>
          <a:srcRect/>
          <a:stretch/>
        </p:blipFill>
        <p:spPr>
          <a:xfrm rot="-741354">
            <a:off x="8514800" y="1925154"/>
            <a:ext cx="3429000" cy="3429000"/>
          </a:xfrm>
          <a:prstGeom prst="rect">
            <a:avLst/>
          </a:prstGeom>
          <a:noFill/>
          <a:ln>
            <a:noFill/>
          </a:ln>
        </p:spPr>
      </p:pic>
      <p:pic>
        <p:nvPicPr>
          <p:cNvPr id="631" name="Google Shape;631;p17" descr="A picture containing text, dark&#10;&#10;Description automatically generated"/>
          <p:cNvPicPr preferRelativeResize="0"/>
          <p:nvPr/>
        </p:nvPicPr>
        <p:blipFill rotWithShape="1">
          <a:blip r:embed="rId4">
            <a:alphaModFix/>
          </a:blip>
          <a:srcRect/>
          <a:stretch/>
        </p:blipFill>
        <p:spPr>
          <a:xfrm>
            <a:off x="11353801" y="182563"/>
            <a:ext cx="725487" cy="786452"/>
          </a:xfrm>
          <a:prstGeom prst="rect">
            <a:avLst/>
          </a:prstGeom>
          <a:noFill/>
          <a:ln>
            <a:noFill/>
          </a:ln>
        </p:spPr>
      </p:pic>
      <p:sp>
        <p:nvSpPr>
          <p:cNvPr id="632" name="Google Shape;632;p17"/>
          <p:cNvSpPr txBox="1"/>
          <p:nvPr/>
        </p:nvSpPr>
        <p:spPr>
          <a:xfrm rot="-3629405">
            <a:off x="7466361" y="4347716"/>
            <a:ext cx="5525868" cy="338543"/>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latin typeface="Source Sans Pro"/>
                <a:ea typeface="Source Sans Pro"/>
                <a:cs typeface="Source Sans Pro"/>
                <a:sym typeface="Source Sans Pro"/>
              </a:rPr>
              <a:t>Credit: CHAI/</a:t>
            </a:r>
            <a:r>
              <a:rPr lang="en-US" sz="1000">
                <a:solidFill>
                  <a:schemeClr val="dk1"/>
                </a:solidFill>
                <a:latin typeface="Source Sans Pro"/>
                <a:ea typeface="Source Sans Pro"/>
                <a:cs typeface="Source Sans Pro"/>
                <a:sym typeface="Source Sans Pro"/>
              </a:rPr>
              <a:t>iCCM Private Provider Training for Child Health Program in Uganda</a:t>
            </a:r>
            <a:r>
              <a:rPr lang="en-US" sz="1000">
                <a:latin typeface="Source Sans Pro"/>
                <a:ea typeface="Source Sans Pro"/>
                <a:cs typeface="Source Sans Pro"/>
                <a:sym typeface="Source Sans Pro"/>
              </a:rPr>
              <a:t> </a:t>
            </a:r>
            <a:endParaRPr sz="1000">
              <a:latin typeface="Source Sans Pro"/>
              <a:ea typeface="Source Sans Pro"/>
              <a:cs typeface="Source Sans Pro"/>
              <a:sym typeface="Source Sans Pr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18"/>
          <p:cNvSpPr txBox="1">
            <a:spLocks noGrp="1"/>
          </p:cNvSpPr>
          <p:nvPr>
            <p:ph type="body" idx="1"/>
          </p:nvPr>
        </p:nvSpPr>
        <p:spPr>
          <a:xfrm>
            <a:off x="1034134" y="1591718"/>
            <a:ext cx="3937313" cy="3697458"/>
          </a:xfrm>
          <a:prstGeom prst="rect">
            <a:avLst/>
          </a:prstGeom>
          <a:noFill/>
          <a:ln w="57150" cap="flat" cmpd="sng">
            <a:solidFill>
              <a:schemeClr val="accent3"/>
            </a:solidFill>
            <a:prstDash val="solid"/>
            <a:round/>
            <a:headEnd type="none" w="sm" len="sm"/>
            <a:tailEnd type="none" w="sm" len="sm"/>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C00000"/>
              </a:buClr>
              <a:buSzPts val="2600"/>
              <a:buNone/>
            </a:pPr>
            <a:r>
              <a:rPr lang="en-US" sz="2600" b="1">
                <a:solidFill>
                  <a:srgbClr val="C00000"/>
                </a:solidFill>
              </a:rPr>
              <a:t>Most common:</a:t>
            </a:r>
            <a:endParaRPr/>
          </a:p>
          <a:p>
            <a:pPr marL="228600" lvl="0" indent="-228600" algn="l" rtl="0">
              <a:lnSpc>
                <a:spcPct val="100000"/>
              </a:lnSpc>
              <a:spcBef>
                <a:spcPts val="1000"/>
              </a:spcBef>
              <a:spcAft>
                <a:spcPts val="0"/>
              </a:spcAft>
              <a:buClr>
                <a:schemeClr val="dk1"/>
              </a:buClr>
              <a:buSzPts val="2600"/>
              <a:buChar char="•"/>
            </a:pPr>
            <a:r>
              <a:rPr lang="en-US" sz="2600"/>
              <a:t>Flu/viral infection</a:t>
            </a:r>
            <a:endParaRPr/>
          </a:p>
          <a:p>
            <a:pPr marL="228600" lvl="0" indent="-228600" algn="l" rtl="0">
              <a:lnSpc>
                <a:spcPct val="100000"/>
              </a:lnSpc>
              <a:spcBef>
                <a:spcPts val="1000"/>
              </a:spcBef>
              <a:spcAft>
                <a:spcPts val="0"/>
              </a:spcAft>
              <a:buClr>
                <a:schemeClr val="dk1"/>
              </a:buClr>
              <a:buSzPts val="2600"/>
              <a:buChar char="•"/>
            </a:pPr>
            <a:r>
              <a:rPr lang="en-US" sz="2600"/>
              <a:t>Throat infection</a:t>
            </a:r>
            <a:endParaRPr/>
          </a:p>
          <a:p>
            <a:pPr marL="228600" lvl="0" indent="-228600" algn="l" rtl="0">
              <a:lnSpc>
                <a:spcPct val="100000"/>
              </a:lnSpc>
              <a:spcBef>
                <a:spcPts val="1000"/>
              </a:spcBef>
              <a:spcAft>
                <a:spcPts val="0"/>
              </a:spcAft>
              <a:buClr>
                <a:schemeClr val="dk1"/>
              </a:buClr>
              <a:buSzPts val="2600"/>
              <a:buChar char="•"/>
            </a:pPr>
            <a:r>
              <a:rPr lang="en-US" sz="2600"/>
              <a:t>Ear infection</a:t>
            </a:r>
            <a:endParaRPr/>
          </a:p>
          <a:p>
            <a:pPr marL="228600" lvl="0" indent="-228600" algn="l" rtl="0">
              <a:lnSpc>
                <a:spcPct val="100000"/>
              </a:lnSpc>
              <a:spcBef>
                <a:spcPts val="1000"/>
              </a:spcBef>
              <a:spcAft>
                <a:spcPts val="0"/>
              </a:spcAft>
              <a:buClr>
                <a:schemeClr val="dk1"/>
              </a:buClr>
              <a:buSzPts val="2600"/>
              <a:buChar char="•"/>
            </a:pPr>
            <a:r>
              <a:rPr lang="en-US" sz="2600"/>
              <a:t>Post-vaccination fever</a:t>
            </a:r>
            <a:endParaRPr/>
          </a:p>
          <a:p>
            <a:pPr marL="228600" lvl="0" indent="-228600" algn="l" rtl="0">
              <a:lnSpc>
                <a:spcPct val="100000"/>
              </a:lnSpc>
              <a:spcBef>
                <a:spcPts val="1000"/>
              </a:spcBef>
              <a:spcAft>
                <a:spcPts val="0"/>
              </a:spcAft>
              <a:buClr>
                <a:schemeClr val="dk1"/>
              </a:buClr>
              <a:buSzPts val="2600"/>
              <a:buChar char="•"/>
            </a:pPr>
            <a:r>
              <a:rPr lang="en-US" sz="2600"/>
              <a:t>Overheating</a:t>
            </a:r>
            <a:endParaRPr/>
          </a:p>
        </p:txBody>
      </p:sp>
      <p:sp>
        <p:nvSpPr>
          <p:cNvPr id="639" name="Google Shape;639;p18"/>
          <p:cNvSpPr txBox="1">
            <a:spLocks noGrp="1"/>
          </p:cNvSpPr>
          <p:nvPr>
            <p:ph type="title"/>
          </p:nvPr>
        </p:nvSpPr>
        <p:spPr>
          <a:xfrm>
            <a:off x="838200" y="28001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Other conditions that may cause fever</a:t>
            </a:r>
            <a:endParaRPr/>
          </a:p>
        </p:txBody>
      </p:sp>
      <p:sp>
        <p:nvSpPr>
          <p:cNvPr id="640" name="Google Shape;640;p18"/>
          <p:cNvSpPr txBox="1">
            <a:spLocks noGrp="1"/>
          </p:cNvSpPr>
          <p:nvPr>
            <p:ph type="body" idx="2"/>
          </p:nvPr>
        </p:nvSpPr>
        <p:spPr>
          <a:xfrm>
            <a:off x="7256413" y="1587199"/>
            <a:ext cx="3716387" cy="3683600"/>
          </a:xfrm>
          <a:prstGeom prst="rect">
            <a:avLst/>
          </a:prstGeom>
          <a:noFill/>
          <a:ln w="57150" cap="flat" cmpd="sng">
            <a:solidFill>
              <a:schemeClr val="accent3"/>
            </a:solidFill>
            <a:prstDash val="solid"/>
            <a:round/>
            <a:headEnd type="none" w="sm" len="sm"/>
            <a:tailEnd type="none" w="sm" len="sm"/>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C00000"/>
              </a:buClr>
              <a:buSzPts val="2600"/>
              <a:buNone/>
            </a:pPr>
            <a:r>
              <a:rPr lang="en-US" sz="2600" b="1">
                <a:solidFill>
                  <a:srgbClr val="C00000"/>
                </a:solidFill>
              </a:rPr>
              <a:t>Life-threatening:</a:t>
            </a:r>
            <a:endParaRPr/>
          </a:p>
          <a:p>
            <a:pPr marL="228600" lvl="0" indent="-228600" algn="l" rtl="0">
              <a:lnSpc>
                <a:spcPct val="100000"/>
              </a:lnSpc>
              <a:spcBef>
                <a:spcPts val="1000"/>
              </a:spcBef>
              <a:spcAft>
                <a:spcPts val="0"/>
              </a:spcAft>
              <a:buClr>
                <a:schemeClr val="dk1"/>
              </a:buClr>
              <a:buSzPts val="2600"/>
              <a:buChar char="•"/>
            </a:pPr>
            <a:r>
              <a:rPr lang="en-US" sz="2600"/>
              <a:t>Pneumonia</a:t>
            </a:r>
            <a:endParaRPr/>
          </a:p>
          <a:p>
            <a:pPr marL="228600" lvl="0" indent="-228600" algn="l" rtl="0">
              <a:lnSpc>
                <a:spcPct val="100000"/>
              </a:lnSpc>
              <a:spcBef>
                <a:spcPts val="1000"/>
              </a:spcBef>
              <a:spcAft>
                <a:spcPts val="0"/>
              </a:spcAft>
              <a:buClr>
                <a:schemeClr val="dk1"/>
              </a:buClr>
              <a:buSzPts val="2600"/>
              <a:buChar char="•"/>
            </a:pPr>
            <a:r>
              <a:rPr lang="en-US" sz="2600"/>
              <a:t>Bloody diarrhea or dysentery</a:t>
            </a:r>
            <a:endParaRPr/>
          </a:p>
          <a:p>
            <a:pPr marL="228600" lvl="0" indent="-228600" algn="l" rtl="0">
              <a:lnSpc>
                <a:spcPct val="100000"/>
              </a:lnSpc>
              <a:spcBef>
                <a:spcPts val="1000"/>
              </a:spcBef>
              <a:spcAft>
                <a:spcPts val="0"/>
              </a:spcAft>
              <a:buClr>
                <a:schemeClr val="dk1"/>
              </a:buClr>
              <a:buSzPts val="2600"/>
              <a:buChar char="•"/>
            </a:pPr>
            <a:r>
              <a:rPr lang="en-US" sz="2600"/>
              <a:t>Measles</a:t>
            </a:r>
            <a:endParaRPr/>
          </a:p>
          <a:p>
            <a:pPr marL="228600" lvl="0" indent="-228600" algn="l" rtl="0">
              <a:lnSpc>
                <a:spcPct val="100000"/>
              </a:lnSpc>
              <a:spcBef>
                <a:spcPts val="1000"/>
              </a:spcBef>
              <a:spcAft>
                <a:spcPts val="0"/>
              </a:spcAft>
              <a:buClr>
                <a:schemeClr val="dk1"/>
              </a:buClr>
              <a:buSzPts val="2600"/>
              <a:buChar char="•"/>
            </a:pPr>
            <a:r>
              <a:rPr lang="en-US" sz="2600"/>
              <a:t>Meningitis</a:t>
            </a:r>
            <a:endParaRPr/>
          </a:p>
          <a:p>
            <a:pPr marL="228600" lvl="0" indent="-228600" algn="l" rtl="0">
              <a:lnSpc>
                <a:spcPct val="100000"/>
              </a:lnSpc>
              <a:spcBef>
                <a:spcPts val="1000"/>
              </a:spcBef>
              <a:spcAft>
                <a:spcPts val="0"/>
              </a:spcAft>
              <a:buClr>
                <a:schemeClr val="dk1"/>
              </a:buClr>
              <a:buSzPts val="2600"/>
              <a:buChar char="•"/>
            </a:pPr>
            <a:r>
              <a:rPr lang="en-US" sz="2600"/>
              <a:t>Typhoid</a:t>
            </a:r>
            <a:endParaRPr/>
          </a:p>
        </p:txBody>
      </p:sp>
      <p:sp>
        <p:nvSpPr>
          <p:cNvPr id="641" name="Google Shape;64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a:t>
            </a:fld>
            <a:endParaRPr/>
          </a:p>
        </p:txBody>
      </p:sp>
      <p:sp>
        <p:nvSpPr>
          <p:cNvPr id="642" name="Google Shape;642;p18"/>
          <p:cNvSpPr txBox="1"/>
          <p:nvPr/>
        </p:nvSpPr>
        <p:spPr>
          <a:xfrm>
            <a:off x="838201" y="5689237"/>
            <a:ext cx="10515600" cy="95406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1" u="none" strike="noStrike" cap="none">
                <a:solidFill>
                  <a:srgbClr val="1E6C6F"/>
                </a:solidFill>
                <a:latin typeface="Source Sans Pro"/>
                <a:ea typeface="Source Sans Pro"/>
                <a:cs typeface="Source Sans Pro"/>
                <a:sym typeface="Source Sans Pro"/>
              </a:rPr>
              <a:t>Remember: Not all fevers are malaria. It is important to confirm malaria by other means.</a:t>
            </a:r>
            <a:endParaRPr sz="2800" b="0" i="0" u="none" strike="noStrike" cap="none">
              <a:solidFill>
                <a:srgbClr val="000000"/>
              </a:solidFill>
              <a:latin typeface="Source Sans Pro"/>
              <a:ea typeface="Source Sans Pro"/>
              <a:cs typeface="Source Sans Pro"/>
              <a:sym typeface="Source Sans Pro"/>
            </a:endParaRPr>
          </a:p>
        </p:txBody>
      </p:sp>
      <p:pic>
        <p:nvPicPr>
          <p:cNvPr id="643" name="Google Shape;643;p18">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4845348" y="2074362"/>
            <a:ext cx="2501313" cy="250133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8">
                                            <p:txEl>
                                              <p:pRg st="0" end="0"/>
                                            </p:txEl>
                                          </p:spTgt>
                                        </p:tgtEl>
                                        <p:attrNameLst>
                                          <p:attrName>style.visibility</p:attrName>
                                        </p:attrNameLst>
                                      </p:cBhvr>
                                      <p:to>
                                        <p:strVal val="visible"/>
                                      </p:to>
                                    </p:set>
                                    <p:animEffect transition="in" filter="fade">
                                      <p:cBhvr>
                                        <p:cTn id="7" dur="1000"/>
                                        <p:tgtEl>
                                          <p:spTgt spid="6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38">
                                            <p:txEl>
                                              <p:pRg st="1" end="1"/>
                                            </p:txEl>
                                          </p:spTgt>
                                        </p:tgtEl>
                                        <p:attrNameLst>
                                          <p:attrName>style.visibility</p:attrName>
                                        </p:attrNameLst>
                                      </p:cBhvr>
                                      <p:to>
                                        <p:strVal val="visible"/>
                                      </p:to>
                                    </p:set>
                                    <p:animEffect transition="in" filter="fade">
                                      <p:cBhvr>
                                        <p:cTn id="12" dur="1000"/>
                                        <p:tgtEl>
                                          <p:spTgt spid="6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38">
                                            <p:txEl>
                                              <p:pRg st="2" end="2"/>
                                            </p:txEl>
                                          </p:spTgt>
                                        </p:tgtEl>
                                        <p:attrNameLst>
                                          <p:attrName>style.visibility</p:attrName>
                                        </p:attrNameLst>
                                      </p:cBhvr>
                                      <p:to>
                                        <p:strVal val="visible"/>
                                      </p:to>
                                    </p:set>
                                    <p:animEffect transition="in" filter="fade">
                                      <p:cBhvr>
                                        <p:cTn id="17" dur="1000"/>
                                        <p:tgtEl>
                                          <p:spTgt spid="6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38">
                                            <p:txEl>
                                              <p:pRg st="3" end="3"/>
                                            </p:txEl>
                                          </p:spTgt>
                                        </p:tgtEl>
                                        <p:attrNameLst>
                                          <p:attrName>style.visibility</p:attrName>
                                        </p:attrNameLst>
                                      </p:cBhvr>
                                      <p:to>
                                        <p:strVal val="visible"/>
                                      </p:to>
                                    </p:set>
                                    <p:animEffect transition="in" filter="fade">
                                      <p:cBhvr>
                                        <p:cTn id="22" dur="1000"/>
                                        <p:tgtEl>
                                          <p:spTgt spid="63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38">
                                            <p:txEl>
                                              <p:pRg st="4" end="4"/>
                                            </p:txEl>
                                          </p:spTgt>
                                        </p:tgtEl>
                                        <p:attrNameLst>
                                          <p:attrName>style.visibility</p:attrName>
                                        </p:attrNameLst>
                                      </p:cBhvr>
                                      <p:to>
                                        <p:strVal val="visible"/>
                                      </p:to>
                                    </p:set>
                                    <p:animEffect transition="in" filter="fade">
                                      <p:cBhvr>
                                        <p:cTn id="27" dur="1000"/>
                                        <p:tgtEl>
                                          <p:spTgt spid="63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38">
                                            <p:txEl>
                                              <p:pRg st="5" end="5"/>
                                            </p:txEl>
                                          </p:spTgt>
                                        </p:tgtEl>
                                        <p:attrNameLst>
                                          <p:attrName>style.visibility</p:attrName>
                                        </p:attrNameLst>
                                      </p:cBhvr>
                                      <p:to>
                                        <p:strVal val="visible"/>
                                      </p:to>
                                    </p:set>
                                    <p:animEffect transition="in" filter="fade">
                                      <p:cBhvr>
                                        <p:cTn id="32" dur="1000"/>
                                        <p:tgtEl>
                                          <p:spTgt spid="63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40">
                                            <p:txEl>
                                              <p:pRg st="0" end="0"/>
                                            </p:txEl>
                                          </p:spTgt>
                                        </p:tgtEl>
                                        <p:attrNameLst>
                                          <p:attrName>style.visibility</p:attrName>
                                        </p:attrNameLst>
                                      </p:cBhvr>
                                      <p:to>
                                        <p:strVal val="visible"/>
                                      </p:to>
                                    </p:set>
                                    <p:animEffect transition="in" filter="fade">
                                      <p:cBhvr>
                                        <p:cTn id="37" dur="1000"/>
                                        <p:tgtEl>
                                          <p:spTgt spid="64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40">
                                            <p:txEl>
                                              <p:pRg st="1" end="1"/>
                                            </p:txEl>
                                          </p:spTgt>
                                        </p:tgtEl>
                                        <p:attrNameLst>
                                          <p:attrName>style.visibility</p:attrName>
                                        </p:attrNameLst>
                                      </p:cBhvr>
                                      <p:to>
                                        <p:strVal val="visible"/>
                                      </p:to>
                                    </p:set>
                                    <p:animEffect transition="in" filter="fade">
                                      <p:cBhvr>
                                        <p:cTn id="42" dur="1000"/>
                                        <p:tgtEl>
                                          <p:spTgt spid="640">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40">
                                            <p:txEl>
                                              <p:pRg st="2" end="2"/>
                                            </p:txEl>
                                          </p:spTgt>
                                        </p:tgtEl>
                                        <p:attrNameLst>
                                          <p:attrName>style.visibility</p:attrName>
                                        </p:attrNameLst>
                                      </p:cBhvr>
                                      <p:to>
                                        <p:strVal val="visible"/>
                                      </p:to>
                                    </p:set>
                                    <p:animEffect transition="in" filter="fade">
                                      <p:cBhvr>
                                        <p:cTn id="47" dur="1000"/>
                                        <p:tgtEl>
                                          <p:spTgt spid="640">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40">
                                            <p:txEl>
                                              <p:pRg st="3" end="3"/>
                                            </p:txEl>
                                          </p:spTgt>
                                        </p:tgtEl>
                                        <p:attrNameLst>
                                          <p:attrName>style.visibility</p:attrName>
                                        </p:attrNameLst>
                                      </p:cBhvr>
                                      <p:to>
                                        <p:strVal val="visible"/>
                                      </p:to>
                                    </p:set>
                                    <p:animEffect transition="in" filter="fade">
                                      <p:cBhvr>
                                        <p:cTn id="52" dur="1000"/>
                                        <p:tgtEl>
                                          <p:spTgt spid="640">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40">
                                            <p:txEl>
                                              <p:pRg st="4" end="4"/>
                                            </p:txEl>
                                          </p:spTgt>
                                        </p:tgtEl>
                                        <p:attrNameLst>
                                          <p:attrName>style.visibility</p:attrName>
                                        </p:attrNameLst>
                                      </p:cBhvr>
                                      <p:to>
                                        <p:strVal val="visible"/>
                                      </p:to>
                                    </p:set>
                                    <p:animEffect transition="in" filter="fade">
                                      <p:cBhvr>
                                        <p:cTn id="57" dur="1000"/>
                                        <p:tgtEl>
                                          <p:spTgt spid="640">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40">
                                            <p:txEl>
                                              <p:pRg st="5" end="5"/>
                                            </p:txEl>
                                          </p:spTgt>
                                        </p:tgtEl>
                                        <p:attrNameLst>
                                          <p:attrName>style.visibility</p:attrName>
                                        </p:attrNameLst>
                                      </p:cBhvr>
                                      <p:to>
                                        <p:strVal val="visible"/>
                                      </p:to>
                                    </p:set>
                                    <p:animEffect transition="in" filter="fade">
                                      <p:cBhvr>
                                        <p:cTn id="62" dur="1000"/>
                                        <p:tgtEl>
                                          <p:spTgt spid="64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19"/>
          <p:cNvSpPr txBox="1">
            <a:spLocks noGrp="1"/>
          </p:cNvSpPr>
          <p:nvPr>
            <p:ph type="title"/>
          </p:nvPr>
        </p:nvSpPr>
        <p:spPr>
          <a:xfrm>
            <a:off x="838200" y="27402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Rapid diagnostic test for malaria</a:t>
            </a:r>
            <a:endParaRPr/>
          </a:p>
        </p:txBody>
      </p:sp>
      <p:sp>
        <p:nvSpPr>
          <p:cNvPr id="650" name="Google Shape;650;p19"/>
          <p:cNvSpPr txBox="1">
            <a:spLocks noGrp="1"/>
          </p:cNvSpPr>
          <p:nvPr>
            <p:ph type="body" idx="1"/>
          </p:nvPr>
        </p:nvSpPr>
        <p:spPr>
          <a:xfrm>
            <a:off x="838198" y="1460500"/>
            <a:ext cx="8619311" cy="5032374"/>
          </a:xfrm>
          <a:prstGeom prst="rect">
            <a:avLst/>
          </a:prstGeom>
          <a:noFill/>
          <a:ln>
            <a:noFill/>
          </a:ln>
        </p:spPr>
        <p:txBody>
          <a:bodyPr spcFirstLastPara="1" wrap="square" lIns="91425" tIns="45700" rIns="91425" bIns="45700" anchor="t" anchorCtr="0">
            <a:normAutofit fontScale="25000" lnSpcReduction="20000"/>
          </a:bodyPr>
          <a:lstStyle/>
          <a:p>
            <a:pPr marL="228600" lvl="0" indent="-228600" algn="l" rtl="0">
              <a:lnSpc>
                <a:spcPct val="140000"/>
              </a:lnSpc>
              <a:spcBef>
                <a:spcPts val="0"/>
              </a:spcBef>
              <a:spcAft>
                <a:spcPts val="0"/>
              </a:spcAft>
              <a:buClr>
                <a:schemeClr val="dk1"/>
              </a:buClr>
              <a:buSzPct val="100000"/>
              <a:buChar char="•"/>
            </a:pPr>
            <a:r>
              <a:rPr lang="en-US" sz="11200"/>
              <a:t>RDT is a non-microscopic method of quickly establishing whether a person with malaria-like symptoms really has malaria</a:t>
            </a:r>
            <a:endParaRPr/>
          </a:p>
          <a:p>
            <a:pPr marL="228600" lvl="0" indent="-228600" algn="l" rtl="0">
              <a:lnSpc>
                <a:spcPct val="140000"/>
              </a:lnSpc>
              <a:spcBef>
                <a:spcPts val="1000"/>
              </a:spcBef>
              <a:spcAft>
                <a:spcPts val="0"/>
              </a:spcAft>
              <a:buClr>
                <a:schemeClr val="dk1"/>
              </a:buClr>
              <a:buSzPct val="100000"/>
              <a:buChar char="•"/>
            </a:pPr>
            <a:r>
              <a:rPr lang="en-US" sz="11200"/>
              <a:t>It uses a test kit that detects antigens (a chemical substance) produced by malaria parasites</a:t>
            </a:r>
            <a:endParaRPr/>
          </a:p>
          <a:p>
            <a:pPr marL="228600" lvl="0" indent="-228600" algn="l" rtl="0">
              <a:lnSpc>
                <a:spcPct val="140000"/>
              </a:lnSpc>
              <a:spcBef>
                <a:spcPts val="1000"/>
              </a:spcBef>
              <a:spcAft>
                <a:spcPts val="0"/>
              </a:spcAft>
              <a:buClr>
                <a:schemeClr val="dk1"/>
              </a:buClr>
              <a:buSzPct val="100000"/>
              <a:buChar char="•"/>
            </a:pPr>
            <a:r>
              <a:rPr lang="en-US" sz="11200"/>
              <a:t>These antigens are present in the blood of recently infected people</a:t>
            </a:r>
            <a:endParaRPr/>
          </a:p>
          <a:p>
            <a:pPr marL="228600" lvl="0" indent="-228600" algn="l" rtl="0">
              <a:lnSpc>
                <a:spcPct val="140000"/>
              </a:lnSpc>
              <a:spcBef>
                <a:spcPts val="1000"/>
              </a:spcBef>
              <a:spcAft>
                <a:spcPts val="0"/>
              </a:spcAft>
              <a:buClr>
                <a:schemeClr val="dk1"/>
              </a:buClr>
              <a:buSzPct val="100000"/>
              <a:buChar char="•"/>
            </a:pPr>
            <a:r>
              <a:rPr lang="en-US" sz="11200"/>
              <a:t>If malaria antigens are not present, the person will test negative</a:t>
            </a:r>
            <a:endParaRPr/>
          </a:p>
          <a:p>
            <a:pPr marL="228600" lvl="0" indent="-193675" algn="l" rtl="0">
              <a:lnSpc>
                <a:spcPct val="150000"/>
              </a:lnSpc>
              <a:spcBef>
                <a:spcPts val="1000"/>
              </a:spcBef>
              <a:spcAft>
                <a:spcPts val="0"/>
              </a:spcAft>
              <a:buClr>
                <a:schemeClr val="dk1"/>
              </a:buClr>
              <a:buSzPct val="100000"/>
              <a:buNone/>
            </a:pPr>
            <a:endParaRPr/>
          </a:p>
        </p:txBody>
      </p:sp>
      <p:sp>
        <p:nvSpPr>
          <p:cNvPr id="651" name="Google Shape;651;p1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sp>
        <p:nvSpPr>
          <p:cNvPr id="652" name="Google Shape;652;p19">
            <a:extLst>
              <a:ext uri="{C183D7F6-B498-43B3-948B-1728B52AA6E4}">
                <adec:decorative xmlns:adec="http://schemas.microsoft.com/office/drawing/2017/decorative" val="1"/>
              </a:ext>
            </a:extLst>
          </p:cNvPr>
          <p:cNvSpPr/>
          <p:nvPr/>
        </p:nvSpPr>
        <p:spPr>
          <a:xfrm rot="-486275">
            <a:off x="8828336" y="1372289"/>
            <a:ext cx="2287033" cy="4204567"/>
          </a:xfrm>
          <a:prstGeom prst="ellipse">
            <a:avLst/>
          </a:prstGeom>
          <a:solidFill>
            <a:srgbClr val="99E1E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3" name="Google Shape;653;p19">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9007566" y="1833294"/>
            <a:ext cx="1928577" cy="3564206"/>
          </a:xfrm>
          <a:prstGeom prst="rect">
            <a:avLst/>
          </a:prstGeom>
          <a:noFill/>
          <a:ln>
            <a:noFill/>
          </a:ln>
        </p:spPr>
      </p:pic>
      <p:sp>
        <p:nvSpPr>
          <p:cNvPr id="654" name="Google Shape;654;p19"/>
          <p:cNvSpPr txBox="1"/>
          <p:nvPr/>
        </p:nvSpPr>
        <p:spPr>
          <a:xfrm rot="-560">
            <a:off x="6666000" y="6576501"/>
            <a:ext cx="55260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latin typeface="Source Sans Pro"/>
                <a:ea typeface="Source Sans Pro"/>
                <a:cs typeface="Source Sans Pro"/>
                <a:sym typeface="Source Sans Pro"/>
              </a:rPr>
              <a:t>Credit: CHAI/</a:t>
            </a:r>
            <a:r>
              <a:rPr lang="en-US" sz="1000">
                <a:solidFill>
                  <a:schemeClr val="dk1"/>
                </a:solidFill>
                <a:latin typeface="Source Sans Pro"/>
                <a:ea typeface="Source Sans Pro"/>
                <a:cs typeface="Source Sans Pro"/>
                <a:sym typeface="Source Sans Pro"/>
              </a:rPr>
              <a:t>iCCM Private Provider Training for Child Health Program in Uganda</a:t>
            </a:r>
            <a:r>
              <a:rPr lang="en-US" sz="1000">
                <a:latin typeface="Source Sans Pro"/>
                <a:ea typeface="Source Sans Pro"/>
                <a:cs typeface="Source Sans Pro"/>
                <a:sym typeface="Source Sans Pro"/>
              </a:rPr>
              <a:t> </a:t>
            </a:r>
            <a:endParaRPr sz="1000">
              <a:latin typeface="Source Sans Pro"/>
              <a:ea typeface="Source Sans Pro"/>
              <a:cs typeface="Source Sans Pro"/>
              <a:sym typeface="Source Sans Pr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2"/>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Malaria overview</a:t>
            </a:r>
            <a:endParaRPr/>
          </a:p>
        </p:txBody>
      </p:sp>
      <p:sp>
        <p:nvSpPr>
          <p:cNvPr id="463" name="Google Shape;463;p2"/>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1</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p20"/>
          <p:cNvSpPr txBox="1">
            <a:spLocks noGrp="1"/>
          </p:cNvSpPr>
          <p:nvPr>
            <p:ph type="title"/>
          </p:nvPr>
        </p:nvSpPr>
        <p:spPr>
          <a:xfrm>
            <a:off x="813933" y="280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Before doing an RDT, explain to the caregiver:</a:t>
            </a:r>
            <a:endParaRPr/>
          </a:p>
        </p:txBody>
      </p:sp>
      <p:sp>
        <p:nvSpPr>
          <p:cNvPr id="661" name="Google Shape;661;p20"/>
          <p:cNvSpPr txBox="1">
            <a:spLocks noGrp="1"/>
          </p:cNvSpPr>
          <p:nvPr>
            <p:ph type="body" idx="1"/>
          </p:nvPr>
        </p:nvSpPr>
        <p:spPr>
          <a:xfrm>
            <a:off x="813933" y="1593034"/>
            <a:ext cx="8758084" cy="5028882"/>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l" rtl="0">
              <a:lnSpc>
                <a:spcPct val="120000"/>
              </a:lnSpc>
              <a:spcBef>
                <a:spcPts val="0"/>
              </a:spcBef>
              <a:spcAft>
                <a:spcPts val="0"/>
              </a:spcAft>
              <a:buClr>
                <a:schemeClr val="dk1"/>
              </a:buClr>
              <a:buSzPct val="108108"/>
              <a:buChar char="•"/>
            </a:pPr>
            <a:r>
              <a:rPr lang="en-US" sz="2600" i="1"/>
              <a:t>Not all fevers are malaria – a test is needed to confirm and decide on the right treatment.</a:t>
            </a:r>
            <a:endParaRPr i="1"/>
          </a:p>
          <a:p>
            <a:pPr marL="0" lvl="0" indent="0" algn="l" rtl="0">
              <a:lnSpc>
                <a:spcPct val="120000"/>
              </a:lnSpc>
              <a:spcBef>
                <a:spcPts val="1000"/>
              </a:spcBef>
              <a:spcAft>
                <a:spcPts val="0"/>
              </a:spcAft>
              <a:buClr>
                <a:schemeClr val="dk1"/>
              </a:buClr>
              <a:buSzPct val="108108"/>
              <a:buNone/>
            </a:pPr>
            <a:r>
              <a:rPr lang="en-US" sz="2600" b="1"/>
              <a:t>Procedure: </a:t>
            </a:r>
            <a:endParaRPr/>
          </a:p>
          <a:p>
            <a:pPr marL="228600" lvl="0" indent="-228600" algn="l" rtl="0">
              <a:lnSpc>
                <a:spcPct val="120000"/>
              </a:lnSpc>
              <a:spcBef>
                <a:spcPts val="1000"/>
              </a:spcBef>
              <a:spcAft>
                <a:spcPts val="0"/>
              </a:spcAft>
              <a:buClr>
                <a:schemeClr val="dk1"/>
              </a:buClr>
              <a:buSzPct val="108108"/>
              <a:buChar char="•"/>
            </a:pPr>
            <a:r>
              <a:rPr lang="en-US" sz="2600"/>
              <a:t>I will prick your child’s finger to get a drop of blood for the test.</a:t>
            </a:r>
            <a:endParaRPr/>
          </a:p>
          <a:p>
            <a:pPr marL="228600" lvl="0" indent="-228600" algn="l" rtl="0">
              <a:lnSpc>
                <a:spcPct val="120000"/>
              </a:lnSpc>
              <a:spcBef>
                <a:spcPts val="1000"/>
              </a:spcBef>
              <a:spcAft>
                <a:spcPts val="0"/>
              </a:spcAft>
              <a:buClr>
                <a:schemeClr val="dk1"/>
              </a:buClr>
              <a:buSzPct val="108108"/>
              <a:buChar char="•"/>
            </a:pPr>
            <a:r>
              <a:rPr lang="en-US" sz="2600"/>
              <a:t>The test will take 15-20 minutes.</a:t>
            </a:r>
            <a:endParaRPr/>
          </a:p>
          <a:p>
            <a:pPr marL="0" lvl="0" indent="0" algn="l" rtl="0">
              <a:lnSpc>
                <a:spcPct val="120000"/>
              </a:lnSpc>
              <a:spcBef>
                <a:spcPts val="1000"/>
              </a:spcBef>
              <a:spcAft>
                <a:spcPts val="0"/>
              </a:spcAft>
              <a:buClr>
                <a:schemeClr val="dk1"/>
              </a:buClr>
              <a:buSzPct val="108108"/>
              <a:buNone/>
            </a:pPr>
            <a:r>
              <a:rPr lang="en-US" sz="2600" b="1"/>
              <a:t>Management: </a:t>
            </a:r>
            <a:endParaRPr/>
          </a:p>
          <a:p>
            <a:pPr marL="228600" lvl="0" indent="-228600" algn="l" rtl="0">
              <a:lnSpc>
                <a:spcPct val="120000"/>
              </a:lnSpc>
              <a:spcBef>
                <a:spcPts val="1000"/>
              </a:spcBef>
              <a:spcAft>
                <a:spcPts val="0"/>
              </a:spcAft>
              <a:buSzPct val="108108"/>
              <a:buChar char="•"/>
            </a:pPr>
            <a:r>
              <a:rPr lang="en-US" sz="2600"/>
              <a:t>If the test is positive, I will treat your child for malaria.</a:t>
            </a:r>
            <a:endParaRPr sz="2600"/>
          </a:p>
          <a:p>
            <a:pPr marL="228600" lvl="0" indent="-228600" algn="l" rtl="0">
              <a:lnSpc>
                <a:spcPct val="120000"/>
              </a:lnSpc>
              <a:spcBef>
                <a:spcPts val="1000"/>
              </a:spcBef>
              <a:spcAft>
                <a:spcPts val="0"/>
              </a:spcAft>
              <a:buClr>
                <a:schemeClr val="dk1"/>
              </a:buClr>
              <a:buSzPct val="108108"/>
              <a:buChar char="•"/>
            </a:pPr>
            <a:r>
              <a:rPr lang="en-US" sz="2600"/>
              <a:t>If the test is negative, I will not treat for malaria but advice on how to care for your child at home and when</a:t>
            </a:r>
            <a:r>
              <a:rPr lang="en-US" sz="26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 to go to a health facility </a:t>
            </a:r>
            <a:r>
              <a:rPr lang="en-US" sz="2600"/>
              <a:t>where provider can examine your child and offer additional treatment if needed.</a:t>
            </a:r>
            <a:endParaRPr/>
          </a:p>
        </p:txBody>
      </p:sp>
      <p:sp>
        <p:nvSpPr>
          <p:cNvPr id="662" name="Google Shape;662;p2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a:t>
            </a:fld>
            <a:endParaRPr/>
          </a:p>
        </p:txBody>
      </p:sp>
      <p:pic>
        <p:nvPicPr>
          <p:cNvPr id="663" name="Google Shape;663;p20">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9489842" y="2531561"/>
            <a:ext cx="2315184" cy="231518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p21"/>
          <p:cNvSpPr txBox="1">
            <a:spLocks noGrp="1"/>
          </p:cNvSpPr>
          <p:nvPr>
            <p:ph type="title"/>
          </p:nvPr>
        </p:nvSpPr>
        <p:spPr>
          <a:xfrm>
            <a:off x="838200" y="365125"/>
            <a:ext cx="5954486"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conduct the RDT for malaria </a:t>
            </a:r>
            <a:endParaRPr/>
          </a:p>
        </p:txBody>
      </p:sp>
      <p:sp>
        <p:nvSpPr>
          <p:cNvPr id="670" name="Google Shape;670;p21"/>
          <p:cNvSpPr txBox="1">
            <a:spLocks noGrp="1"/>
          </p:cNvSpPr>
          <p:nvPr>
            <p:ph type="body" idx="1"/>
          </p:nvPr>
        </p:nvSpPr>
        <p:spPr>
          <a:xfrm>
            <a:off x="838200" y="1567542"/>
            <a:ext cx="4739640" cy="5290457"/>
          </a:xfrm>
          <a:prstGeom prst="rect">
            <a:avLst/>
          </a:prstGeom>
          <a:noFill/>
          <a:ln>
            <a:noFill/>
          </a:ln>
        </p:spPr>
        <p:txBody>
          <a:bodyPr spcFirstLastPara="1" wrap="square" lIns="91425" tIns="45700" rIns="91425" bIns="45700" anchor="t" anchorCtr="0">
            <a:normAutofit/>
          </a:bodyPr>
          <a:lstStyle/>
          <a:p>
            <a:pPr marL="228600" lvl="0" indent="-228600" algn="l" rtl="0">
              <a:lnSpc>
                <a:spcPct val="120000"/>
              </a:lnSpc>
              <a:spcBef>
                <a:spcPts val="0"/>
              </a:spcBef>
              <a:spcAft>
                <a:spcPts val="0"/>
              </a:spcAft>
              <a:buClr>
                <a:schemeClr val="dk1"/>
              </a:buClr>
              <a:buSzPts val="2400"/>
              <a:buChar char="•"/>
            </a:pPr>
            <a:r>
              <a:rPr lang="en-US" sz="2400"/>
              <a:t>The handout covers steps you have to follow when doing RDT</a:t>
            </a:r>
            <a:endParaRPr/>
          </a:p>
          <a:p>
            <a:pPr marL="0" lvl="0" indent="0" algn="l" rtl="0">
              <a:lnSpc>
                <a:spcPct val="120000"/>
              </a:lnSpc>
              <a:spcBef>
                <a:spcPts val="1000"/>
              </a:spcBef>
              <a:spcAft>
                <a:spcPts val="0"/>
              </a:spcAft>
              <a:buClr>
                <a:srgbClr val="1E6C6F"/>
              </a:buClr>
              <a:buSzPts val="2400"/>
              <a:buNone/>
            </a:pPr>
            <a:r>
              <a:rPr lang="en-US" sz="2400" b="1" cap="none">
                <a:solidFill>
                  <a:srgbClr val="1E6C6F"/>
                </a:solidFill>
              </a:rPr>
              <a:t>WHAT IS NEXT?</a:t>
            </a:r>
            <a:endParaRPr/>
          </a:p>
          <a:p>
            <a:pPr marL="228600" lvl="0" indent="-228600" algn="l" rtl="0">
              <a:lnSpc>
                <a:spcPct val="120000"/>
              </a:lnSpc>
              <a:spcBef>
                <a:spcPts val="1000"/>
              </a:spcBef>
              <a:spcAft>
                <a:spcPts val="0"/>
              </a:spcAft>
              <a:buClr>
                <a:schemeClr val="dk1"/>
              </a:buClr>
              <a:buSzPts val="2400"/>
              <a:buChar char="•"/>
            </a:pPr>
            <a:r>
              <a:rPr lang="en-US" sz="2400"/>
              <a:t>We will examine these steps more closely on the next several slides</a:t>
            </a:r>
            <a:endParaRPr/>
          </a:p>
          <a:p>
            <a:pPr marL="228600" lvl="0" indent="-228600" algn="l" rtl="0">
              <a:lnSpc>
                <a:spcPct val="120000"/>
              </a:lnSpc>
              <a:spcBef>
                <a:spcPts val="1000"/>
              </a:spcBef>
              <a:spcAft>
                <a:spcPts val="0"/>
              </a:spcAft>
              <a:buClr>
                <a:schemeClr val="dk1"/>
              </a:buClr>
              <a:buSzPts val="2400"/>
              <a:buChar char="•"/>
            </a:pPr>
            <a:r>
              <a:rPr lang="en-US" sz="2400"/>
              <a:t>You will observe how to do the RDT</a:t>
            </a:r>
            <a:endParaRPr/>
          </a:p>
          <a:p>
            <a:pPr marL="228600" lvl="0" indent="-228600" algn="l" rtl="0">
              <a:lnSpc>
                <a:spcPct val="120000"/>
              </a:lnSpc>
              <a:spcBef>
                <a:spcPts val="1000"/>
              </a:spcBef>
              <a:spcAft>
                <a:spcPts val="0"/>
              </a:spcAft>
              <a:buClr>
                <a:schemeClr val="dk1"/>
              </a:buClr>
              <a:buSzPts val="2400"/>
              <a:buChar char="•"/>
            </a:pPr>
            <a:r>
              <a:rPr lang="en-US" sz="2400"/>
              <a:t>You will practice doing the RDT using this handout as your guide</a:t>
            </a:r>
            <a:endParaRPr/>
          </a:p>
          <a:p>
            <a:pPr marL="228600" lvl="0" indent="-88900" algn="l" rtl="0">
              <a:lnSpc>
                <a:spcPct val="120000"/>
              </a:lnSpc>
              <a:spcBef>
                <a:spcPts val="1000"/>
              </a:spcBef>
              <a:spcAft>
                <a:spcPts val="0"/>
              </a:spcAft>
              <a:buClr>
                <a:schemeClr val="dk1"/>
              </a:buClr>
              <a:buSzPts val="2200"/>
              <a:buNone/>
            </a:pPr>
            <a:endParaRPr/>
          </a:p>
        </p:txBody>
      </p:sp>
      <p:sp>
        <p:nvSpPr>
          <p:cNvPr id="671" name="Google Shape;671;p2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a:t>
            </a:fld>
            <a:endParaRPr/>
          </a:p>
        </p:txBody>
      </p:sp>
      <p:pic>
        <p:nvPicPr>
          <p:cNvPr id="672" name="Google Shape;672;p21" descr="graphic of a handout that states how to do a rapid test for malaria"/>
          <p:cNvPicPr preferRelativeResize="0"/>
          <p:nvPr/>
        </p:nvPicPr>
        <p:blipFill rotWithShape="1">
          <a:blip r:embed="rId3">
            <a:alphaModFix/>
          </a:blip>
          <a:srcRect/>
          <a:stretch/>
        </p:blipFill>
        <p:spPr>
          <a:xfrm>
            <a:off x="6792686" y="562337"/>
            <a:ext cx="3647433" cy="5930537"/>
          </a:xfrm>
          <a:prstGeom prst="rect">
            <a:avLst/>
          </a:prstGeom>
          <a:solidFill>
            <a:schemeClr val="dk1"/>
          </a:solidFill>
          <a:ln w="12700" cap="flat" cmpd="sng">
            <a:solidFill>
              <a:schemeClr val="dk1"/>
            </a:solidFill>
            <a:prstDash val="solid"/>
            <a:miter lim="800000"/>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Supplies needed for the malaria RDT</a:t>
            </a:r>
            <a:endParaRPr/>
          </a:p>
        </p:txBody>
      </p:sp>
      <p:sp>
        <p:nvSpPr>
          <p:cNvPr id="679" name="Google Shape;679;p22"/>
          <p:cNvSpPr txBox="1">
            <a:spLocks noGrp="1"/>
          </p:cNvSpPr>
          <p:nvPr>
            <p:ph type="body" idx="1"/>
          </p:nvPr>
        </p:nvSpPr>
        <p:spPr>
          <a:xfrm>
            <a:off x="838200" y="1408544"/>
            <a:ext cx="3842566" cy="5449456"/>
          </a:xfrm>
          <a:prstGeom prst="rect">
            <a:avLst/>
          </a:prstGeom>
          <a:noFill/>
          <a:ln>
            <a:noFill/>
          </a:ln>
        </p:spPr>
        <p:txBody>
          <a:bodyPr spcFirstLastPara="1" wrap="square" lIns="91425" tIns="45700" rIns="91425" bIns="45700" anchor="t" anchorCtr="0">
            <a:normAutofit/>
          </a:bodyPr>
          <a:lstStyle/>
          <a:p>
            <a:pPr marL="457200" lvl="0" indent="-457200" algn="l" rtl="0">
              <a:lnSpc>
                <a:spcPct val="100000"/>
              </a:lnSpc>
              <a:spcBef>
                <a:spcPts val="0"/>
              </a:spcBef>
              <a:spcAft>
                <a:spcPts val="0"/>
              </a:spcAft>
              <a:buClr>
                <a:schemeClr val="dk1"/>
              </a:buClr>
              <a:buSzPts val="2500"/>
              <a:buFont typeface="Calibri"/>
              <a:buAutoNum type="arabicPeriod"/>
            </a:pPr>
            <a:r>
              <a:rPr lang="en-US" sz="2500"/>
              <a:t>New (unopened) test packet</a:t>
            </a:r>
            <a:endParaRPr/>
          </a:p>
          <a:p>
            <a:pPr marL="457200" lvl="0" indent="-457200" algn="l" rtl="0">
              <a:lnSpc>
                <a:spcPct val="100000"/>
              </a:lnSpc>
              <a:spcBef>
                <a:spcPts val="600"/>
              </a:spcBef>
              <a:spcAft>
                <a:spcPts val="0"/>
              </a:spcAft>
              <a:buClr>
                <a:schemeClr val="dk1"/>
              </a:buClr>
              <a:buSzPts val="2500"/>
              <a:buFont typeface="Calibri"/>
              <a:buAutoNum type="arabicPeriod"/>
            </a:pPr>
            <a:r>
              <a:rPr lang="en-US" sz="2500"/>
              <a:t>New (unopened) alcohol swab</a:t>
            </a:r>
            <a:endParaRPr/>
          </a:p>
          <a:p>
            <a:pPr marL="457200" lvl="0" indent="-457200" algn="l" rtl="0">
              <a:lnSpc>
                <a:spcPct val="100000"/>
              </a:lnSpc>
              <a:spcBef>
                <a:spcPts val="600"/>
              </a:spcBef>
              <a:spcAft>
                <a:spcPts val="0"/>
              </a:spcAft>
              <a:buClr>
                <a:schemeClr val="dk1"/>
              </a:buClr>
              <a:buSzPts val="2500"/>
              <a:buFont typeface="Calibri"/>
              <a:buAutoNum type="arabicPeriod"/>
            </a:pPr>
            <a:r>
              <a:rPr lang="en-US" sz="2500"/>
              <a:t>New (unopened) lancet</a:t>
            </a:r>
            <a:endParaRPr/>
          </a:p>
          <a:p>
            <a:pPr marL="457200" lvl="0" indent="-457200" algn="l" rtl="0">
              <a:lnSpc>
                <a:spcPct val="100000"/>
              </a:lnSpc>
              <a:spcBef>
                <a:spcPts val="600"/>
              </a:spcBef>
              <a:spcAft>
                <a:spcPts val="0"/>
              </a:spcAft>
              <a:buClr>
                <a:schemeClr val="dk1"/>
              </a:buClr>
              <a:buSzPts val="2500"/>
              <a:buFont typeface="Calibri"/>
              <a:buAutoNum type="arabicPeriod"/>
            </a:pPr>
            <a:r>
              <a:rPr lang="en-US" sz="2500"/>
              <a:t>New pair of disposable gloves</a:t>
            </a:r>
            <a:endParaRPr/>
          </a:p>
          <a:p>
            <a:pPr marL="457200" lvl="0" indent="-457200" algn="l" rtl="0">
              <a:lnSpc>
                <a:spcPct val="100000"/>
              </a:lnSpc>
              <a:spcBef>
                <a:spcPts val="600"/>
              </a:spcBef>
              <a:spcAft>
                <a:spcPts val="0"/>
              </a:spcAft>
              <a:buClr>
                <a:schemeClr val="dk1"/>
              </a:buClr>
              <a:buSzPts val="2500"/>
              <a:buFont typeface="Calibri"/>
              <a:buAutoNum type="arabicPeriod"/>
            </a:pPr>
            <a:r>
              <a:rPr lang="en-US" sz="2500"/>
              <a:t>Buffer</a:t>
            </a:r>
            <a:endParaRPr/>
          </a:p>
          <a:p>
            <a:pPr marL="457200" lvl="0" indent="-457200" algn="l" rtl="0">
              <a:lnSpc>
                <a:spcPct val="100000"/>
              </a:lnSpc>
              <a:spcBef>
                <a:spcPts val="600"/>
              </a:spcBef>
              <a:spcAft>
                <a:spcPts val="0"/>
              </a:spcAft>
              <a:buClr>
                <a:schemeClr val="dk1"/>
              </a:buClr>
              <a:buSzPts val="2500"/>
              <a:buFont typeface="Calibri"/>
              <a:buAutoNum type="arabicPeriod"/>
            </a:pPr>
            <a:r>
              <a:rPr lang="en-US" sz="2500"/>
              <a:t>Timer</a:t>
            </a:r>
            <a:endParaRPr/>
          </a:p>
          <a:p>
            <a:pPr marL="457200" lvl="0" indent="-457200" algn="l" rtl="0">
              <a:lnSpc>
                <a:spcPct val="100000"/>
              </a:lnSpc>
              <a:spcBef>
                <a:spcPts val="600"/>
              </a:spcBef>
              <a:spcAft>
                <a:spcPts val="0"/>
              </a:spcAft>
              <a:buClr>
                <a:schemeClr val="dk1"/>
              </a:buClr>
              <a:buSzPts val="2500"/>
              <a:buFont typeface="Calibri"/>
              <a:buAutoNum type="arabicPeriod"/>
            </a:pPr>
            <a:r>
              <a:rPr lang="en-US" sz="2500"/>
              <a:t>Sharps box</a:t>
            </a:r>
            <a:endParaRPr/>
          </a:p>
          <a:p>
            <a:pPr marL="457200" lvl="0" indent="-457200" algn="l" rtl="0">
              <a:lnSpc>
                <a:spcPct val="100000"/>
              </a:lnSpc>
              <a:spcBef>
                <a:spcPts val="600"/>
              </a:spcBef>
              <a:spcAft>
                <a:spcPts val="0"/>
              </a:spcAft>
              <a:buClr>
                <a:schemeClr val="dk1"/>
              </a:buClr>
              <a:buSzPts val="2500"/>
              <a:buFont typeface="Calibri"/>
              <a:buAutoNum type="arabicPeriod"/>
            </a:pPr>
            <a:r>
              <a:rPr lang="en-US" sz="2500"/>
              <a:t>Pencil or pen</a:t>
            </a:r>
            <a:endParaRPr/>
          </a:p>
          <a:p>
            <a:pPr marL="457200" lvl="0" indent="-317500" algn="l" rtl="0">
              <a:lnSpc>
                <a:spcPct val="150000"/>
              </a:lnSpc>
              <a:spcBef>
                <a:spcPts val="1000"/>
              </a:spcBef>
              <a:spcAft>
                <a:spcPts val="0"/>
              </a:spcAft>
              <a:buClr>
                <a:schemeClr val="dk1"/>
              </a:buClr>
              <a:buSzPts val="2200"/>
              <a:buFont typeface="Calibri"/>
              <a:buNone/>
            </a:pPr>
            <a:endParaRPr/>
          </a:p>
        </p:txBody>
      </p:sp>
      <p:sp>
        <p:nvSpPr>
          <p:cNvPr id="680" name="Google Shape;680;p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22</a:t>
            </a:fld>
            <a:endParaRPr/>
          </a:p>
        </p:txBody>
      </p:sp>
      <p:pic>
        <p:nvPicPr>
          <p:cNvPr id="681" name="Google Shape;681;p22" descr="graphic of items needed for rapid malaria test"/>
          <p:cNvPicPr preferRelativeResize="0"/>
          <p:nvPr/>
        </p:nvPicPr>
        <p:blipFill rotWithShape="1">
          <a:blip r:embed="rId3">
            <a:alphaModFix/>
          </a:blip>
          <a:srcRect/>
          <a:stretch/>
        </p:blipFill>
        <p:spPr>
          <a:xfrm>
            <a:off x="4680765" y="1408544"/>
            <a:ext cx="6892524" cy="3156812"/>
          </a:xfrm>
          <a:prstGeom prst="rect">
            <a:avLst/>
          </a:prstGeom>
          <a:noFill/>
          <a:ln>
            <a:noFill/>
          </a:ln>
        </p:spPr>
      </p:pic>
      <p:pic>
        <p:nvPicPr>
          <p:cNvPr id="682" name="Google Shape;682;p22"/>
          <p:cNvPicPr preferRelativeResize="0"/>
          <p:nvPr/>
        </p:nvPicPr>
        <p:blipFill rotWithShape="1">
          <a:blip r:embed="rId4">
            <a:alphaModFix/>
          </a:blip>
          <a:srcRect/>
          <a:stretch/>
        </p:blipFill>
        <p:spPr>
          <a:xfrm>
            <a:off x="6459924" y="4345447"/>
            <a:ext cx="1765120" cy="2208017"/>
          </a:xfrm>
          <a:prstGeom prst="rect">
            <a:avLst/>
          </a:prstGeom>
          <a:noFill/>
          <a:ln>
            <a:noFill/>
          </a:ln>
        </p:spPr>
      </p:pic>
      <p:sp>
        <p:nvSpPr>
          <p:cNvPr id="683" name="Google Shape;683;p22"/>
          <p:cNvSpPr txBox="1"/>
          <p:nvPr/>
        </p:nvSpPr>
        <p:spPr>
          <a:xfrm>
            <a:off x="8005863" y="5419290"/>
            <a:ext cx="99222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Calibri"/>
                <a:ea typeface="Calibri"/>
                <a:cs typeface="Calibri"/>
                <a:sym typeface="Calibri"/>
              </a:rPr>
              <a:t>Sharps box</a:t>
            </a:r>
            <a:endParaRPr sz="1400" b="0" i="0" u="none" strike="noStrike" cap="none">
              <a:solidFill>
                <a:srgbClr val="000000"/>
              </a:solidFill>
              <a:latin typeface="Arial"/>
              <a:ea typeface="Arial"/>
              <a:cs typeface="Arial"/>
              <a:sym typeface="Arial"/>
            </a:endParaRPr>
          </a:p>
        </p:txBody>
      </p:sp>
      <p:sp>
        <p:nvSpPr>
          <p:cNvPr id="684" name="Google Shape;684;p22"/>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Google Shape;69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Steps 1 and 2</a:t>
            </a:r>
            <a:endParaRPr/>
          </a:p>
        </p:txBody>
      </p:sp>
      <p:sp>
        <p:nvSpPr>
          <p:cNvPr id="691" name="Google Shape;691;p23"/>
          <p:cNvSpPr txBox="1">
            <a:spLocks noGrp="1"/>
          </p:cNvSpPr>
          <p:nvPr>
            <p:ph type="body" idx="1"/>
          </p:nvPr>
        </p:nvSpPr>
        <p:spPr>
          <a:xfrm>
            <a:off x="801115" y="1758155"/>
            <a:ext cx="5124450" cy="4530725"/>
          </a:xfrm>
          <a:prstGeom prst="rect">
            <a:avLst/>
          </a:prstGeom>
          <a:noFill/>
          <a:ln>
            <a:noFill/>
          </a:ln>
        </p:spPr>
        <p:txBody>
          <a:bodyPr spcFirstLastPara="1" wrap="square" lIns="91425" tIns="45700" rIns="91425" bIns="45700" anchor="t" anchorCtr="0">
            <a:normAutofit/>
          </a:bodyPr>
          <a:lstStyle/>
          <a:p>
            <a:pPr marL="457200" lvl="0" indent="-457200" algn="l" rtl="0">
              <a:lnSpc>
                <a:spcPct val="100000"/>
              </a:lnSpc>
              <a:spcBef>
                <a:spcPts val="0"/>
              </a:spcBef>
              <a:spcAft>
                <a:spcPts val="0"/>
              </a:spcAft>
              <a:buClr>
                <a:srgbClr val="1E6C6F"/>
              </a:buClr>
              <a:buSzPts val="2800"/>
              <a:buFont typeface="Calibri"/>
              <a:buAutoNum type="arabicPeriod"/>
            </a:pPr>
            <a:r>
              <a:rPr lang="en-US" sz="2800" b="1">
                <a:solidFill>
                  <a:srgbClr val="1E6C6F"/>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Look for the expiry date at the back of the packet</a:t>
            </a:r>
            <a:endParaRPr/>
          </a:p>
        </p:txBody>
      </p:sp>
      <p:sp>
        <p:nvSpPr>
          <p:cNvPr id="692" name="Google Shape;692;p23"/>
          <p:cNvSpPr txBox="1">
            <a:spLocks noGrp="1"/>
          </p:cNvSpPr>
          <p:nvPr>
            <p:ph type="body" idx="2"/>
          </p:nvPr>
        </p:nvSpPr>
        <p:spPr>
          <a:xfrm>
            <a:off x="6096000" y="1630728"/>
            <a:ext cx="5124450" cy="4530725"/>
          </a:xfrm>
          <a:prstGeom prst="rect">
            <a:avLst/>
          </a:prstGeom>
          <a:noFill/>
          <a:ln>
            <a:noFill/>
          </a:ln>
        </p:spPr>
        <p:txBody>
          <a:bodyPr spcFirstLastPara="1" wrap="square" lIns="91425" tIns="45700" rIns="91425" bIns="45700" anchor="t" anchorCtr="0">
            <a:normAutofit/>
          </a:bodyPr>
          <a:lstStyle/>
          <a:p>
            <a:pPr marL="457200" lvl="0" indent="-457200" algn="l" rtl="0">
              <a:lnSpc>
                <a:spcPct val="150000"/>
              </a:lnSpc>
              <a:spcBef>
                <a:spcPts val="0"/>
              </a:spcBef>
              <a:spcAft>
                <a:spcPts val="0"/>
              </a:spcAft>
              <a:buClr>
                <a:srgbClr val="1E6C6F"/>
              </a:buClr>
              <a:buSzPts val="2800"/>
              <a:buFont typeface="Calibri"/>
              <a:buAutoNum type="arabicPeriod" startAt="2"/>
            </a:pPr>
            <a:r>
              <a:rPr lang="en-US" sz="2800" b="1">
                <a:solidFill>
                  <a:srgbClr val="1E6C6F"/>
                </a:solidFill>
              </a:rPr>
              <a:t>Put on new gloves</a:t>
            </a:r>
            <a:endParaRPr/>
          </a:p>
        </p:txBody>
      </p:sp>
      <p:sp>
        <p:nvSpPr>
          <p:cNvPr id="693" name="Google Shape;693;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23</a:t>
            </a:fld>
            <a:endParaRPr/>
          </a:p>
        </p:txBody>
      </p:sp>
      <p:pic>
        <p:nvPicPr>
          <p:cNvPr id="694" name="Google Shape;694;p23"/>
          <p:cNvPicPr preferRelativeResize="0"/>
          <p:nvPr/>
        </p:nvPicPr>
        <p:blipFill rotWithShape="1">
          <a:blip r:embed="rId3">
            <a:alphaModFix/>
          </a:blip>
          <a:srcRect/>
          <a:stretch/>
        </p:blipFill>
        <p:spPr>
          <a:xfrm>
            <a:off x="6383421" y="2655118"/>
            <a:ext cx="3867854" cy="3603783"/>
          </a:xfrm>
          <a:prstGeom prst="rect">
            <a:avLst/>
          </a:prstGeom>
          <a:noFill/>
          <a:ln>
            <a:noFill/>
          </a:ln>
        </p:spPr>
      </p:pic>
      <p:pic>
        <p:nvPicPr>
          <p:cNvPr id="695" name="Google Shape;695;p23"/>
          <p:cNvPicPr preferRelativeResize="0"/>
          <p:nvPr/>
        </p:nvPicPr>
        <p:blipFill rotWithShape="1">
          <a:blip r:embed="rId4">
            <a:alphaModFix/>
          </a:blip>
          <a:srcRect/>
          <a:stretch/>
        </p:blipFill>
        <p:spPr>
          <a:xfrm>
            <a:off x="1342666" y="2908299"/>
            <a:ext cx="4041347" cy="3141683"/>
          </a:xfrm>
          <a:prstGeom prst="rect">
            <a:avLst/>
          </a:prstGeom>
          <a:noFill/>
          <a:ln>
            <a:noFill/>
          </a:ln>
        </p:spPr>
      </p:pic>
      <p:pic>
        <p:nvPicPr>
          <p:cNvPr id="696" name="Google Shape;696;p23"/>
          <p:cNvPicPr preferRelativeResize="0"/>
          <p:nvPr/>
        </p:nvPicPr>
        <p:blipFill rotWithShape="1">
          <a:blip r:embed="rId5">
            <a:alphaModFix/>
          </a:blip>
          <a:srcRect/>
          <a:stretch/>
        </p:blipFill>
        <p:spPr>
          <a:xfrm>
            <a:off x="10991056" y="332820"/>
            <a:ext cx="725487" cy="786452"/>
          </a:xfrm>
          <a:prstGeom prst="rect">
            <a:avLst/>
          </a:prstGeom>
          <a:noFill/>
          <a:ln>
            <a:noFill/>
          </a:ln>
        </p:spPr>
      </p:pic>
      <p:sp>
        <p:nvSpPr>
          <p:cNvPr id="697" name="Google Shape;697;p23"/>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Steps 3 and 4</a:t>
            </a:r>
            <a:endParaRPr/>
          </a:p>
        </p:txBody>
      </p:sp>
      <p:sp>
        <p:nvSpPr>
          <p:cNvPr id="704" name="Google Shape;704;p24"/>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p>
            <a:pPr marL="514350" lvl="0" indent="-514350" algn="l" rtl="0">
              <a:lnSpc>
                <a:spcPct val="100000"/>
              </a:lnSpc>
              <a:spcBef>
                <a:spcPts val="0"/>
              </a:spcBef>
              <a:spcAft>
                <a:spcPts val="0"/>
              </a:spcAft>
              <a:buClr>
                <a:srgbClr val="1E6C6F"/>
              </a:buClr>
              <a:buSzPts val="2800"/>
              <a:buFont typeface="Calibri"/>
              <a:buAutoNum type="arabicPeriod" startAt="3"/>
            </a:pPr>
            <a:r>
              <a:rPr lang="en-US" sz="2800" b="1">
                <a:solidFill>
                  <a:srgbClr val="1E6C6F"/>
                </a:solidFill>
              </a:rPr>
              <a:t>Open the packet and remove the items</a:t>
            </a:r>
            <a:endParaRPr/>
          </a:p>
        </p:txBody>
      </p:sp>
      <p:sp>
        <p:nvSpPr>
          <p:cNvPr id="705" name="Google Shape;705;p24"/>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p>
            <a:pPr marL="514350" lvl="0" indent="-514350" algn="l" rtl="0">
              <a:lnSpc>
                <a:spcPct val="100000"/>
              </a:lnSpc>
              <a:spcBef>
                <a:spcPts val="0"/>
              </a:spcBef>
              <a:spcAft>
                <a:spcPts val="0"/>
              </a:spcAft>
              <a:buClr>
                <a:srgbClr val="1E6C6F"/>
              </a:buClr>
              <a:buSzPts val="2800"/>
              <a:buFont typeface="Calibri"/>
              <a:buAutoNum type="arabicPeriod" startAt="4"/>
            </a:pPr>
            <a:r>
              <a:rPr lang="en-US" sz="2800" b="1">
                <a:solidFill>
                  <a:srgbClr val="1E6C6F"/>
                </a:solidFill>
              </a:rPr>
              <a:t>Write the client’s name on the test tray</a:t>
            </a:r>
            <a:endParaRPr/>
          </a:p>
        </p:txBody>
      </p:sp>
      <p:sp>
        <p:nvSpPr>
          <p:cNvPr id="706" name="Google Shape;70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24</a:t>
            </a:fld>
            <a:endParaRPr/>
          </a:p>
        </p:txBody>
      </p:sp>
      <p:grpSp>
        <p:nvGrpSpPr>
          <p:cNvPr id="707" name="Google Shape;707;p24"/>
          <p:cNvGrpSpPr/>
          <p:nvPr/>
        </p:nvGrpSpPr>
        <p:grpSpPr>
          <a:xfrm>
            <a:off x="571500" y="2968100"/>
            <a:ext cx="4905416" cy="3388250"/>
            <a:chOff x="571500" y="2968100"/>
            <a:chExt cx="4905416" cy="3388250"/>
          </a:xfrm>
        </p:grpSpPr>
        <p:pic>
          <p:nvPicPr>
            <p:cNvPr id="708" name="Google Shape;708;p24"/>
            <p:cNvPicPr preferRelativeResize="0"/>
            <p:nvPr/>
          </p:nvPicPr>
          <p:blipFill rotWithShape="1">
            <a:blip r:embed="rId3">
              <a:alphaModFix/>
            </a:blip>
            <a:srcRect/>
            <a:stretch/>
          </p:blipFill>
          <p:spPr>
            <a:xfrm>
              <a:off x="571500" y="5246348"/>
              <a:ext cx="890621" cy="1110002"/>
            </a:xfrm>
            <a:prstGeom prst="rect">
              <a:avLst/>
            </a:prstGeom>
            <a:noFill/>
            <a:ln>
              <a:noFill/>
            </a:ln>
          </p:spPr>
        </p:pic>
        <p:sp>
          <p:nvSpPr>
            <p:cNvPr id="709" name="Google Shape;709;p24"/>
            <p:cNvSpPr/>
            <p:nvPr/>
          </p:nvSpPr>
          <p:spPr>
            <a:xfrm>
              <a:off x="3982596" y="3912955"/>
              <a:ext cx="149432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63A73"/>
                </a:buClr>
                <a:buSzPts val="2800"/>
                <a:buFont typeface="Calibri"/>
                <a:buNone/>
              </a:pPr>
              <a:r>
                <a:rPr lang="en-US" sz="2800" b="1" i="0" u="none" strike="noStrike" cap="none">
                  <a:solidFill>
                    <a:srgbClr val="063A73"/>
                  </a:solidFill>
                  <a:latin typeface="Calibri"/>
                  <a:ea typeface="Calibri"/>
                  <a:cs typeface="Calibri"/>
                  <a:sym typeface="Calibri"/>
                </a:rPr>
                <a:t>Test tray</a:t>
              </a:r>
              <a:endParaRPr sz="1400" b="0" i="0" u="none" strike="noStrike" cap="none">
                <a:solidFill>
                  <a:srgbClr val="000000"/>
                </a:solidFill>
                <a:latin typeface="Arial"/>
                <a:ea typeface="Arial"/>
                <a:cs typeface="Arial"/>
                <a:sym typeface="Arial"/>
              </a:endParaRPr>
            </a:p>
          </p:txBody>
        </p:sp>
        <p:sp>
          <p:nvSpPr>
            <p:cNvPr id="710" name="Google Shape;710;p24"/>
            <p:cNvSpPr/>
            <p:nvPr/>
          </p:nvSpPr>
          <p:spPr>
            <a:xfrm>
              <a:off x="2470804" y="4935789"/>
              <a:ext cx="2258952"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63A73"/>
                </a:buClr>
                <a:buSzPts val="2800"/>
                <a:buFont typeface="Calibri"/>
                <a:buNone/>
              </a:pPr>
              <a:r>
                <a:rPr lang="en-US" sz="2800" b="1" i="0" u="none" strike="noStrike" cap="none">
                  <a:solidFill>
                    <a:srgbClr val="063A73"/>
                  </a:solidFill>
                  <a:latin typeface="Calibri"/>
                  <a:ea typeface="Calibri"/>
                  <a:cs typeface="Calibri"/>
                  <a:sym typeface="Calibri"/>
                </a:rPr>
                <a:t>Inverted cup</a:t>
              </a:r>
              <a:endParaRPr sz="1400" b="0" i="0" u="none" strike="noStrike" cap="none">
                <a:solidFill>
                  <a:srgbClr val="000000"/>
                </a:solidFill>
                <a:latin typeface="Arial"/>
                <a:ea typeface="Arial"/>
                <a:cs typeface="Arial"/>
                <a:sym typeface="Arial"/>
              </a:endParaRPr>
            </a:p>
          </p:txBody>
        </p:sp>
        <p:sp>
          <p:nvSpPr>
            <p:cNvPr id="711" name="Google Shape;711;p24"/>
            <p:cNvSpPr/>
            <p:nvPr/>
          </p:nvSpPr>
          <p:spPr>
            <a:xfrm>
              <a:off x="1462121" y="5719072"/>
              <a:ext cx="22108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63A73"/>
                </a:buClr>
                <a:buSzPts val="2800"/>
                <a:buFont typeface="Calibri"/>
                <a:buNone/>
              </a:pPr>
              <a:r>
                <a:rPr lang="en-US" sz="2800" b="1" i="0" u="none" strike="noStrike" cap="none">
                  <a:solidFill>
                    <a:srgbClr val="063A73"/>
                  </a:solidFill>
                  <a:latin typeface="Calibri"/>
                  <a:ea typeface="Calibri"/>
                  <a:cs typeface="Calibri"/>
                  <a:sym typeface="Calibri"/>
                </a:rPr>
                <a:t>Drying sachet</a:t>
              </a:r>
              <a:endParaRPr sz="1400" b="0" i="0" u="none" strike="noStrike" cap="none">
                <a:solidFill>
                  <a:srgbClr val="000000"/>
                </a:solidFill>
                <a:latin typeface="Arial"/>
                <a:ea typeface="Arial"/>
                <a:cs typeface="Arial"/>
                <a:sym typeface="Arial"/>
              </a:endParaRPr>
            </a:p>
          </p:txBody>
        </p:sp>
        <p:pic>
          <p:nvPicPr>
            <p:cNvPr id="712" name="Google Shape;712;p24"/>
            <p:cNvPicPr preferRelativeResize="0"/>
            <p:nvPr/>
          </p:nvPicPr>
          <p:blipFill rotWithShape="1">
            <a:blip r:embed="rId4">
              <a:alphaModFix/>
            </a:blip>
            <a:srcRect/>
            <a:stretch/>
          </p:blipFill>
          <p:spPr>
            <a:xfrm>
              <a:off x="871560" y="2968100"/>
              <a:ext cx="4284732" cy="977804"/>
            </a:xfrm>
            <a:prstGeom prst="rect">
              <a:avLst/>
            </a:prstGeom>
            <a:noFill/>
            <a:ln w="41275" cap="flat" cmpd="sng">
              <a:solidFill>
                <a:srgbClr val="000000"/>
              </a:solidFill>
              <a:prstDash val="solid"/>
              <a:round/>
              <a:headEnd type="none" w="sm" len="sm"/>
              <a:tailEnd type="none" w="sm" len="sm"/>
            </a:ln>
          </p:spPr>
        </p:pic>
      </p:grpSp>
      <p:pic>
        <p:nvPicPr>
          <p:cNvPr id="713" name="Google Shape;713;p24"/>
          <p:cNvPicPr preferRelativeResize="0"/>
          <p:nvPr/>
        </p:nvPicPr>
        <p:blipFill rotWithShape="1">
          <a:blip r:embed="rId5">
            <a:alphaModFix/>
          </a:blip>
          <a:srcRect/>
          <a:stretch/>
        </p:blipFill>
        <p:spPr>
          <a:xfrm>
            <a:off x="6524694" y="2929687"/>
            <a:ext cx="4171812" cy="3012975"/>
          </a:xfrm>
          <a:prstGeom prst="rect">
            <a:avLst/>
          </a:prstGeom>
          <a:noFill/>
          <a:ln>
            <a:noFill/>
          </a:ln>
        </p:spPr>
      </p:pic>
      <p:pic>
        <p:nvPicPr>
          <p:cNvPr id="714" name="Google Shape;714;p24" descr="A picture containing text, dark&#10;&#10;Description automatically generated"/>
          <p:cNvPicPr preferRelativeResize="0"/>
          <p:nvPr/>
        </p:nvPicPr>
        <p:blipFill rotWithShape="1">
          <a:blip r:embed="rId6">
            <a:alphaModFix/>
          </a:blip>
          <a:srcRect/>
          <a:stretch/>
        </p:blipFill>
        <p:spPr>
          <a:xfrm>
            <a:off x="11248417" y="136525"/>
            <a:ext cx="725487" cy="786452"/>
          </a:xfrm>
          <a:prstGeom prst="rect">
            <a:avLst/>
          </a:prstGeom>
          <a:noFill/>
          <a:ln>
            <a:noFill/>
          </a:ln>
        </p:spPr>
      </p:pic>
      <p:pic>
        <p:nvPicPr>
          <p:cNvPr id="715" name="Google Shape;715;p24"/>
          <p:cNvPicPr preferRelativeResize="0"/>
          <p:nvPr/>
        </p:nvPicPr>
        <p:blipFill rotWithShape="1">
          <a:blip r:embed="rId7">
            <a:alphaModFix/>
          </a:blip>
          <a:srcRect/>
          <a:stretch/>
        </p:blipFill>
        <p:spPr>
          <a:xfrm rot="440303">
            <a:off x="1562031" y="4478977"/>
            <a:ext cx="3209994" cy="252842"/>
          </a:xfrm>
          <a:prstGeom prst="rect">
            <a:avLst/>
          </a:prstGeom>
          <a:noFill/>
          <a:ln>
            <a:noFill/>
          </a:ln>
        </p:spPr>
      </p:pic>
      <p:sp>
        <p:nvSpPr>
          <p:cNvPr id="716" name="Google Shape;716;p24"/>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Google Shape;722;p25"/>
          <p:cNvSpPr txBox="1">
            <a:spLocks noGrp="1"/>
          </p:cNvSpPr>
          <p:nvPr>
            <p:ph type="title"/>
          </p:nvPr>
        </p:nvSpPr>
        <p:spPr>
          <a:xfrm>
            <a:off x="1057689" y="46472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Elements of the test tray</a:t>
            </a:r>
            <a:endParaRPr/>
          </a:p>
        </p:txBody>
      </p:sp>
      <p:sp>
        <p:nvSpPr>
          <p:cNvPr id="723" name="Google Shape;723;p2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25</a:t>
            </a:fld>
            <a:endParaRPr/>
          </a:p>
        </p:txBody>
      </p:sp>
      <p:grpSp>
        <p:nvGrpSpPr>
          <p:cNvPr id="724" name="Google Shape;724;p25"/>
          <p:cNvGrpSpPr/>
          <p:nvPr/>
        </p:nvGrpSpPr>
        <p:grpSpPr>
          <a:xfrm>
            <a:off x="2091022" y="1690687"/>
            <a:ext cx="7712243" cy="4702587"/>
            <a:chOff x="1864894" y="1690687"/>
            <a:chExt cx="7712243" cy="4702587"/>
          </a:xfrm>
        </p:grpSpPr>
        <p:pic>
          <p:nvPicPr>
            <p:cNvPr id="725" name="Google Shape;725;p25"/>
            <p:cNvPicPr preferRelativeResize="0"/>
            <p:nvPr/>
          </p:nvPicPr>
          <p:blipFill rotWithShape="1">
            <a:blip r:embed="rId3">
              <a:alphaModFix/>
            </a:blip>
            <a:srcRect/>
            <a:stretch/>
          </p:blipFill>
          <p:spPr>
            <a:xfrm>
              <a:off x="1864894" y="1690687"/>
              <a:ext cx="7712243" cy="4702587"/>
            </a:xfrm>
            <a:prstGeom prst="rect">
              <a:avLst/>
            </a:prstGeom>
            <a:noFill/>
            <a:ln>
              <a:noFill/>
            </a:ln>
          </p:spPr>
        </p:pic>
        <p:grpSp>
          <p:nvGrpSpPr>
            <p:cNvPr id="726" name="Google Shape;726;p25"/>
            <p:cNvGrpSpPr/>
            <p:nvPr/>
          </p:nvGrpSpPr>
          <p:grpSpPr>
            <a:xfrm>
              <a:off x="3523246" y="4237690"/>
              <a:ext cx="4922550" cy="465520"/>
              <a:chOff x="3523246" y="4237690"/>
              <a:chExt cx="4922550" cy="465520"/>
            </a:xfrm>
          </p:grpSpPr>
          <p:sp>
            <p:nvSpPr>
              <p:cNvPr id="727" name="Google Shape;727;p25"/>
              <p:cNvSpPr/>
              <p:nvPr/>
            </p:nvSpPr>
            <p:spPr>
              <a:xfrm>
                <a:off x="5947144" y="4251867"/>
                <a:ext cx="396949" cy="4193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Calibri"/>
                    <a:ea typeface="Calibri"/>
                    <a:cs typeface="Calibri"/>
                    <a:sym typeface="Calibri"/>
                  </a:rPr>
                  <a:t>A</a:t>
                </a:r>
                <a:endParaRPr sz="1400" b="0" i="0" u="none" strike="noStrike" cap="none">
                  <a:solidFill>
                    <a:srgbClr val="000000"/>
                  </a:solidFill>
                  <a:latin typeface="Arial"/>
                  <a:ea typeface="Arial"/>
                  <a:cs typeface="Arial"/>
                  <a:sym typeface="Arial"/>
                </a:endParaRPr>
              </a:p>
            </p:txBody>
          </p:sp>
          <p:sp>
            <p:nvSpPr>
              <p:cNvPr id="728" name="Google Shape;728;p25"/>
              <p:cNvSpPr/>
              <p:nvPr/>
            </p:nvSpPr>
            <p:spPr>
              <a:xfrm>
                <a:off x="8102010" y="4300329"/>
                <a:ext cx="343786" cy="362663"/>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Calibri"/>
                    <a:ea typeface="Calibri"/>
                    <a:cs typeface="Calibri"/>
                    <a:sym typeface="Calibri"/>
                  </a:rPr>
                  <a:t>B</a:t>
                </a:r>
                <a:endParaRPr sz="1400" b="0" i="0" u="none" strike="noStrike" cap="none">
                  <a:solidFill>
                    <a:srgbClr val="000000"/>
                  </a:solidFill>
                  <a:latin typeface="Arial"/>
                  <a:ea typeface="Arial"/>
                  <a:cs typeface="Arial"/>
                  <a:sym typeface="Arial"/>
                </a:endParaRPr>
              </a:p>
            </p:txBody>
          </p:sp>
          <p:sp>
            <p:nvSpPr>
              <p:cNvPr id="729" name="Google Shape;729;p25"/>
              <p:cNvSpPr/>
              <p:nvPr/>
            </p:nvSpPr>
            <p:spPr>
              <a:xfrm>
                <a:off x="3523246" y="4283840"/>
                <a:ext cx="396949" cy="41937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Calibri"/>
                    <a:ea typeface="Calibri"/>
                    <a:cs typeface="Calibri"/>
                    <a:sym typeface="Calibri"/>
                  </a:rPr>
                  <a:t>C</a:t>
                </a:r>
                <a:endParaRPr sz="1400" b="0" i="0" u="none" strike="noStrike" cap="none">
                  <a:solidFill>
                    <a:srgbClr val="000000"/>
                  </a:solidFill>
                  <a:latin typeface="Arial"/>
                  <a:ea typeface="Arial"/>
                  <a:cs typeface="Arial"/>
                  <a:sym typeface="Arial"/>
                </a:endParaRPr>
              </a:p>
            </p:txBody>
          </p:sp>
          <p:sp>
            <p:nvSpPr>
              <p:cNvPr id="730" name="Google Shape;730;p25"/>
              <p:cNvSpPr/>
              <p:nvPr/>
            </p:nvSpPr>
            <p:spPr>
              <a:xfrm>
                <a:off x="5405209" y="4237690"/>
                <a:ext cx="396949" cy="45843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Calibri"/>
                    <a:ea typeface="Calibri"/>
                    <a:cs typeface="Calibri"/>
                    <a:sym typeface="Calibri"/>
                  </a:rPr>
                  <a:t>T</a:t>
                </a:r>
                <a:endParaRPr sz="1400" b="0" i="0" u="none" strike="noStrike" cap="none">
                  <a:solidFill>
                    <a:srgbClr val="000000"/>
                  </a:solidFill>
                  <a:latin typeface="Arial"/>
                  <a:ea typeface="Arial"/>
                  <a:cs typeface="Arial"/>
                  <a:sym typeface="Arial"/>
                </a:endParaRPr>
              </a:p>
            </p:txBody>
          </p:sp>
        </p:grpSp>
      </p:grpSp>
      <p:sp>
        <p:nvSpPr>
          <p:cNvPr id="731" name="Google Shape;731;p25"/>
          <p:cNvSpPr txBox="1"/>
          <p:nvPr/>
        </p:nvSpPr>
        <p:spPr>
          <a:xfrm>
            <a:off x="6666000" y="6596749"/>
            <a:ext cx="55260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latin typeface="Source Sans Pro"/>
                <a:ea typeface="Source Sans Pro"/>
                <a:cs typeface="Source Sans Pro"/>
                <a:sym typeface="Source Sans Pro"/>
              </a:rPr>
              <a:t>Credit: CHAI/</a:t>
            </a:r>
            <a:r>
              <a:rPr lang="en-US" sz="1000">
                <a:solidFill>
                  <a:schemeClr val="dk1"/>
                </a:solidFill>
                <a:latin typeface="Source Sans Pro"/>
                <a:ea typeface="Source Sans Pro"/>
                <a:cs typeface="Source Sans Pro"/>
                <a:sym typeface="Source Sans Pro"/>
              </a:rPr>
              <a:t>iCCM Private Provider Training for Child Health Program in Uganda</a:t>
            </a:r>
            <a:r>
              <a:rPr lang="en-US" sz="1000">
                <a:latin typeface="Source Sans Pro"/>
                <a:ea typeface="Source Sans Pro"/>
                <a:cs typeface="Source Sans Pro"/>
                <a:sym typeface="Source Sans Pro"/>
              </a:rPr>
              <a:t> </a:t>
            </a:r>
            <a:endParaRPr sz="1000">
              <a:latin typeface="Source Sans Pro"/>
              <a:ea typeface="Source Sans Pro"/>
              <a:cs typeface="Source Sans Pro"/>
              <a:sym typeface="Source Sans Pro"/>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26"/>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3600"/>
              <a:buFont typeface="Roboto Condensed"/>
              <a:buNone/>
            </a:pPr>
            <a:r>
              <a:rPr lang="en-US" sz="3600" b="0" i="0" u="none" strike="noStrike" cap="none">
                <a:solidFill>
                  <a:srgbClr val="000000"/>
                </a:solidFill>
                <a:latin typeface="Roboto Condensed"/>
                <a:ea typeface="Roboto Condensed"/>
                <a:cs typeface="Roboto Condensed"/>
                <a:sym typeface="Roboto Condensed"/>
              </a:rPr>
              <a:t>Malaria RDT: Step 5</a:t>
            </a:r>
            <a:endParaRPr/>
          </a:p>
        </p:txBody>
      </p:sp>
      <p:sp>
        <p:nvSpPr>
          <p:cNvPr id="738" name="Google Shape;738;p26"/>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p>
            <a:pPr marL="514350" marR="0" lvl="0" indent="-514350" algn="l" rtl="0">
              <a:lnSpc>
                <a:spcPct val="100000"/>
              </a:lnSpc>
              <a:spcBef>
                <a:spcPts val="0"/>
              </a:spcBef>
              <a:spcAft>
                <a:spcPts val="0"/>
              </a:spcAft>
              <a:buClr>
                <a:srgbClr val="1E6C6F"/>
              </a:buClr>
              <a:buSzPts val="2800"/>
              <a:buFont typeface="Calibri"/>
              <a:buAutoNum type="arabicPeriod" startAt="5"/>
            </a:pPr>
            <a:r>
              <a:rPr lang="en-US" sz="2800" b="1" i="0" u="none" strike="noStrike" cap="none">
                <a:solidFill>
                  <a:srgbClr val="1E6C6F"/>
                </a:solidFill>
                <a:latin typeface="Source Sans Pro"/>
                <a:ea typeface="Source Sans Pro"/>
                <a:cs typeface="Source Sans Pro"/>
                <a:sym typeface="Source Sans Pro"/>
              </a:rPr>
              <a:t>Open the alcohol swab and clean the finger</a:t>
            </a:r>
            <a:endParaRPr/>
          </a:p>
          <a:p>
            <a:pPr marL="457200" lvl="0" indent="-457200" algn="l" rtl="0">
              <a:lnSpc>
                <a:spcPct val="120000"/>
              </a:lnSpc>
              <a:spcBef>
                <a:spcPts val="1000"/>
              </a:spcBef>
              <a:spcAft>
                <a:spcPts val="0"/>
              </a:spcAft>
              <a:buClr>
                <a:schemeClr val="dk1"/>
              </a:buClr>
              <a:buSzPts val="2800"/>
              <a:buFont typeface="Arial"/>
              <a:buChar char="•"/>
            </a:pPr>
            <a:r>
              <a:rPr lang="en-US" sz="2800"/>
              <a:t>Use the 4</a:t>
            </a:r>
            <a:r>
              <a:rPr lang="en-US" sz="2800" baseline="30000"/>
              <a:t>th</a:t>
            </a:r>
            <a:r>
              <a:rPr lang="en-US" sz="2800"/>
              <a:t> finger (the one closest to the little finger) on non-dominant hand</a:t>
            </a:r>
            <a:endParaRPr/>
          </a:p>
          <a:p>
            <a:pPr marL="457200" lvl="0" indent="-457200" algn="l" rtl="0">
              <a:lnSpc>
                <a:spcPct val="120000"/>
              </a:lnSpc>
              <a:spcBef>
                <a:spcPts val="1000"/>
              </a:spcBef>
              <a:spcAft>
                <a:spcPts val="0"/>
              </a:spcAft>
              <a:buClr>
                <a:schemeClr val="dk1"/>
              </a:buClr>
              <a:buSzPts val="2800"/>
              <a:buFont typeface="Arial"/>
              <a:buChar char="•"/>
            </a:pPr>
            <a:r>
              <a:rPr lang="en-US" sz="2800"/>
              <a:t>After cleaning the finger, allow the alcohol to air dry</a:t>
            </a:r>
            <a:endParaRPr/>
          </a:p>
        </p:txBody>
      </p:sp>
      <p:sp>
        <p:nvSpPr>
          <p:cNvPr id="739" name="Google Shape;73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26</a:t>
            </a:fld>
            <a:endParaRPr/>
          </a:p>
        </p:txBody>
      </p:sp>
      <p:pic>
        <p:nvPicPr>
          <p:cNvPr id="740" name="Google Shape;740;p26"/>
          <p:cNvPicPr preferRelativeResize="0">
            <a:picLocks noGrp="1"/>
          </p:cNvPicPr>
          <p:nvPr>
            <p:ph type="pic" idx="2"/>
          </p:nvPr>
        </p:nvPicPr>
        <p:blipFill rotWithShape="1">
          <a:blip r:embed="rId3">
            <a:alphaModFix/>
          </a:blip>
          <a:srcRect/>
          <a:stretch/>
        </p:blipFill>
        <p:spPr>
          <a:xfrm>
            <a:off x="6298992" y="1649413"/>
            <a:ext cx="5061972" cy="3896948"/>
          </a:xfrm>
          <a:prstGeom prst="rect">
            <a:avLst/>
          </a:prstGeom>
          <a:noFill/>
          <a:ln>
            <a:noFill/>
          </a:ln>
        </p:spPr>
      </p:pic>
      <p:sp>
        <p:nvSpPr>
          <p:cNvPr id="741" name="Google Shape;741;p26"/>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Google Shape;747;p27"/>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 6</a:t>
            </a:r>
            <a:endParaRPr/>
          </a:p>
        </p:txBody>
      </p:sp>
      <p:sp>
        <p:nvSpPr>
          <p:cNvPr id="748" name="Google Shape;748;p27"/>
          <p:cNvSpPr txBox="1">
            <a:spLocks noGrp="1"/>
          </p:cNvSpPr>
          <p:nvPr>
            <p:ph type="body" idx="1"/>
          </p:nvPr>
        </p:nvSpPr>
        <p:spPr>
          <a:xfrm>
            <a:off x="838199" y="1851026"/>
            <a:ext cx="5522843" cy="4641847"/>
          </a:xfrm>
          <a:prstGeom prst="rect">
            <a:avLst/>
          </a:prstGeom>
          <a:noFill/>
          <a:ln>
            <a:noFill/>
          </a:ln>
        </p:spPr>
        <p:txBody>
          <a:bodyPr spcFirstLastPara="1" wrap="square" lIns="91425" tIns="45700" rIns="91425" bIns="45700" anchor="t" anchorCtr="0">
            <a:noAutofit/>
          </a:bodyPr>
          <a:lstStyle/>
          <a:p>
            <a:pPr marL="514350" lvl="0" indent="-514350" algn="l" rtl="0">
              <a:lnSpc>
                <a:spcPct val="100000"/>
              </a:lnSpc>
              <a:spcBef>
                <a:spcPts val="0"/>
              </a:spcBef>
              <a:spcAft>
                <a:spcPts val="0"/>
              </a:spcAft>
              <a:buClr>
                <a:srgbClr val="1E6C6F"/>
              </a:buClr>
              <a:buSzPts val="2800"/>
              <a:buFont typeface="Calibri"/>
              <a:buAutoNum type="arabicPeriod" startAt="6"/>
            </a:pPr>
            <a:r>
              <a:rPr lang="en-US" sz="2800" b="1">
                <a:solidFill>
                  <a:srgbClr val="1E6C6F"/>
                </a:solidFill>
              </a:rPr>
              <a:t>Open the lancet and prick the child’s finger to get a drop of blood</a:t>
            </a:r>
            <a:endParaRPr/>
          </a:p>
          <a:p>
            <a:pPr marL="514350" lvl="0" indent="-514350" algn="l" rtl="0">
              <a:lnSpc>
                <a:spcPct val="120000"/>
              </a:lnSpc>
              <a:spcBef>
                <a:spcPts val="1000"/>
              </a:spcBef>
              <a:spcAft>
                <a:spcPts val="0"/>
              </a:spcAft>
              <a:buClr>
                <a:schemeClr val="dk1"/>
              </a:buClr>
              <a:buSzPts val="2800"/>
              <a:buFont typeface="Arial"/>
              <a:buChar char="•"/>
            </a:pPr>
            <a:r>
              <a:rPr lang="en-US" sz="2800"/>
              <a:t>Do not allow the tip of the lancet to touch anything before pricking the client’s finger</a:t>
            </a:r>
            <a:endParaRPr/>
          </a:p>
          <a:p>
            <a:pPr marL="514350" lvl="0" indent="-514350" algn="l" rtl="0">
              <a:lnSpc>
                <a:spcPct val="120000"/>
              </a:lnSpc>
              <a:spcBef>
                <a:spcPts val="1000"/>
              </a:spcBef>
              <a:spcAft>
                <a:spcPts val="0"/>
              </a:spcAft>
              <a:buClr>
                <a:schemeClr val="dk1"/>
              </a:buClr>
              <a:buSzPts val="2800"/>
              <a:buFont typeface="Arial"/>
              <a:buChar char="•"/>
            </a:pPr>
            <a:r>
              <a:rPr lang="en-US" sz="2800"/>
              <a:t>Prick the side of the fleshy part (less painful than tip or middle)</a:t>
            </a:r>
            <a:endParaRPr/>
          </a:p>
        </p:txBody>
      </p:sp>
      <p:sp>
        <p:nvSpPr>
          <p:cNvPr id="749" name="Google Shape;749;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27</a:t>
            </a:fld>
            <a:endParaRPr/>
          </a:p>
        </p:txBody>
      </p:sp>
      <p:pic>
        <p:nvPicPr>
          <p:cNvPr id="750" name="Google Shape;750;p27"/>
          <p:cNvPicPr preferRelativeResize="0"/>
          <p:nvPr/>
        </p:nvPicPr>
        <p:blipFill rotWithShape="1">
          <a:blip r:embed="rId3">
            <a:alphaModFix/>
          </a:blip>
          <a:srcRect/>
          <a:stretch/>
        </p:blipFill>
        <p:spPr>
          <a:xfrm>
            <a:off x="6229351" y="1670946"/>
            <a:ext cx="5124450" cy="3953632"/>
          </a:xfrm>
          <a:prstGeom prst="rect">
            <a:avLst/>
          </a:prstGeom>
          <a:noFill/>
          <a:ln>
            <a:noFill/>
          </a:ln>
        </p:spPr>
      </p:pic>
      <p:sp>
        <p:nvSpPr>
          <p:cNvPr id="751" name="Google Shape;751;p27"/>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757" name="Google Shape;757;p2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 7</a:t>
            </a:r>
            <a:endParaRPr/>
          </a:p>
        </p:txBody>
      </p:sp>
      <p:sp>
        <p:nvSpPr>
          <p:cNvPr id="758" name="Google Shape;758;p28"/>
          <p:cNvSpPr txBox="1">
            <a:spLocks noGrp="1"/>
          </p:cNvSpPr>
          <p:nvPr>
            <p:ph type="body" idx="1"/>
          </p:nvPr>
        </p:nvSpPr>
        <p:spPr>
          <a:xfrm>
            <a:off x="838199" y="1851026"/>
            <a:ext cx="5509591" cy="4735303"/>
          </a:xfrm>
          <a:prstGeom prst="rect">
            <a:avLst/>
          </a:prstGeom>
          <a:noFill/>
          <a:ln>
            <a:noFill/>
          </a:ln>
        </p:spPr>
        <p:txBody>
          <a:bodyPr spcFirstLastPara="1" wrap="square" lIns="91425" tIns="45700" rIns="91425" bIns="45700" anchor="t" anchorCtr="0">
            <a:normAutofit/>
          </a:bodyPr>
          <a:lstStyle/>
          <a:p>
            <a:pPr marL="514350" lvl="0" indent="-514350" algn="l" rtl="0">
              <a:lnSpc>
                <a:spcPct val="100000"/>
              </a:lnSpc>
              <a:spcBef>
                <a:spcPts val="0"/>
              </a:spcBef>
              <a:spcAft>
                <a:spcPts val="0"/>
              </a:spcAft>
              <a:buClr>
                <a:srgbClr val="1E6C6F"/>
              </a:buClr>
              <a:buSzPts val="2800"/>
              <a:buFont typeface="Calibri"/>
              <a:buAutoNum type="arabicPeriod" startAt="7"/>
            </a:pPr>
            <a:r>
              <a:rPr lang="en-US" sz="2800" b="1" dirty="0">
                <a:solidFill>
                  <a:srgbClr val="1E6C6F"/>
                </a:solidFill>
              </a:rPr>
              <a:t>Discard the lancet in the sharps box</a:t>
            </a:r>
            <a:endParaRPr dirty="0"/>
          </a:p>
          <a:p>
            <a:pPr marL="514350" lvl="0" indent="-514350" algn="l" rtl="0">
              <a:lnSpc>
                <a:spcPct val="120000"/>
              </a:lnSpc>
              <a:spcBef>
                <a:spcPts val="1000"/>
              </a:spcBef>
              <a:spcAft>
                <a:spcPts val="0"/>
              </a:spcAft>
              <a:buClr>
                <a:schemeClr val="dk1"/>
              </a:buClr>
              <a:buSzPts val="2800"/>
              <a:buFont typeface="Arial"/>
              <a:buChar char="•"/>
            </a:pPr>
            <a:r>
              <a:rPr lang="en-US" sz="2800" dirty="0"/>
              <a:t>Discard the lancet in the sharps box immediately after using it.</a:t>
            </a:r>
            <a:endParaRPr dirty="0"/>
          </a:p>
          <a:p>
            <a:pPr marL="514350" lvl="0" indent="-514350" algn="l" rtl="0">
              <a:lnSpc>
                <a:spcPct val="120000"/>
              </a:lnSpc>
              <a:spcBef>
                <a:spcPts val="1000"/>
              </a:spcBef>
              <a:spcAft>
                <a:spcPts val="0"/>
              </a:spcAft>
              <a:buClr>
                <a:schemeClr val="dk1"/>
              </a:buClr>
              <a:buSzPts val="2800"/>
              <a:buFont typeface="Arial"/>
              <a:buChar char="•"/>
            </a:pPr>
            <a:r>
              <a:rPr lang="en-US" sz="2800" b="1" dirty="0">
                <a:solidFill>
                  <a:schemeClr val="accent3"/>
                </a:solidFill>
              </a:rPr>
              <a:t>DO NOT </a:t>
            </a:r>
            <a:r>
              <a:rPr lang="en-US" sz="2800" dirty="0"/>
              <a:t>set the lancet down on the table before discarding it to avoid accidental injures.</a:t>
            </a:r>
            <a:endParaRPr dirty="0"/>
          </a:p>
        </p:txBody>
      </p:sp>
      <p:sp>
        <p:nvSpPr>
          <p:cNvPr id="759" name="Google Shape;759;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28</a:t>
            </a:fld>
            <a:endParaRPr/>
          </a:p>
        </p:txBody>
      </p:sp>
      <p:grpSp>
        <p:nvGrpSpPr>
          <p:cNvPr id="760" name="Google Shape;760;p28"/>
          <p:cNvGrpSpPr/>
          <p:nvPr/>
        </p:nvGrpSpPr>
        <p:grpSpPr>
          <a:xfrm>
            <a:off x="6895474" y="1022087"/>
            <a:ext cx="3327817" cy="5334263"/>
            <a:chOff x="6655632" y="1022087"/>
            <a:chExt cx="2922494" cy="5129499"/>
          </a:xfrm>
        </p:grpSpPr>
        <p:pic>
          <p:nvPicPr>
            <p:cNvPr id="761" name="Google Shape;761;p28"/>
            <p:cNvPicPr preferRelativeResize="0"/>
            <p:nvPr/>
          </p:nvPicPr>
          <p:blipFill rotWithShape="1">
            <a:blip r:embed="rId3">
              <a:alphaModFix/>
            </a:blip>
            <a:srcRect/>
            <a:stretch/>
          </p:blipFill>
          <p:spPr>
            <a:xfrm>
              <a:off x="6655632" y="2059012"/>
              <a:ext cx="2539506" cy="4092574"/>
            </a:xfrm>
            <a:prstGeom prst="rect">
              <a:avLst/>
            </a:prstGeom>
            <a:noFill/>
            <a:ln>
              <a:noFill/>
            </a:ln>
          </p:spPr>
        </p:pic>
        <p:pic>
          <p:nvPicPr>
            <p:cNvPr id="762" name="Google Shape;762;p28"/>
            <p:cNvPicPr preferRelativeResize="0"/>
            <p:nvPr/>
          </p:nvPicPr>
          <p:blipFill rotWithShape="1">
            <a:blip r:embed="rId4">
              <a:alphaModFix/>
            </a:blip>
            <a:srcRect/>
            <a:stretch/>
          </p:blipFill>
          <p:spPr>
            <a:xfrm>
              <a:off x="7671137" y="1022087"/>
              <a:ext cx="1906989" cy="1036925"/>
            </a:xfrm>
            <a:prstGeom prst="rect">
              <a:avLst/>
            </a:prstGeom>
            <a:noFill/>
            <a:ln>
              <a:noFill/>
            </a:ln>
          </p:spPr>
        </p:pic>
      </p:grpSp>
      <p:sp>
        <p:nvSpPr>
          <p:cNvPr id="763" name="Google Shape;763;p28"/>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68"/>
        <p:cNvGrpSpPr/>
        <p:nvPr/>
      </p:nvGrpSpPr>
      <p:grpSpPr>
        <a:xfrm>
          <a:off x="0" y="0"/>
          <a:ext cx="0" cy="0"/>
          <a:chOff x="0" y="0"/>
          <a:chExt cx="0" cy="0"/>
        </a:xfrm>
      </p:grpSpPr>
      <p:sp>
        <p:nvSpPr>
          <p:cNvPr id="769" name="Google Shape;769;p3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 8</a:t>
            </a:r>
            <a:endParaRPr/>
          </a:p>
        </p:txBody>
      </p:sp>
      <p:sp>
        <p:nvSpPr>
          <p:cNvPr id="770" name="Google Shape;770;p30"/>
          <p:cNvSpPr txBox="1">
            <a:spLocks noGrp="1"/>
          </p:cNvSpPr>
          <p:nvPr>
            <p:ph type="body" idx="1"/>
          </p:nvPr>
        </p:nvSpPr>
        <p:spPr>
          <a:xfrm>
            <a:off x="838199" y="1714503"/>
            <a:ext cx="7301115" cy="5006972"/>
          </a:xfrm>
          <a:prstGeom prst="rect">
            <a:avLst/>
          </a:prstGeom>
          <a:noFill/>
          <a:ln>
            <a:noFill/>
          </a:ln>
        </p:spPr>
        <p:txBody>
          <a:bodyPr spcFirstLastPara="1" wrap="square" lIns="91425" tIns="45700" rIns="91425" bIns="45700" anchor="t" anchorCtr="0">
            <a:normAutofit fontScale="92500" lnSpcReduction="10000"/>
          </a:bodyPr>
          <a:lstStyle/>
          <a:p>
            <a:pPr marL="514350" lvl="0" indent="-514350" algn="l" rtl="0">
              <a:lnSpc>
                <a:spcPct val="100000"/>
              </a:lnSpc>
              <a:spcBef>
                <a:spcPts val="0"/>
              </a:spcBef>
              <a:spcAft>
                <a:spcPts val="0"/>
              </a:spcAft>
              <a:buClr>
                <a:srgbClr val="1E6C6F"/>
              </a:buClr>
              <a:buSzPct val="100000"/>
              <a:buFont typeface="Calibri"/>
              <a:buAutoNum type="arabicPeriod" startAt="8"/>
            </a:pPr>
            <a:r>
              <a:rPr lang="en-US" sz="2800" b="1" dirty="0">
                <a:solidFill>
                  <a:srgbClr val="1E6C6F"/>
                </a:solidFill>
              </a:rPr>
              <a:t>Use the inverted cup to collect the drop of blood</a:t>
            </a:r>
            <a:endParaRPr dirty="0"/>
          </a:p>
          <a:p>
            <a:pPr marL="514350" lvl="0" indent="-514350" algn="l" rtl="0">
              <a:lnSpc>
                <a:spcPct val="100000"/>
              </a:lnSpc>
              <a:spcBef>
                <a:spcPts val="1000"/>
              </a:spcBef>
              <a:spcAft>
                <a:spcPts val="0"/>
              </a:spcAft>
              <a:buClr>
                <a:schemeClr val="dk1"/>
              </a:buClr>
              <a:buSzPct val="100000"/>
              <a:buFont typeface="Arial"/>
              <a:buChar char="•"/>
            </a:pPr>
            <a:r>
              <a:rPr lang="en-US" sz="2600" dirty="0"/>
              <a:t>Ensure a good-sized drop is on the finger before collecting</a:t>
            </a:r>
            <a:endParaRPr sz="2600" dirty="0"/>
          </a:p>
          <a:p>
            <a:pPr marL="514350" lvl="0" indent="-514350" algn="l" rtl="0">
              <a:lnSpc>
                <a:spcPct val="100000"/>
              </a:lnSpc>
              <a:spcBef>
                <a:spcPts val="1000"/>
              </a:spcBef>
              <a:spcAft>
                <a:spcPts val="0"/>
              </a:spcAft>
              <a:buClr>
                <a:schemeClr val="dk1"/>
              </a:buClr>
              <a:buSzPct val="100000"/>
              <a:buFont typeface="Arial"/>
              <a:buChar char="•"/>
            </a:pPr>
            <a:r>
              <a:rPr lang="en-US" sz="2600" dirty="0"/>
              <a:t>Hold the device in a vertical position, gently apply the cup to the top of the blood drop and let the cup fill with blood</a:t>
            </a:r>
            <a:endParaRPr dirty="0"/>
          </a:p>
          <a:p>
            <a:pPr marL="514350" lvl="0" indent="-514350" algn="l" rtl="0">
              <a:lnSpc>
                <a:spcPct val="100000"/>
              </a:lnSpc>
              <a:spcBef>
                <a:spcPts val="1000"/>
              </a:spcBef>
              <a:spcAft>
                <a:spcPts val="0"/>
              </a:spcAft>
              <a:buClr>
                <a:schemeClr val="dk1"/>
              </a:buClr>
              <a:buSzPct val="100000"/>
              <a:buFont typeface="Arial"/>
              <a:buChar char="•"/>
            </a:pPr>
            <a:r>
              <a:rPr lang="en-US" sz="2600" b="1" dirty="0">
                <a:solidFill>
                  <a:schemeClr val="accent3"/>
                </a:solidFill>
              </a:rPr>
              <a:t>DO NOT </a:t>
            </a:r>
            <a:r>
              <a:rPr lang="en-US" sz="2600" dirty="0"/>
              <a:t>press the cup against the finger</a:t>
            </a:r>
            <a:endParaRPr dirty="0"/>
          </a:p>
          <a:p>
            <a:pPr marL="971550" lvl="1" indent="-346075" algn="l" rtl="0">
              <a:lnSpc>
                <a:spcPct val="100000"/>
              </a:lnSpc>
              <a:spcBef>
                <a:spcPts val="1000"/>
              </a:spcBef>
              <a:spcAft>
                <a:spcPts val="0"/>
              </a:spcAft>
              <a:buSzPct val="100000"/>
              <a:buFont typeface="Arial"/>
              <a:buChar char="─"/>
            </a:pPr>
            <a:r>
              <a:rPr lang="en-US" sz="2600" dirty="0"/>
              <a:t>If pressed, it will not fill with blood and the volume will not be  correct</a:t>
            </a:r>
            <a:endParaRPr dirty="0"/>
          </a:p>
          <a:p>
            <a:pPr marL="514350" lvl="0" indent="-514350" algn="l" rtl="0">
              <a:lnSpc>
                <a:spcPct val="100000"/>
              </a:lnSpc>
              <a:spcBef>
                <a:spcPts val="1000"/>
              </a:spcBef>
              <a:spcAft>
                <a:spcPts val="0"/>
              </a:spcAft>
              <a:buClr>
                <a:schemeClr val="dk1"/>
              </a:buClr>
              <a:buSzPct val="100000"/>
              <a:buFont typeface="Arial"/>
              <a:buChar char="•"/>
            </a:pPr>
            <a:r>
              <a:rPr lang="en-US" sz="2600" dirty="0"/>
              <a:t>Only lift the device once the cup has filled with blood</a:t>
            </a:r>
            <a:endParaRPr sz="2600" dirty="0"/>
          </a:p>
        </p:txBody>
      </p:sp>
      <p:sp>
        <p:nvSpPr>
          <p:cNvPr id="771" name="Google Shape;771;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29</a:t>
            </a:fld>
            <a:endParaRPr/>
          </a:p>
        </p:txBody>
      </p:sp>
      <p:pic>
        <p:nvPicPr>
          <p:cNvPr id="772" name="Google Shape;772;p30" descr="A picture containing text, dark&#10;&#10;Description automatically generated"/>
          <p:cNvPicPr preferRelativeResize="0"/>
          <p:nvPr/>
        </p:nvPicPr>
        <p:blipFill rotWithShape="1">
          <a:blip r:embed="rId3">
            <a:alphaModFix/>
          </a:blip>
          <a:srcRect/>
          <a:stretch/>
        </p:blipFill>
        <p:spPr>
          <a:xfrm>
            <a:off x="11190628" y="136525"/>
            <a:ext cx="725487" cy="786452"/>
          </a:xfrm>
          <a:prstGeom prst="rect">
            <a:avLst/>
          </a:prstGeom>
          <a:noFill/>
          <a:ln>
            <a:noFill/>
          </a:ln>
        </p:spPr>
      </p:pic>
      <p:pic>
        <p:nvPicPr>
          <p:cNvPr id="773" name="Google Shape;773;p30"/>
          <p:cNvPicPr preferRelativeResize="0"/>
          <p:nvPr/>
        </p:nvPicPr>
        <p:blipFill rotWithShape="1">
          <a:blip r:embed="rId4">
            <a:alphaModFix/>
          </a:blip>
          <a:srcRect/>
          <a:stretch/>
        </p:blipFill>
        <p:spPr>
          <a:xfrm>
            <a:off x="8139315" y="1899547"/>
            <a:ext cx="3414056" cy="3893943"/>
          </a:xfrm>
          <a:prstGeom prst="rect">
            <a:avLst/>
          </a:prstGeom>
          <a:noFill/>
          <a:ln>
            <a:noFill/>
          </a:ln>
        </p:spPr>
      </p:pic>
      <p:sp>
        <p:nvSpPr>
          <p:cNvPr id="774" name="Google Shape;774;p30"/>
          <p:cNvSpPr txBox="1"/>
          <p:nvPr/>
        </p:nvSpPr>
        <p:spPr>
          <a:xfrm>
            <a:off x="6666000" y="6596749"/>
            <a:ext cx="55260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latin typeface="Source Sans Pro"/>
                <a:ea typeface="Source Sans Pro"/>
                <a:cs typeface="Source Sans Pro"/>
                <a:sym typeface="Source Sans Pro"/>
              </a:rPr>
              <a:t>Credit: CHAI/</a:t>
            </a:r>
            <a:r>
              <a:rPr lang="en-US" sz="1000">
                <a:solidFill>
                  <a:schemeClr val="dk1"/>
                </a:solidFill>
                <a:latin typeface="Source Sans Pro"/>
                <a:ea typeface="Source Sans Pro"/>
                <a:cs typeface="Source Sans Pro"/>
                <a:sym typeface="Source Sans Pro"/>
              </a:rPr>
              <a:t>iCCM Private Provider Training for Child Health Program in Uganda</a:t>
            </a:r>
            <a:r>
              <a:rPr lang="en-US" sz="1000">
                <a:latin typeface="Source Sans Pro"/>
                <a:ea typeface="Source Sans Pro"/>
                <a:cs typeface="Source Sans Pro"/>
                <a:sym typeface="Source Sans Pro"/>
              </a:rPr>
              <a:t> </a:t>
            </a:r>
            <a:endParaRPr sz="1000">
              <a:latin typeface="Source Sans Pro"/>
              <a:ea typeface="Source Sans Pro"/>
              <a:cs typeface="Source Sans Pro"/>
              <a:sym typeface="Source Sans Pr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3"/>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None/>
            </a:pPr>
            <a:r>
              <a:rPr lang="en-US">
                <a:solidFill>
                  <a:srgbClr val="1E6C6F"/>
                </a:solidFill>
              </a:rPr>
              <a:t>Learning objectives</a:t>
            </a:r>
            <a:endParaRPr>
              <a:solidFill>
                <a:srgbClr val="1E6C6F"/>
              </a:solidFill>
            </a:endParaRPr>
          </a:p>
        </p:txBody>
      </p:sp>
      <p:sp>
        <p:nvSpPr>
          <p:cNvPr id="470" name="Google Shape;470;p3"/>
          <p:cNvSpPr txBox="1">
            <a:spLocks noGrp="1"/>
          </p:cNvSpPr>
          <p:nvPr>
            <p:ph type="body" idx="1"/>
          </p:nvPr>
        </p:nvSpPr>
        <p:spPr>
          <a:xfrm>
            <a:off x="838200" y="1432193"/>
            <a:ext cx="10515600" cy="4744770"/>
          </a:xfrm>
          <a:prstGeom prst="rect">
            <a:avLst/>
          </a:prstGeom>
          <a:noFill/>
          <a:ln>
            <a:noFill/>
          </a:ln>
        </p:spPr>
        <p:txBody>
          <a:bodyPr spcFirstLastPara="1" wrap="square" lIns="91425" tIns="45700" rIns="91425" bIns="45700" anchor="t" anchorCtr="0">
            <a:normAutofit/>
          </a:bodyPr>
          <a:lstStyle/>
          <a:p>
            <a:pPr marL="0" lvl="0" indent="0" algn="l" rtl="0">
              <a:lnSpc>
                <a:spcPct val="138888"/>
              </a:lnSpc>
              <a:spcBef>
                <a:spcPts val="0"/>
              </a:spcBef>
              <a:spcAft>
                <a:spcPts val="0"/>
              </a:spcAft>
              <a:buClr>
                <a:schemeClr val="dk1"/>
              </a:buClr>
              <a:buSzPts val="3600"/>
              <a:buNone/>
            </a:pPr>
            <a:r>
              <a:rPr lang="en-US" sz="3600"/>
              <a:t>By the end of this session, you will be able to:</a:t>
            </a:r>
            <a:endParaRPr/>
          </a:p>
          <a:p>
            <a:pPr marL="228600" lvl="0" indent="-228600" algn="l" rtl="0">
              <a:lnSpc>
                <a:spcPct val="138888"/>
              </a:lnSpc>
              <a:spcBef>
                <a:spcPts val="1000"/>
              </a:spcBef>
              <a:spcAft>
                <a:spcPts val="0"/>
              </a:spcAft>
              <a:buClr>
                <a:schemeClr val="dk1"/>
              </a:buClr>
              <a:buSzPts val="3600"/>
              <a:buChar char="•"/>
            </a:pPr>
            <a:r>
              <a:rPr lang="en-US" sz="3600"/>
              <a:t>Explain what malaria is and how it is transmitted</a:t>
            </a:r>
            <a:endParaRPr/>
          </a:p>
          <a:p>
            <a:pPr marL="228600" lvl="0" indent="-228600" algn="l" rtl="0">
              <a:lnSpc>
                <a:spcPct val="138888"/>
              </a:lnSpc>
              <a:spcBef>
                <a:spcPts val="1000"/>
              </a:spcBef>
              <a:spcAft>
                <a:spcPts val="0"/>
              </a:spcAft>
              <a:buClr>
                <a:schemeClr val="dk1"/>
              </a:buClr>
              <a:buSzPts val="3600"/>
              <a:buChar char="•"/>
            </a:pPr>
            <a:r>
              <a:rPr lang="en-US" sz="3600"/>
              <a:t>List the signs and symptoms of malaria</a:t>
            </a:r>
            <a:endParaRPr/>
          </a:p>
          <a:p>
            <a:pPr marL="228600" lvl="0" indent="-228600" algn="l" rtl="0">
              <a:lnSpc>
                <a:spcPct val="138888"/>
              </a:lnSpc>
              <a:spcBef>
                <a:spcPts val="1000"/>
              </a:spcBef>
              <a:spcAft>
                <a:spcPts val="0"/>
              </a:spcAft>
              <a:buClr>
                <a:schemeClr val="dk1"/>
              </a:buClr>
              <a:buSzPts val="3600"/>
              <a:buChar char="•"/>
            </a:pPr>
            <a:r>
              <a:rPr lang="en-US" sz="3600"/>
              <a:t>Discuss why it is dangerous</a:t>
            </a:r>
            <a:endParaRPr/>
          </a:p>
          <a:p>
            <a:pPr marL="228600" lvl="0" indent="-228600" algn="l" rtl="0">
              <a:lnSpc>
                <a:spcPct val="138888"/>
              </a:lnSpc>
              <a:spcBef>
                <a:spcPts val="1000"/>
              </a:spcBef>
              <a:spcAft>
                <a:spcPts val="0"/>
              </a:spcAft>
              <a:buClr>
                <a:schemeClr val="dk1"/>
              </a:buClr>
              <a:buSzPts val="3600"/>
              <a:buChar char="•"/>
            </a:pPr>
            <a:r>
              <a:rPr lang="en-US" sz="3600"/>
              <a:t>Identify ways of preventing malaria</a:t>
            </a:r>
            <a:endParaRPr/>
          </a:p>
          <a:p>
            <a:pPr marL="0" lvl="0" indent="0" algn="l" rtl="0">
              <a:lnSpc>
                <a:spcPct val="150000"/>
              </a:lnSpc>
              <a:spcBef>
                <a:spcPts val="1000"/>
              </a:spcBef>
              <a:spcAft>
                <a:spcPts val="0"/>
              </a:spcAft>
              <a:buClr>
                <a:schemeClr val="dk1"/>
              </a:buClr>
              <a:buSzPts val="2200"/>
              <a:buNone/>
            </a:pPr>
            <a:endParaRPr/>
          </a:p>
        </p:txBody>
      </p:sp>
      <p:sp>
        <p:nvSpPr>
          <p:cNvPr id="471" name="Google Shape;471;p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a:p>
        </p:txBody>
      </p:sp>
      <p:pic>
        <p:nvPicPr>
          <p:cNvPr id="472" name="Google Shape;472;p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72425" y="3414125"/>
            <a:ext cx="2888125" cy="27628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p3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 9</a:t>
            </a:r>
            <a:endParaRPr/>
          </a:p>
        </p:txBody>
      </p:sp>
      <p:sp>
        <p:nvSpPr>
          <p:cNvPr id="781" name="Google Shape;781;p31"/>
          <p:cNvSpPr txBox="1">
            <a:spLocks noGrp="1"/>
          </p:cNvSpPr>
          <p:nvPr>
            <p:ph type="body" idx="1"/>
          </p:nvPr>
        </p:nvSpPr>
        <p:spPr>
          <a:xfrm>
            <a:off x="817402" y="1530184"/>
            <a:ext cx="7295847" cy="5327816"/>
          </a:xfrm>
          <a:prstGeom prst="rect">
            <a:avLst/>
          </a:prstGeom>
          <a:noFill/>
          <a:ln>
            <a:noFill/>
          </a:ln>
        </p:spPr>
        <p:txBody>
          <a:bodyPr spcFirstLastPara="1" wrap="square" lIns="91425" tIns="45700" rIns="91425" bIns="45700" anchor="t" anchorCtr="0">
            <a:normAutofit/>
          </a:bodyPr>
          <a:lstStyle/>
          <a:p>
            <a:pPr marL="514350" lvl="0" indent="-514350" algn="l" rtl="0">
              <a:lnSpc>
                <a:spcPct val="120000"/>
              </a:lnSpc>
              <a:spcBef>
                <a:spcPts val="0"/>
              </a:spcBef>
              <a:spcAft>
                <a:spcPts val="0"/>
              </a:spcAft>
              <a:buClr>
                <a:srgbClr val="1E6C6F"/>
              </a:buClr>
              <a:buSzPts val="2500"/>
              <a:buFont typeface="Arial"/>
              <a:buAutoNum type="arabicPeriod" startAt="9"/>
            </a:pPr>
            <a:r>
              <a:rPr lang="en-US" sz="2500" b="1">
                <a:solidFill>
                  <a:srgbClr val="1E6C6F"/>
                </a:solidFill>
              </a:rPr>
              <a:t>Use the inverted cup to put the drop of blood into the square hole “A” on the test tray (sample window)</a:t>
            </a:r>
            <a:endParaRPr sz="2500"/>
          </a:p>
          <a:p>
            <a:pPr marL="514350" lvl="0" indent="-514350" algn="l" rtl="0">
              <a:lnSpc>
                <a:spcPct val="120000"/>
              </a:lnSpc>
              <a:spcBef>
                <a:spcPts val="1000"/>
              </a:spcBef>
              <a:spcAft>
                <a:spcPts val="0"/>
              </a:spcAft>
              <a:buClr>
                <a:schemeClr val="dk1"/>
              </a:buClr>
              <a:buSzPts val="2500"/>
              <a:buFont typeface="Arial"/>
              <a:buChar char="•"/>
            </a:pPr>
            <a:r>
              <a:rPr lang="en-US" sz="2500"/>
              <a:t>Add the blood to the RDT sample window (square hole “A”) by holding the inverted cup device vertically</a:t>
            </a:r>
            <a:endParaRPr/>
          </a:p>
          <a:p>
            <a:pPr marL="514350" lvl="0" indent="-514350" algn="l" rtl="0">
              <a:lnSpc>
                <a:spcPct val="120000"/>
              </a:lnSpc>
              <a:spcBef>
                <a:spcPts val="1000"/>
              </a:spcBef>
              <a:spcAft>
                <a:spcPts val="0"/>
              </a:spcAft>
              <a:buClr>
                <a:schemeClr val="dk1"/>
              </a:buClr>
              <a:buSzPts val="2500"/>
              <a:buFont typeface="Arial"/>
              <a:buChar char="•"/>
            </a:pPr>
            <a:r>
              <a:rPr lang="en-US" sz="2500"/>
              <a:t>The bottom end of the cup needs to be in full contact with the pad at the bottom of the sample window.  Wait until all of the blood volume has been released onto the strip</a:t>
            </a:r>
            <a:endParaRPr/>
          </a:p>
        </p:txBody>
      </p:sp>
      <p:sp>
        <p:nvSpPr>
          <p:cNvPr id="782" name="Google Shape;782;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30</a:t>
            </a:fld>
            <a:endParaRPr/>
          </a:p>
        </p:txBody>
      </p:sp>
      <p:pic>
        <p:nvPicPr>
          <p:cNvPr id="783" name="Google Shape;783;p31" descr="A picture containing text, dark&#10;&#10;Description automatically generated"/>
          <p:cNvPicPr preferRelativeResize="0"/>
          <p:nvPr/>
        </p:nvPicPr>
        <p:blipFill rotWithShape="1">
          <a:blip r:embed="rId3">
            <a:alphaModFix/>
          </a:blip>
          <a:srcRect/>
          <a:stretch/>
        </p:blipFill>
        <p:spPr>
          <a:xfrm>
            <a:off x="11125664" y="135246"/>
            <a:ext cx="725487" cy="786452"/>
          </a:xfrm>
          <a:prstGeom prst="rect">
            <a:avLst/>
          </a:prstGeom>
          <a:noFill/>
          <a:ln>
            <a:noFill/>
          </a:ln>
        </p:spPr>
      </p:pic>
      <p:sp>
        <p:nvSpPr>
          <p:cNvPr id="785" name="Google Shape;785;p31"/>
          <p:cNvSpPr txBox="1"/>
          <p:nvPr/>
        </p:nvSpPr>
        <p:spPr>
          <a:xfrm>
            <a:off x="5861154" y="6596749"/>
            <a:ext cx="6330846" cy="338524"/>
          </a:xfrm>
          <a:prstGeom prst="rect">
            <a:avLst/>
          </a:prstGeom>
          <a:noFill/>
          <a:ln>
            <a:noFill/>
          </a:ln>
        </p:spPr>
        <p:txBody>
          <a:bodyPr spcFirstLastPara="1" wrap="square" lIns="91425" tIns="91425" rIns="91425" bIns="91425" anchor="t" anchorCtr="0">
            <a:spAutoFit/>
          </a:bodyPr>
          <a:lstStyle/>
          <a:p>
            <a:pPr algn="r"/>
            <a:r>
              <a:rPr lang="en-US" sz="1000" dirty="0">
                <a:latin typeface="Source Sans Pro"/>
                <a:ea typeface="Source Sans Pro"/>
                <a:cs typeface="Source Sans Pro"/>
                <a:sym typeface="Source Sans Pro"/>
              </a:rPr>
              <a:t>Credit: </a:t>
            </a:r>
            <a:r>
              <a:rPr lang="en-US" sz="1000" dirty="0">
                <a:ea typeface="Source Sans Pro"/>
                <a:sym typeface="Source Sans Pro"/>
              </a:rPr>
              <a:t>How to use a rapid diagnostic test (Generic </a:t>
            </a:r>
            <a:r>
              <a:rPr lang="en-US" sz="1000" dirty="0" err="1">
                <a:ea typeface="Source Sans Pro"/>
                <a:sym typeface="Source Sans Pro"/>
              </a:rPr>
              <a:t>Pf</a:t>
            </a:r>
            <a:r>
              <a:rPr lang="en-US" sz="1000" dirty="0">
                <a:ea typeface="Source Sans Pro"/>
                <a:sym typeface="Source Sans Pro"/>
              </a:rPr>
              <a:t>): A guide for training at a village and clinic level, WHO </a:t>
            </a:r>
            <a:r>
              <a:rPr lang="en-US" sz="1000" dirty="0">
                <a:latin typeface="Source Sans Pro"/>
                <a:ea typeface="Source Sans Pro"/>
                <a:cs typeface="Source Sans Pro"/>
                <a:sym typeface="Source Sans Pro"/>
              </a:rPr>
              <a:t> </a:t>
            </a:r>
            <a:endParaRPr lang="en-US" sz="1000" dirty="0">
              <a:latin typeface="Source Sans Pro"/>
              <a:ea typeface="Source Sans Pro"/>
              <a:cs typeface="Source Sans Pro"/>
            </a:endParaRPr>
          </a:p>
        </p:txBody>
      </p:sp>
      <p:pic>
        <p:nvPicPr>
          <p:cNvPr id="2" name="Picture 1" descr="A close-up of a level&#10;&#10;Description automatically generated">
            <a:extLst>
              <a:ext uri="{FF2B5EF4-FFF2-40B4-BE49-F238E27FC236}">
                <a16:creationId xmlns:a16="http://schemas.microsoft.com/office/drawing/2014/main" id="{E811BD63-AB7E-8A7B-40CF-5A5DA95AC79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818682" y="3197103"/>
            <a:ext cx="3856963" cy="2361258"/>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sp>
        <p:nvSpPr>
          <p:cNvPr id="791" name="Google Shape;791;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Proper use of other devices to collect and transfer blood</a:t>
            </a:r>
            <a:endParaRPr/>
          </a:p>
        </p:txBody>
      </p:sp>
      <p:sp>
        <p:nvSpPr>
          <p:cNvPr id="792" name="Google Shape;792;p2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31</a:t>
            </a:fld>
            <a:endParaRPr/>
          </a:p>
        </p:txBody>
      </p:sp>
      <p:grpSp>
        <p:nvGrpSpPr>
          <p:cNvPr id="793" name="Google Shape;793;p29"/>
          <p:cNvGrpSpPr/>
          <p:nvPr/>
        </p:nvGrpSpPr>
        <p:grpSpPr>
          <a:xfrm>
            <a:off x="152921" y="2636826"/>
            <a:ext cx="11846103" cy="2658086"/>
            <a:chOff x="140221" y="3025436"/>
            <a:chExt cx="11846103" cy="2658086"/>
          </a:xfrm>
        </p:grpSpPr>
        <p:pic>
          <p:nvPicPr>
            <p:cNvPr id="794" name="Google Shape;794;p29"/>
            <p:cNvPicPr preferRelativeResize="0"/>
            <p:nvPr/>
          </p:nvPicPr>
          <p:blipFill rotWithShape="1">
            <a:blip r:embed="rId3">
              <a:alphaModFix/>
            </a:blip>
            <a:srcRect/>
            <a:stretch/>
          </p:blipFill>
          <p:spPr>
            <a:xfrm>
              <a:off x="140221" y="3025436"/>
              <a:ext cx="2926334" cy="2658086"/>
            </a:xfrm>
            <a:prstGeom prst="rect">
              <a:avLst/>
            </a:prstGeom>
            <a:noFill/>
            <a:ln>
              <a:noFill/>
            </a:ln>
          </p:spPr>
        </p:pic>
        <p:pic>
          <p:nvPicPr>
            <p:cNvPr id="795" name="Google Shape;795;p29"/>
            <p:cNvPicPr preferRelativeResize="0"/>
            <p:nvPr/>
          </p:nvPicPr>
          <p:blipFill rotWithShape="1">
            <a:blip r:embed="rId4">
              <a:alphaModFix/>
            </a:blip>
            <a:srcRect/>
            <a:stretch/>
          </p:blipFill>
          <p:spPr>
            <a:xfrm>
              <a:off x="3152089" y="3025436"/>
              <a:ext cx="2865368" cy="2658086"/>
            </a:xfrm>
            <a:prstGeom prst="rect">
              <a:avLst/>
            </a:prstGeom>
            <a:noFill/>
            <a:ln>
              <a:noFill/>
            </a:ln>
          </p:spPr>
        </p:pic>
        <p:pic>
          <p:nvPicPr>
            <p:cNvPr id="796" name="Google Shape;796;p29"/>
            <p:cNvPicPr preferRelativeResize="0"/>
            <p:nvPr/>
          </p:nvPicPr>
          <p:blipFill rotWithShape="1">
            <a:blip r:embed="rId5">
              <a:alphaModFix/>
            </a:blip>
            <a:srcRect/>
            <a:stretch/>
          </p:blipFill>
          <p:spPr>
            <a:xfrm>
              <a:off x="6102991" y="3025436"/>
              <a:ext cx="2731245" cy="2658086"/>
            </a:xfrm>
            <a:prstGeom prst="rect">
              <a:avLst/>
            </a:prstGeom>
            <a:noFill/>
            <a:ln>
              <a:noFill/>
            </a:ln>
          </p:spPr>
        </p:pic>
        <p:pic>
          <p:nvPicPr>
            <p:cNvPr id="797" name="Google Shape;797;p29"/>
            <p:cNvPicPr preferRelativeResize="0"/>
            <p:nvPr/>
          </p:nvPicPr>
          <p:blipFill rotWithShape="1">
            <a:blip r:embed="rId6">
              <a:alphaModFix/>
            </a:blip>
            <a:srcRect/>
            <a:stretch/>
          </p:blipFill>
          <p:spPr>
            <a:xfrm>
              <a:off x="8919770" y="3025436"/>
              <a:ext cx="3066554" cy="2658086"/>
            </a:xfrm>
            <a:prstGeom prst="rect">
              <a:avLst/>
            </a:prstGeom>
            <a:noFill/>
            <a:ln>
              <a:noFill/>
            </a:ln>
          </p:spPr>
        </p:pic>
      </p:grpSp>
      <p:grpSp>
        <p:nvGrpSpPr>
          <p:cNvPr id="798" name="Google Shape;798;p29"/>
          <p:cNvGrpSpPr/>
          <p:nvPr/>
        </p:nvGrpSpPr>
        <p:grpSpPr>
          <a:xfrm>
            <a:off x="740190" y="2055868"/>
            <a:ext cx="10833099" cy="523220"/>
            <a:chOff x="838200" y="2428934"/>
            <a:chExt cx="10833099" cy="523220"/>
          </a:xfrm>
        </p:grpSpPr>
        <p:sp>
          <p:nvSpPr>
            <p:cNvPr id="799" name="Google Shape;799;p29"/>
            <p:cNvSpPr txBox="1"/>
            <p:nvPr/>
          </p:nvSpPr>
          <p:spPr>
            <a:xfrm>
              <a:off x="838200" y="2428934"/>
              <a:ext cx="100553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1E6C6F"/>
                  </a:solidFill>
                  <a:latin typeface="Calibri"/>
                  <a:ea typeface="Calibri"/>
                  <a:cs typeface="Calibri"/>
                  <a:sym typeface="Calibri"/>
                </a:rPr>
                <a:t>LOOP</a:t>
              </a:r>
              <a:endParaRPr sz="1400" b="0" i="0" u="none" strike="noStrike" cap="none">
                <a:solidFill>
                  <a:srgbClr val="000000"/>
                </a:solidFill>
                <a:latin typeface="Arial"/>
                <a:ea typeface="Arial"/>
                <a:cs typeface="Arial"/>
                <a:sym typeface="Arial"/>
              </a:endParaRPr>
            </a:p>
          </p:txBody>
        </p:sp>
        <p:sp>
          <p:nvSpPr>
            <p:cNvPr id="800" name="Google Shape;800;p29"/>
            <p:cNvSpPr txBox="1"/>
            <p:nvPr/>
          </p:nvSpPr>
          <p:spPr>
            <a:xfrm>
              <a:off x="3619500" y="2428934"/>
              <a:ext cx="137204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1E6C6F"/>
                  </a:solidFill>
                  <a:latin typeface="Calibri"/>
                  <a:ea typeface="Calibri"/>
                  <a:cs typeface="Calibri"/>
                  <a:sym typeface="Calibri"/>
                </a:rPr>
                <a:t>PIPETTE</a:t>
              </a:r>
              <a:endParaRPr sz="1400" b="0" i="0" u="none" strike="noStrike" cap="none">
                <a:solidFill>
                  <a:srgbClr val="000000"/>
                </a:solidFill>
                <a:latin typeface="Arial"/>
                <a:ea typeface="Arial"/>
                <a:cs typeface="Arial"/>
                <a:sym typeface="Arial"/>
              </a:endParaRPr>
            </a:p>
          </p:txBody>
        </p:sp>
        <p:sp>
          <p:nvSpPr>
            <p:cNvPr id="801" name="Google Shape;801;p29"/>
            <p:cNvSpPr txBox="1"/>
            <p:nvPr/>
          </p:nvSpPr>
          <p:spPr>
            <a:xfrm>
              <a:off x="6716070" y="2428934"/>
              <a:ext cx="137204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1E6C6F"/>
                  </a:solidFill>
                  <a:latin typeface="Calibri"/>
                  <a:ea typeface="Calibri"/>
                  <a:cs typeface="Calibri"/>
                  <a:sym typeface="Calibri"/>
                </a:rPr>
                <a:t>STRAW</a:t>
              </a:r>
              <a:endParaRPr sz="1400" b="0" i="0" u="none" strike="noStrike" cap="none">
                <a:solidFill>
                  <a:srgbClr val="000000"/>
                </a:solidFill>
                <a:latin typeface="Arial"/>
                <a:ea typeface="Arial"/>
                <a:cs typeface="Arial"/>
                <a:sym typeface="Arial"/>
              </a:endParaRPr>
            </a:p>
          </p:txBody>
        </p:sp>
        <p:sp>
          <p:nvSpPr>
            <p:cNvPr id="802" name="Google Shape;802;p29"/>
            <p:cNvSpPr txBox="1"/>
            <p:nvPr/>
          </p:nvSpPr>
          <p:spPr>
            <a:xfrm>
              <a:off x="9016662" y="2428934"/>
              <a:ext cx="2654637"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1E6C6F"/>
                  </a:solidFill>
                  <a:latin typeface="Calibri"/>
                  <a:ea typeface="Calibri"/>
                  <a:cs typeface="Calibri"/>
                  <a:sym typeface="Calibri"/>
                </a:rPr>
                <a:t>CAPILLARY TUBE</a:t>
              </a:r>
              <a:endParaRPr sz="1400" b="0" i="0" u="none" strike="noStrike" cap="none">
                <a:solidFill>
                  <a:srgbClr val="000000"/>
                </a:solidFill>
                <a:latin typeface="Arial"/>
                <a:ea typeface="Arial"/>
                <a:cs typeface="Arial"/>
                <a:sym typeface="Arial"/>
              </a:endParaRPr>
            </a:p>
          </p:txBody>
        </p:sp>
      </p:grpSp>
      <p:sp>
        <p:nvSpPr>
          <p:cNvPr id="803" name="Google Shape;803;p29"/>
          <p:cNvSpPr txBox="1"/>
          <p:nvPr/>
        </p:nvSpPr>
        <p:spPr>
          <a:xfrm>
            <a:off x="740190" y="5571800"/>
            <a:ext cx="1028670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Calibri"/>
                <a:ea typeface="Calibri"/>
                <a:cs typeface="Calibri"/>
                <a:sym typeface="Calibri"/>
              </a:rPr>
              <a:t>Different brands of malaria RDTs may rely on different devices to transfer blood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09" name="Google Shape;809;p32"/>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 10</a:t>
            </a:r>
            <a:endParaRPr/>
          </a:p>
        </p:txBody>
      </p:sp>
      <p:sp>
        <p:nvSpPr>
          <p:cNvPr id="810" name="Google Shape;810;p32"/>
          <p:cNvSpPr txBox="1">
            <a:spLocks noGrp="1"/>
          </p:cNvSpPr>
          <p:nvPr>
            <p:ph type="body" idx="1"/>
          </p:nvPr>
        </p:nvSpPr>
        <p:spPr>
          <a:xfrm>
            <a:off x="975997" y="1671402"/>
            <a:ext cx="5127171" cy="4821472"/>
          </a:xfrm>
          <a:prstGeom prst="rect">
            <a:avLst/>
          </a:prstGeom>
          <a:noFill/>
          <a:ln>
            <a:noFill/>
          </a:ln>
        </p:spPr>
        <p:txBody>
          <a:bodyPr spcFirstLastPara="1" wrap="square" lIns="91425" tIns="45700" rIns="91425" bIns="45700" anchor="t" anchorCtr="0">
            <a:normAutofit/>
          </a:bodyPr>
          <a:lstStyle/>
          <a:p>
            <a:pPr marL="514350" lvl="0" indent="-514350" algn="l" rtl="0">
              <a:lnSpc>
                <a:spcPct val="110000"/>
              </a:lnSpc>
              <a:spcBef>
                <a:spcPts val="0"/>
              </a:spcBef>
              <a:spcAft>
                <a:spcPts val="0"/>
              </a:spcAft>
              <a:buClr>
                <a:srgbClr val="1E6C6F"/>
              </a:buClr>
              <a:buSzPts val="2800"/>
              <a:buFont typeface="Calibri"/>
              <a:buAutoNum type="arabicPeriod" startAt="10"/>
            </a:pPr>
            <a:r>
              <a:rPr lang="en-US" sz="2800" b="1">
                <a:solidFill>
                  <a:srgbClr val="1E6C6F"/>
                </a:solidFill>
              </a:rPr>
              <a:t>Discard the inverted cup in the sharps box</a:t>
            </a:r>
            <a:endParaRPr/>
          </a:p>
          <a:p>
            <a:pPr marL="514350" lvl="0" indent="-514350" algn="l" rtl="0">
              <a:lnSpc>
                <a:spcPct val="120000"/>
              </a:lnSpc>
              <a:spcBef>
                <a:spcPts val="1000"/>
              </a:spcBef>
              <a:spcAft>
                <a:spcPts val="0"/>
              </a:spcAft>
              <a:buClr>
                <a:schemeClr val="dk1"/>
              </a:buClr>
              <a:buSzPts val="2800"/>
              <a:buFont typeface="Arial"/>
              <a:buChar char="•"/>
            </a:pPr>
            <a:r>
              <a:rPr lang="en-US" sz="2800"/>
              <a:t>Discard the cup in the sharps box immediately after transferring the blood to the test tray</a:t>
            </a:r>
            <a:endParaRPr/>
          </a:p>
          <a:p>
            <a:pPr marL="514350" lvl="0" indent="-514350" algn="l" rtl="0">
              <a:lnSpc>
                <a:spcPct val="120000"/>
              </a:lnSpc>
              <a:spcBef>
                <a:spcPts val="1000"/>
              </a:spcBef>
              <a:spcAft>
                <a:spcPts val="0"/>
              </a:spcAft>
              <a:buClr>
                <a:schemeClr val="dk1"/>
              </a:buClr>
              <a:buSzPts val="2800"/>
              <a:buFont typeface="Arial"/>
              <a:buChar char="•"/>
            </a:pPr>
            <a:r>
              <a:rPr lang="en-US" sz="2800"/>
              <a:t>Do not set it down on the table before discarding it</a:t>
            </a:r>
            <a:endParaRPr/>
          </a:p>
        </p:txBody>
      </p:sp>
      <p:sp>
        <p:nvSpPr>
          <p:cNvPr id="811" name="Google Shape;811;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32</a:t>
            </a:fld>
            <a:endParaRPr/>
          </a:p>
        </p:txBody>
      </p:sp>
      <p:grpSp>
        <p:nvGrpSpPr>
          <p:cNvPr id="812" name="Google Shape;812;p32"/>
          <p:cNvGrpSpPr/>
          <p:nvPr/>
        </p:nvGrpSpPr>
        <p:grpSpPr>
          <a:xfrm>
            <a:off x="6088832" y="1018035"/>
            <a:ext cx="5127171" cy="5067971"/>
            <a:chOff x="5210307" y="2811463"/>
            <a:chExt cx="3578182" cy="3815815"/>
          </a:xfrm>
        </p:grpSpPr>
        <p:pic>
          <p:nvPicPr>
            <p:cNvPr id="813" name="Google Shape;813;p32"/>
            <p:cNvPicPr preferRelativeResize="0"/>
            <p:nvPr/>
          </p:nvPicPr>
          <p:blipFill rotWithShape="1">
            <a:blip r:embed="rId3">
              <a:alphaModFix/>
            </a:blip>
            <a:srcRect/>
            <a:stretch/>
          </p:blipFill>
          <p:spPr>
            <a:xfrm>
              <a:off x="5225458" y="2846842"/>
              <a:ext cx="3563031" cy="3780436"/>
            </a:xfrm>
            <a:prstGeom prst="rect">
              <a:avLst/>
            </a:prstGeom>
            <a:noFill/>
            <a:ln>
              <a:noFill/>
            </a:ln>
          </p:spPr>
        </p:pic>
        <p:sp>
          <p:nvSpPr>
            <p:cNvPr id="814" name="Google Shape;814;p32"/>
            <p:cNvSpPr/>
            <p:nvPr/>
          </p:nvSpPr>
          <p:spPr>
            <a:xfrm>
              <a:off x="5210307" y="2811463"/>
              <a:ext cx="1242964" cy="25037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pic>
        <p:nvPicPr>
          <p:cNvPr id="815" name="Google Shape;815;p32" descr="A picture containing text, dark&#10;&#10;Description automatically generated"/>
          <p:cNvPicPr preferRelativeResize="0"/>
          <p:nvPr/>
        </p:nvPicPr>
        <p:blipFill rotWithShape="1">
          <a:blip r:embed="rId4">
            <a:alphaModFix/>
          </a:blip>
          <a:srcRect/>
          <a:stretch/>
        </p:blipFill>
        <p:spPr>
          <a:xfrm>
            <a:off x="11216003" y="136525"/>
            <a:ext cx="725487" cy="786452"/>
          </a:xfrm>
          <a:prstGeom prst="rect">
            <a:avLst/>
          </a:prstGeom>
          <a:noFill/>
          <a:ln>
            <a:noFill/>
          </a:ln>
        </p:spPr>
      </p:pic>
      <p:sp>
        <p:nvSpPr>
          <p:cNvPr id="816" name="Google Shape;816;p32"/>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21"/>
        <p:cNvGrpSpPr/>
        <p:nvPr/>
      </p:nvGrpSpPr>
      <p:grpSpPr>
        <a:xfrm>
          <a:off x="0" y="0"/>
          <a:ext cx="0" cy="0"/>
          <a:chOff x="0" y="0"/>
          <a:chExt cx="0" cy="0"/>
        </a:xfrm>
      </p:grpSpPr>
      <p:sp>
        <p:nvSpPr>
          <p:cNvPr id="822" name="Google Shape;822;p33"/>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 11</a:t>
            </a:r>
            <a:endParaRPr/>
          </a:p>
        </p:txBody>
      </p:sp>
      <p:sp>
        <p:nvSpPr>
          <p:cNvPr id="823" name="Google Shape;823;p33"/>
          <p:cNvSpPr txBox="1">
            <a:spLocks noGrp="1"/>
          </p:cNvSpPr>
          <p:nvPr>
            <p:ph type="body" idx="1"/>
          </p:nvPr>
        </p:nvSpPr>
        <p:spPr>
          <a:xfrm>
            <a:off x="838199" y="1756430"/>
            <a:ext cx="5970502" cy="5006974"/>
          </a:xfrm>
          <a:prstGeom prst="rect">
            <a:avLst/>
          </a:prstGeom>
          <a:noFill/>
          <a:ln>
            <a:noFill/>
          </a:ln>
        </p:spPr>
        <p:txBody>
          <a:bodyPr spcFirstLastPara="1" wrap="square" lIns="91425" tIns="45700" rIns="91425" bIns="45700" anchor="t" anchorCtr="0">
            <a:normAutofit/>
          </a:bodyPr>
          <a:lstStyle/>
          <a:p>
            <a:pPr marL="514350" lvl="0" indent="-514350" algn="l" rtl="0">
              <a:lnSpc>
                <a:spcPct val="110000"/>
              </a:lnSpc>
              <a:spcBef>
                <a:spcPts val="0"/>
              </a:spcBef>
              <a:spcAft>
                <a:spcPts val="0"/>
              </a:spcAft>
              <a:buClr>
                <a:srgbClr val="1E6C6F"/>
              </a:buClr>
              <a:buSzPts val="2800"/>
              <a:buFont typeface="Calibri"/>
              <a:buAutoNum type="arabicPeriod" startAt="11"/>
            </a:pPr>
            <a:r>
              <a:rPr lang="en-US" sz="2800" b="1">
                <a:solidFill>
                  <a:srgbClr val="1E6C6F"/>
                </a:solidFill>
              </a:rPr>
              <a:t>Add buffer into the round hole (marked “B”) on the test tray.</a:t>
            </a:r>
            <a:endParaRPr/>
          </a:p>
          <a:p>
            <a:pPr marL="514350" lvl="0" indent="-514350" algn="l" rtl="0">
              <a:lnSpc>
                <a:spcPct val="120000"/>
              </a:lnSpc>
              <a:spcBef>
                <a:spcPts val="1000"/>
              </a:spcBef>
              <a:spcAft>
                <a:spcPts val="0"/>
              </a:spcAft>
              <a:buClr>
                <a:schemeClr val="dk1"/>
              </a:buClr>
              <a:buSzPts val="2600"/>
              <a:buFont typeface="Arial"/>
              <a:buChar char="•"/>
            </a:pPr>
            <a:r>
              <a:rPr lang="en-US" sz="2600"/>
              <a:t>Hold the bottle of buffer vertically</a:t>
            </a:r>
            <a:endParaRPr/>
          </a:p>
          <a:p>
            <a:pPr marL="514350" lvl="0" indent="-514350" algn="l" rtl="0">
              <a:lnSpc>
                <a:spcPct val="120000"/>
              </a:lnSpc>
              <a:spcBef>
                <a:spcPts val="1000"/>
              </a:spcBef>
              <a:spcAft>
                <a:spcPts val="0"/>
              </a:spcAft>
              <a:buClr>
                <a:schemeClr val="dk1"/>
              </a:buClr>
              <a:buSzPts val="2600"/>
              <a:buFont typeface="Arial"/>
              <a:buChar char="•"/>
            </a:pPr>
            <a:r>
              <a:rPr lang="en-US" sz="2600"/>
              <a:t>Add the correct number of buffer drops (per manufacturer instructions) to the round hole on the test tray. Count carefully as you add them</a:t>
            </a:r>
            <a:endParaRPr/>
          </a:p>
          <a:p>
            <a:pPr marL="514350" lvl="0" indent="-514350" algn="l" rtl="0">
              <a:lnSpc>
                <a:spcPct val="120000"/>
              </a:lnSpc>
              <a:spcBef>
                <a:spcPts val="1000"/>
              </a:spcBef>
              <a:spcAft>
                <a:spcPts val="0"/>
              </a:spcAft>
              <a:buClr>
                <a:schemeClr val="dk1"/>
              </a:buClr>
              <a:buSzPts val="2600"/>
              <a:buFont typeface="Arial"/>
              <a:buChar char="•"/>
            </a:pPr>
            <a:r>
              <a:rPr lang="en-US" sz="2600"/>
              <a:t>The test may not work if you use too little or too much buffer</a:t>
            </a:r>
            <a:endParaRPr/>
          </a:p>
        </p:txBody>
      </p:sp>
      <p:sp>
        <p:nvSpPr>
          <p:cNvPr id="824" name="Google Shape;824;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33</a:t>
            </a:fld>
            <a:endParaRPr/>
          </a:p>
        </p:txBody>
      </p:sp>
      <p:grpSp>
        <p:nvGrpSpPr>
          <p:cNvPr id="825" name="Google Shape;825;p33"/>
          <p:cNvGrpSpPr/>
          <p:nvPr/>
        </p:nvGrpSpPr>
        <p:grpSpPr>
          <a:xfrm>
            <a:off x="6984124" y="1440127"/>
            <a:ext cx="4194253" cy="4440411"/>
            <a:chOff x="6909362" y="1851027"/>
            <a:chExt cx="4014372" cy="4092574"/>
          </a:xfrm>
        </p:grpSpPr>
        <p:pic>
          <p:nvPicPr>
            <p:cNvPr id="826" name="Google Shape;826;p33"/>
            <p:cNvPicPr preferRelativeResize="0"/>
            <p:nvPr/>
          </p:nvPicPr>
          <p:blipFill rotWithShape="1">
            <a:blip r:embed="rId3">
              <a:alphaModFix/>
            </a:blip>
            <a:srcRect/>
            <a:stretch/>
          </p:blipFill>
          <p:spPr>
            <a:xfrm>
              <a:off x="6909362" y="1851027"/>
              <a:ext cx="4014372" cy="4092574"/>
            </a:xfrm>
            <a:prstGeom prst="rect">
              <a:avLst/>
            </a:prstGeom>
            <a:noFill/>
            <a:ln>
              <a:noFill/>
            </a:ln>
          </p:spPr>
        </p:pic>
        <p:sp>
          <p:nvSpPr>
            <p:cNvPr id="827" name="Google Shape;827;p33"/>
            <p:cNvSpPr/>
            <p:nvPr/>
          </p:nvSpPr>
          <p:spPr>
            <a:xfrm>
              <a:off x="7037408" y="1851027"/>
              <a:ext cx="1573192" cy="243991"/>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pic>
        <p:nvPicPr>
          <p:cNvPr id="828" name="Google Shape;828;p33" descr="A picture containing text, dark&#10;&#10;Description automatically generated"/>
          <p:cNvPicPr preferRelativeResize="0"/>
          <p:nvPr/>
        </p:nvPicPr>
        <p:blipFill rotWithShape="1">
          <a:blip r:embed="rId4">
            <a:alphaModFix/>
          </a:blip>
          <a:srcRect/>
          <a:stretch/>
        </p:blipFill>
        <p:spPr>
          <a:xfrm>
            <a:off x="10991056" y="145132"/>
            <a:ext cx="725487" cy="786452"/>
          </a:xfrm>
          <a:prstGeom prst="rect">
            <a:avLst/>
          </a:prstGeom>
          <a:noFill/>
          <a:ln>
            <a:noFill/>
          </a:ln>
        </p:spPr>
      </p:pic>
      <p:sp>
        <p:nvSpPr>
          <p:cNvPr id="829" name="Google Shape;829;p33"/>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34"/>
        <p:cNvGrpSpPr/>
        <p:nvPr/>
      </p:nvGrpSpPr>
      <p:grpSpPr>
        <a:xfrm>
          <a:off x="0" y="0"/>
          <a:ext cx="0" cy="0"/>
          <a:chOff x="0" y="0"/>
          <a:chExt cx="0" cy="0"/>
        </a:xfrm>
      </p:grpSpPr>
      <p:sp>
        <p:nvSpPr>
          <p:cNvPr id="835" name="Google Shape;835;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Steps 12 and 13</a:t>
            </a:r>
            <a:endParaRPr/>
          </a:p>
        </p:txBody>
      </p:sp>
      <p:sp>
        <p:nvSpPr>
          <p:cNvPr id="836" name="Google Shape;836;p34"/>
          <p:cNvSpPr txBox="1">
            <a:spLocks noGrp="1"/>
          </p:cNvSpPr>
          <p:nvPr>
            <p:ph type="body" idx="1"/>
          </p:nvPr>
        </p:nvSpPr>
        <p:spPr>
          <a:xfrm>
            <a:off x="838200" y="1825625"/>
            <a:ext cx="5124450" cy="962545"/>
          </a:xfrm>
          <a:prstGeom prst="rect">
            <a:avLst/>
          </a:prstGeom>
          <a:noFill/>
          <a:ln>
            <a:noFill/>
          </a:ln>
        </p:spPr>
        <p:txBody>
          <a:bodyPr spcFirstLastPara="1" wrap="square" lIns="91425" tIns="45700" rIns="91425" bIns="45700" anchor="t" anchorCtr="0">
            <a:normAutofit lnSpcReduction="10000"/>
          </a:bodyPr>
          <a:lstStyle/>
          <a:p>
            <a:pPr marL="514350" lvl="0" indent="-514350" algn="l" rtl="0">
              <a:lnSpc>
                <a:spcPct val="110000"/>
              </a:lnSpc>
              <a:spcBef>
                <a:spcPts val="0"/>
              </a:spcBef>
              <a:spcAft>
                <a:spcPts val="0"/>
              </a:spcAft>
              <a:buClr>
                <a:srgbClr val="1E6C6F"/>
              </a:buClr>
              <a:buSzPts val="2600"/>
              <a:buFont typeface="Calibri"/>
              <a:buAutoNum type="arabicPeriod" startAt="12"/>
            </a:pPr>
            <a:r>
              <a:rPr lang="en-US" sz="2600" b="1">
                <a:solidFill>
                  <a:srgbClr val="1E6C6F"/>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Wait 15 minutes after adding buffer</a:t>
            </a:r>
            <a:endParaRPr/>
          </a:p>
        </p:txBody>
      </p:sp>
      <p:sp>
        <p:nvSpPr>
          <p:cNvPr id="837" name="Google Shape;837;p34"/>
          <p:cNvSpPr txBox="1">
            <a:spLocks noGrp="1"/>
          </p:cNvSpPr>
          <p:nvPr>
            <p:ph type="body" idx="2"/>
          </p:nvPr>
        </p:nvSpPr>
        <p:spPr>
          <a:xfrm>
            <a:off x="6229350" y="1825625"/>
            <a:ext cx="5124450" cy="962545"/>
          </a:xfrm>
          <a:prstGeom prst="rect">
            <a:avLst/>
          </a:prstGeom>
          <a:noFill/>
          <a:ln>
            <a:noFill/>
          </a:ln>
        </p:spPr>
        <p:txBody>
          <a:bodyPr spcFirstLastPara="1" wrap="square" lIns="91425" tIns="45700" rIns="91425" bIns="45700" anchor="t" anchorCtr="0">
            <a:normAutofit/>
          </a:bodyPr>
          <a:lstStyle/>
          <a:p>
            <a:pPr marL="514350" lvl="0" indent="-514350" algn="l" rtl="0">
              <a:lnSpc>
                <a:spcPct val="110000"/>
              </a:lnSpc>
              <a:spcBef>
                <a:spcPts val="0"/>
              </a:spcBef>
              <a:spcAft>
                <a:spcPts val="0"/>
              </a:spcAft>
              <a:buClr>
                <a:srgbClr val="1E6C6F"/>
              </a:buClr>
              <a:buSzPts val="2600"/>
              <a:buFont typeface="Calibri"/>
              <a:buAutoNum type="arabicPeriod" startAt="13"/>
            </a:pPr>
            <a:r>
              <a:rPr lang="en-US" sz="2600" b="1">
                <a:solidFill>
                  <a:srgbClr val="1E6C6F"/>
                </a:solidFill>
              </a:rPr>
              <a:t>Read test results</a:t>
            </a:r>
            <a:endParaRPr/>
          </a:p>
        </p:txBody>
      </p:sp>
      <p:sp>
        <p:nvSpPr>
          <p:cNvPr id="838" name="Google Shape;838;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34</a:t>
            </a:fld>
            <a:endParaRPr/>
          </a:p>
        </p:txBody>
      </p:sp>
      <p:pic>
        <p:nvPicPr>
          <p:cNvPr id="839" name="Google Shape;839;p34"/>
          <p:cNvPicPr preferRelativeResize="0"/>
          <p:nvPr/>
        </p:nvPicPr>
        <p:blipFill rotWithShape="1">
          <a:blip r:embed="rId3">
            <a:alphaModFix/>
          </a:blip>
          <a:srcRect/>
          <a:stretch/>
        </p:blipFill>
        <p:spPr>
          <a:xfrm>
            <a:off x="618656" y="2902209"/>
            <a:ext cx="4907091" cy="3369743"/>
          </a:xfrm>
          <a:prstGeom prst="rect">
            <a:avLst/>
          </a:prstGeom>
          <a:noFill/>
          <a:ln>
            <a:noFill/>
          </a:ln>
        </p:spPr>
      </p:pic>
      <p:pic>
        <p:nvPicPr>
          <p:cNvPr id="840" name="Google Shape;840;p34"/>
          <p:cNvPicPr preferRelativeResize="0"/>
          <p:nvPr/>
        </p:nvPicPr>
        <p:blipFill rotWithShape="1">
          <a:blip r:embed="rId4">
            <a:alphaModFix/>
          </a:blip>
          <a:srcRect/>
          <a:stretch/>
        </p:blipFill>
        <p:spPr>
          <a:xfrm>
            <a:off x="5682874" y="2653755"/>
            <a:ext cx="4433814" cy="1473305"/>
          </a:xfrm>
          <a:prstGeom prst="rect">
            <a:avLst/>
          </a:prstGeom>
          <a:noFill/>
          <a:ln>
            <a:noFill/>
          </a:ln>
        </p:spPr>
      </p:pic>
      <p:pic>
        <p:nvPicPr>
          <p:cNvPr id="841" name="Google Shape;841;p34"/>
          <p:cNvPicPr preferRelativeResize="0"/>
          <p:nvPr/>
        </p:nvPicPr>
        <p:blipFill rotWithShape="1">
          <a:blip r:embed="rId5">
            <a:alphaModFix/>
          </a:blip>
          <a:srcRect/>
          <a:stretch/>
        </p:blipFill>
        <p:spPr>
          <a:xfrm>
            <a:off x="5677684" y="3782375"/>
            <a:ext cx="4444193" cy="1670023"/>
          </a:xfrm>
          <a:prstGeom prst="rect">
            <a:avLst/>
          </a:prstGeom>
          <a:noFill/>
          <a:ln>
            <a:noFill/>
          </a:ln>
        </p:spPr>
      </p:pic>
      <p:sp>
        <p:nvSpPr>
          <p:cNvPr id="842" name="Google Shape;842;p34"/>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Google Shape;848;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 14</a:t>
            </a:r>
            <a:endParaRPr/>
          </a:p>
        </p:txBody>
      </p:sp>
      <p:sp>
        <p:nvSpPr>
          <p:cNvPr id="849" name="Google Shape;849;p35"/>
          <p:cNvSpPr txBox="1">
            <a:spLocks noGrp="1"/>
          </p:cNvSpPr>
          <p:nvPr>
            <p:ph type="body" idx="1"/>
          </p:nvPr>
        </p:nvSpPr>
        <p:spPr>
          <a:xfrm>
            <a:off x="838200" y="1563090"/>
            <a:ext cx="5124450" cy="617772"/>
          </a:xfrm>
          <a:prstGeom prst="rect">
            <a:avLst/>
          </a:prstGeom>
          <a:noFill/>
          <a:ln>
            <a:noFill/>
          </a:ln>
        </p:spPr>
        <p:txBody>
          <a:bodyPr spcFirstLastPara="1" wrap="square" lIns="91425" tIns="45700" rIns="91425" bIns="45700" anchor="t" anchorCtr="0">
            <a:normAutofit/>
          </a:bodyPr>
          <a:lstStyle/>
          <a:p>
            <a:pPr marL="514350" lvl="0" indent="-514350" algn="l" rtl="0">
              <a:lnSpc>
                <a:spcPct val="110000"/>
              </a:lnSpc>
              <a:spcBef>
                <a:spcPts val="0"/>
              </a:spcBef>
              <a:spcAft>
                <a:spcPts val="0"/>
              </a:spcAft>
              <a:buClr>
                <a:srgbClr val="1E6C6F"/>
              </a:buClr>
              <a:buSzPts val="2600"/>
              <a:buFont typeface="Calibri"/>
              <a:buAutoNum type="arabicPeriod" startAt="14"/>
            </a:pPr>
            <a:r>
              <a:rPr lang="en-US" sz="2600" b="1">
                <a:solidFill>
                  <a:srgbClr val="1E6C6F"/>
                </a:solidFill>
              </a:rPr>
              <a:t>Interpreting test results</a:t>
            </a:r>
            <a:endParaRPr/>
          </a:p>
        </p:txBody>
      </p:sp>
      <p:sp>
        <p:nvSpPr>
          <p:cNvPr id="850" name="Google Shape;850;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35</a:t>
            </a:fld>
            <a:endParaRPr/>
          </a:p>
        </p:txBody>
      </p:sp>
      <p:sp>
        <p:nvSpPr>
          <p:cNvPr id="851" name="Google Shape;851;p35"/>
          <p:cNvSpPr/>
          <p:nvPr/>
        </p:nvSpPr>
        <p:spPr>
          <a:xfrm>
            <a:off x="2173574" y="4276941"/>
            <a:ext cx="1573967" cy="239843"/>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2" name="Google Shape;852;p35"/>
          <p:cNvSpPr/>
          <p:nvPr/>
        </p:nvSpPr>
        <p:spPr>
          <a:xfrm>
            <a:off x="2173574" y="6041036"/>
            <a:ext cx="1918741" cy="260714"/>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53" name="Google Shape;853;p35"/>
          <p:cNvPicPr preferRelativeResize="0"/>
          <p:nvPr/>
        </p:nvPicPr>
        <p:blipFill rotWithShape="1">
          <a:blip r:embed="rId3">
            <a:alphaModFix/>
          </a:blip>
          <a:srcRect/>
          <a:stretch/>
        </p:blipFill>
        <p:spPr>
          <a:xfrm>
            <a:off x="6602624" y="2148378"/>
            <a:ext cx="4015952" cy="3267387"/>
          </a:xfrm>
          <a:prstGeom prst="rect">
            <a:avLst/>
          </a:prstGeom>
          <a:noFill/>
          <a:ln>
            <a:noFill/>
          </a:ln>
        </p:spPr>
      </p:pic>
      <p:pic>
        <p:nvPicPr>
          <p:cNvPr id="854" name="Google Shape;854;p35" descr="A picture containing text, dark&#10;&#10;Description automatically generated"/>
          <p:cNvPicPr preferRelativeResize="0"/>
          <p:nvPr/>
        </p:nvPicPr>
        <p:blipFill rotWithShape="1">
          <a:blip r:embed="rId4">
            <a:alphaModFix/>
          </a:blip>
          <a:srcRect/>
          <a:stretch/>
        </p:blipFill>
        <p:spPr>
          <a:xfrm>
            <a:off x="10991056" y="241454"/>
            <a:ext cx="725487" cy="786452"/>
          </a:xfrm>
          <a:prstGeom prst="rect">
            <a:avLst/>
          </a:prstGeom>
          <a:noFill/>
          <a:ln>
            <a:noFill/>
          </a:ln>
        </p:spPr>
      </p:pic>
      <p:pic>
        <p:nvPicPr>
          <p:cNvPr id="855" name="Google Shape;855;p35"/>
          <p:cNvPicPr preferRelativeResize="0"/>
          <p:nvPr/>
        </p:nvPicPr>
        <p:blipFill rotWithShape="1">
          <a:blip r:embed="rId5">
            <a:alphaModFix/>
          </a:blip>
          <a:srcRect/>
          <a:stretch/>
        </p:blipFill>
        <p:spPr>
          <a:xfrm>
            <a:off x="838200" y="2021718"/>
            <a:ext cx="5175953" cy="4334632"/>
          </a:xfrm>
          <a:prstGeom prst="rect">
            <a:avLst/>
          </a:prstGeom>
          <a:noFill/>
          <a:ln>
            <a:noFill/>
          </a:ln>
        </p:spPr>
      </p:pic>
      <p:sp>
        <p:nvSpPr>
          <p:cNvPr id="856" name="Google Shape;856;p35"/>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61"/>
        <p:cNvGrpSpPr/>
        <p:nvPr/>
      </p:nvGrpSpPr>
      <p:grpSpPr>
        <a:xfrm>
          <a:off x="0" y="0"/>
          <a:ext cx="0" cy="0"/>
          <a:chOff x="0" y="0"/>
          <a:chExt cx="0" cy="0"/>
        </a:xfrm>
      </p:grpSpPr>
      <p:sp>
        <p:nvSpPr>
          <p:cNvPr id="862" name="Google Shape;862;p1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sz="3600" b="0" i="0" u="none" strike="noStrike" cap="none">
                <a:solidFill>
                  <a:srgbClr val="000000"/>
                </a:solidFill>
                <a:latin typeface="Roboto Condensed"/>
                <a:ea typeface="Roboto Condensed"/>
                <a:cs typeface="Roboto Condensed"/>
                <a:sym typeface="Roboto Condensed"/>
              </a:rPr>
              <a:t>Malaria RDT: Step 14 (continued)</a:t>
            </a:r>
            <a:endParaRPr/>
          </a:p>
        </p:txBody>
      </p:sp>
      <p:pic>
        <p:nvPicPr>
          <p:cNvPr id="863" name="Google Shape;863;p128"/>
          <p:cNvPicPr preferRelativeResize="0"/>
          <p:nvPr/>
        </p:nvPicPr>
        <p:blipFill rotWithShape="1">
          <a:blip r:embed="rId3">
            <a:alphaModFix/>
          </a:blip>
          <a:srcRect/>
          <a:stretch/>
        </p:blipFill>
        <p:spPr>
          <a:xfrm>
            <a:off x="838200" y="3271533"/>
            <a:ext cx="4023709" cy="1615580"/>
          </a:xfrm>
          <a:prstGeom prst="rect">
            <a:avLst/>
          </a:prstGeom>
          <a:noFill/>
          <a:ln>
            <a:noFill/>
          </a:ln>
        </p:spPr>
      </p:pic>
      <p:sp>
        <p:nvSpPr>
          <p:cNvPr id="864" name="Google Shape;864;p128"/>
          <p:cNvSpPr txBox="1">
            <a:spLocks noGrp="1"/>
          </p:cNvSpPr>
          <p:nvPr>
            <p:ph type="body" idx="1"/>
          </p:nvPr>
        </p:nvSpPr>
        <p:spPr>
          <a:xfrm>
            <a:off x="838200" y="1840832"/>
            <a:ext cx="5124450" cy="1903108"/>
          </a:xfrm>
          <a:prstGeom prst="rect">
            <a:avLst/>
          </a:prstGeom>
          <a:noFill/>
          <a:ln>
            <a:noFill/>
          </a:ln>
        </p:spPr>
        <p:txBody>
          <a:bodyPr spcFirstLastPara="1" wrap="square" lIns="91425" tIns="45700" rIns="91425" bIns="45700" anchor="t" anchorCtr="0">
            <a:normAutofit/>
          </a:bodyPr>
          <a:lstStyle/>
          <a:p>
            <a:pPr marL="457200" lvl="0" indent="-368300" algn="l" rtl="0">
              <a:lnSpc>
                <a:spcPct val="120000"/>
              </a:lnSpc>
              <a:spcBef>
                <a:spcPts val="1000"/>
              </a:spcBef>
              <a:spcAft>
                <a:spcPts val="0"/>
              </a:spcAft>
              <a:buSzPts val="2200"/>
              <a:buChar char="•"/>
            </a:pPr>
            <a:r>
              <a:rPr lang="en-US" sz="2400" b="1">
                <a:solidFill>
                  <a:schemeClr val="accent3"/>
                </a:solidFill>
              </a:rPr>
              <a:t>Invalid result 1: </a:t>
            </a:r>
            <a:r>
              <a:rPr lang="en-US" sz="2400"/>
              <a:t>No line next to letter “C” (control) and no line next to letter “T” (test)</a:t>
            </a:r>
            <a:endParaRPr/>
          </a:p>
        </p:txBody>
      </p:sp>
      <p:sp>
        <p:nvSpPr>
          <p:cNvPr id="865" name="Google Shape;865;p128"/>
          <p:cNvSpPr txBox="1">
            <a:spLocks noGrp="1"/>
          </p:cNvSpPr>
          <p:nvPr>
            <p:ph type="body" idx="2"/>
          </p:nvPr>
        </p:nvSpPr>
        <p:spPr>
          <a:xfrm>
            <a:off x="6096000" y="1840832"/>
            <a:ext cx="5124450" cy="1737756"/>
          </a:xfrm>
          <a:prstGeom prst="rect">
            <a:avLst/>
          </a:prstGeom>
          <a:noFill/>
          <a:ln>
            <a:noFill/>
          </a:ln>
        </p:spPr>
        <p:txBody>
          <a:bodyPr spcFirstLastPara="1" wrap="square" lIns="91425" tIns="45700" rIns="91425" bIns="45700" anchor="t" anchorCtr="0">
            <a:normAutofit/>
          </a:bodyPr>
          <a:lstStyle/>
          <a:p>
            <a:pPr marL="457200" lvl="0" indent="-368300" algn="l" rtl="0">
              <a:lnSpc>
                <a:spcPct val="120000"/>
              </a:lnSpc>
              <a:spcBef>
                <a:spcPts val="1000"/>
              </a:spcBef>
              <a:spcAft>
                <a:spcPts val="0"/>
              </a:spcAft>
              <a:buSzPts val="2200"/>
              <a:buChar char="•"/>
            </a:pPr>
            <a:r>
              <a:rPr lang="en-US" sz="2400" b="1">
                <a:solidFill>
                  <a:schemeClr val="accent3"/>
                </a:solidFill>
              </a:rPr>
              <a:t>Invalid result 2: </a:t>
            </a:r>
            <a:r>
              <a:rPr lang="en-US" sz="2400"/>
              <a:t>No line next to letter “C” (control) and a line next to letter “T” (test)</a:t>
            </a:r>
            <a:endParaRPr/>
          </a:p>
        </p:txBody>
      </p:sp>
      <p:sp>
        <p:nvSpPr>
          <p:cNvPr id="866" name="Google Shape;866;p1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36</a:t>
            </a:fld>
            <a:endParaRPr/>
          </a:p>
        </p:txBody>
      </p:sp>
      <p:pic>
        <p:nvPicPr>
          <p:cNvPr id="867" name="Google Shape;867;p128"/>
          <p:cNvPicPr preferRelativeResize="0"/>
          <p:nvPr/>
        </p:nvPicPr>
        <p:blipFill rotWithShape="1">
          <a:blip r:embed="rId4">
            <a:alphaModFix/>
          </a:blip>
          <a:srcRect/>
          <a:stretch/>
        </p:blipFill>
        <p:spPr>
          <a:xfrm>
            <a:off x="6229350" y="3429556"/>
            <a:ext cx="4243184" cy="1560711"/>
          </a:xfrm>
          <a:prstGeom prst="rect">
            <a:avLst/>
          </a:prstGeom>
          <a:noFill/>
          <a:ln>
            <a:noFill/>
          </a:ln>
        </p:spPr>
      </p:pic>
      <p:sp>
        <p:nvSpPr>
          <p:cNvPr id="868" name="Google Shape;868;p128"/>
          <p:cNvSpPr txBox="1"/>
          <p:nvPr/>
        </p:nvSpPr>
        <p:spPr>
          <a:xfrm>
            <a:off x="838200" y="5380921"/>
            <a:ext cx="10515600" cy="585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Source Sans Pro"/>
                <a:ea typeface="Source Sans Pro"/>
                <a:cs typeface="Source Sans Pro"/>
                <a:sym typeface="Source Sans Pro"/>
              </a:rPr>
              <a:t>Repeat the test using a new RDT if no control line appears</a:t>
            </a:r>
            <a:endParaRPr sz="1400" b="0" i="0" u="none" strike="noStrike" cap="none">
              <a:solidFill>
                <a:srgbClr val="000000"/>
              </a:solidFill>
              <a:latin typeface="Arial"/>
              <a:ea typeface="Arial"/>
              <a:cs typeface="Arial"/>
              <a:sym typeface="Arial"/>
            </a:endParaRPr>
          </a:p>
        </p:txBody>
      </p:sp>
      <p:sp>
        <p:nvSpPr>
          <p:cNvPr id="869" name="Google Shape;869;p128"/>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Steps 15 and 16</a:t>
            </a:r>
            <a:endParaRPr/>
          </a:p>
        </p:txBody>
      </p:sp>
      <p:sp>
        <p:nvSpPr>
          <p:cNvPr id="876" name="Google Shape;876;p37"/>
          <p:cNvSpPr txBox="1">
            <a:spLocks noGrp="1"/>
          </p:cNvSpPr>
          <p:nvPr>
            <p:ph type="body" idx="1"/>
          </p:nvPr>
        </p:nvSpPr>
        <p:spPr>
          <a:xfrm>
            <a:off x="838200" y="1579551"/>
            <a:ext cx="5124450" cy="1971460"/>
          </a:xfrm>
          <a:prstGeom prst="rect">
            <a:avLst/>
          </a:prstGeom>
          <a:noFill/>
          <a:ln>
            <a:noFill/>
          </a:ln>
        </p:spPr>
        <p:txBody>
          <a:bodyPr spcFirstLastPara="1" wrap="square" lIns="91425" tIns="45700" rIns="91425" bIns="45700" anchor="t" anchorCtr="0">
            <a:normAutofit/>
          </a:bodyPr>
          <a:lstStyle/>
          <a:p>
            <a:pPr marL="514350" lvl="0" indent="-514350" algn="l" rtl="0">
              <a:lnSpc>
                <a:spcPct val="100000"/>
              </a:lnSpc>
              <a:spcBef>
                <a:spcPts val="0"/>
              </a:spcBef>
              <a:spcAft>
                <a:spcPts val="0"/>
              </a:spcAft>
              <a:buClr>
                <a:srgbClr val="1E6C6F"/>
              </a:buClr>
              <a:buSzPts val="2600"/>
              <a:buFont typeface="Calibri"/>
              <a:buAutoNum type="arabicPeriod" startAt="15"/>
            </a:pPr>
            <a:r>
              <a:rPr lang="en-US" sz="2600" b="1">
                <a:solidFill>
                  <a:srgbClr val="1E6C6F"/>
                </a:solidFill>
              </a:rPr>
              <a:t>Dispose all the waste in non-sharps waste containers (one for infectious waste and one for non-infectious)</a:t>
            </a:r>
            <a:endParaRPr/>
          </a:p>
        </p:txBody>
      </p:sp>
      <p:sp>
        <p:nvSpPr>
          <p:cNvPr id="877" name="Google Shape;877;p37"/>
          <p:cNvSpPr txBox="1">
            <a:spLocks noGrp="1"/>
          </p:cNvSpPr>
          <p:nvPr>
            <p:ph type="body" idx="2"/>
          </p:nvPr>
        </p:nvSpPr>
        <p:spPr>
          <a:xfrm>
            <a:off x="6229350" y="1628958"/>
            <a:ext cx="5124450" cy="1971461"/>
          </a:xfrm>
          <a:prstGeom prst="rect">
            <a:avLst/>
          </a:prstGeom>
          <a:noFill/>
          <a:ln>
            <a:noFill/>
          </a:ln>
        </p:spPr>
        <p:txBody>
          <a:bodyPr spcFirstLastPara="1" wrap="square" lIns="91425" tIns="45700" rIns="91425" bIns="45700" anchor="t" anchorCtr="0">
            <a:normAutofit/>
          </a:bodyPr>
          <a:lstStyle/>
          <a:p>
            <a:pPr marL="514350" lvl="0" indent="-514350" algn="l" rtl="0">
              <a:lnSpc>
                <a:spcPct val="100000"/>
              </a:lnSpc>
              <a:spcBef>
                <a:spcPts val="0"/>
              </a:spcBef>
              <a:spcAft>
                <a:spcPts val="0"/>
              </a:spcAft>
              <a:buClr>
                <a:srgbClr val="1E6C6F"/>
              </a:buClr>
              <a:buSzPts val="2600"/>
              <a:buFont typeface="Calibri"/>
              <a:buAutoNum type="arabicPeriod" startAt="16"/>
            </a:pPr>
            <a:r>
              <a:rPr lang="en-US" sz="2600" b="1">
                <a:solidFill>
                  <a:srgbClr val="1E6C6F"/>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Record the test results in your register</a:t>
            </a:r>
            <a:endParaRPr/>
          </a:p>
        </p:txBody>
      </p:sp>
      <p:sp>
        <p:nvSpPr>
          <p:cNvPr id="878" name="Google Shape;878;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37</a:t>
            </a:fld>
            <a:endParaRPr/>
          </a:p>
        </p:txBody>
      </p:sp>
      <p:pic>
        <p:nvPicPr>
          <p:cNvPr id="879" name="Google Shape;879;p37"/>
          <p:cNvPicPr preferRelativeResize="0"/>
          <p:nvPr/>
        </p:nvPicPr>
        <p:blipFill rotWithShape="1">
          <a:blip r:embed="rId3">
            <a:alphaModFix/>
          </a:blip>
          <a:srcRect/>
          <a:stretch/>
        </p:blipFill>
        <p:spPr>
          <a:xfrm>
            <a:off x="6372485" y="3429000"/>
            <a:ext cx="3932950" cy="2617251"/>
          </a:xfrm>
          <a:prstGeom prst="rect">
            <a:avLst/>
          </a:prstGeom>
          <a:noFill/>
          <a:ln>
            <a:noFill/>
          </a:ln>
        </p:spPr>
      </p:pic>
      <p:pic>
        <p:nvPicPr>
          <p:cNvPr id="880" name="Google Shape;880;p37"/>
          <p:cNvPicPr preferRelativeResize="0"/>
          <p:nvPr/>
        </p:nvPicPr>
        <p:blipFill rotWithShape="1">
          <a:blip r:embed="rId4">
            <a:alphaModFix/>
          </a:blip>
          <a:srcRect/>
          <a:stretch/>
        </p:blipFill>
        <p:spPr>
          <a:xfrm>
            <a:off x="1108130" y="3818559"/>
            <a:ext cx="2292295" cy="2188654"/>
          </a:xfrm>
          <a:prstGeom prst="rect">
            <a:avLst/>
          </a:prstGeom>
          <a:noFill/>
          <a:ln>
            <a:noFill/>
          </a:ln>
        </p:spPr>
      </p:pic>
      <p:pic>
        <p:nvPicPr>
          <p:cNvPr id="881" name="Google Shape;881;p37" descr="A picture containing furniture, table, console table&#10;&#10;Description automatically generated"/>
          <p:cNvPicPr preferRelativeResize="0"/>
          <p:nvPr/>
        </p:nvPicPr>
        <p:blipFill rotWithShape="1">
          <a:blip r:embed="rId5">
            <a:alphaModFix/>
          </a:blip>
          <a:srcRect/>
          <a:stretch/>
        </p:blipFill>
        <p:spPr>
          <a:xfrm>
            <a:off x="3815714" y="3979592"/>
            <a:ext cx="2003802" cy="2003802"/>
          </a:xfrm>
          <a:prstGeom prst="rect">
            <a:avLst/>
          </a:prstGeom>
          <a:noFill/>
          <a:ln>
            <a:noFill/>
          </a:ln>
        </p:spPr>
      </p:pic>
      <p:pic>
        <p:nvPicPr>
          <p:cNvPr id="882" name="Google Shape;882;p37" descr="A picture containing text, dark&#10;&#10;Description automatically generated"/>
          <p:cNvPicPr preferRelativeResize="0"/>
          <p:nvPr/>
        </p:nvPicPr>
        <p:blipFill rotWithShape="1">
          <a:blip r:embed="rId6">
            <a:alphaModFix/>
          </a:blip>
          <a:srcRect/>
          <a:stretch/>
        </p:blipFill>
        <p:spPr>
          <a:xfrm>
            <a:off x="11132570" y="136525"/>
            <a:ext cx="725487" cy="786452"/>
          </a:xfrm>
          <a:prstGeom prst="rect">
            <a:avLst/>
          </a:prstGeom>
          <a:noFill/>
          <a:ln>
            <a:noFill/>
          </a:ln>
        </p:spPr>
      </p:pic>
      <p:sp>
        <p:nvSpPr>
          <p:cNvPr id="883" name="Google Shape;883;p37"/>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88"/>
        <p:cNvGrpSpPr/>
        <p:nvPr/>
      </p:nvGrpSpPr>
      <p:grpSpPr>
        <a:xfrm>
          <a:off x="0" y="0"/>
          <a:ext cx="0" cy="0"/>
          <a:chOff x="0" y="0"/>
          <a:chExt cx="0" cy="0"/>
        </a:xfrm>
      </p:grpSpPr>
      <p:sp>
        <p:nvSpPr>
          <p:cNvPr id="889" name="Google Shape;889;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Precautions when using sharps boxes</a:t>
            </a:r>
            <a:endParaRPr/>
          </a:p>
        </p:txBody>
      </p:sp>
      <p:sp>
        <p:nvSpPr>
          <p:cNvPr id="890" name="Google Shape;890;p38"/>
          <p:cNvSpPr txBox="1">
            <a:spLocks noGrp="1"/>
          </p:cNvSpPr>
          <p:nvPr>
            <p:ph type="body" idx="1"/>
          </p:nvPr>
        </p:nvSpPr>
        <p:spPr>
          <a:xfrm>
            <a:off x="838200" y="1690687"/>
            <a:ext cx="7913914" cy="4984749"/>
          </a:xfrm>
          <a:prstGeom prst="rect">
            <a:avLst/>
          </a:prstGeom>
          <a:noFill/>
          <a:ln>
            <a:noFill/>
          </a:ln>
        </p:spPr>
        <p:txBody>
          <a:bodyPr spcFirstLastPara="1" wrap="square" lIns="91425" tIns="45700" rIns="91425" bIns="45700" anchor="t" anchorCtr="0">
            <a:normAutofit fontScale="92500"/>
          </a:bodyPr>
          <a:lstStyle/>
          <a:p>
            <a:pPr marL="0" lvl="0" indent="0" algn="l" rtl="0">
              <a:lnSpc>
                <a:spcPct val="150000"/>
              </a:lnSpc>
              <a:spcBef>
                <a:spcPts val="0"/>
              </a:spcBef>
              <a:spcAft>
                <a:spcPts val="0"/>
              </a:spcAft>
              <a:buClr>
                <a:srgbClr val="1E6C6F"/>
              </a:buClr>
              <a:buSzPct val="100000"/>
              <a:buNone/>
            </a:pPr>
            <a:r>
              <a:rPr lang="en-US" sz="2600" b="1">
                <a:solidFill>
                  <a:srgbClr val="1E6C6F"/>
                </a:solidFill>
              </a:rPr>
              <a:t>Use the following precautions when using a sharps box:</a:t>
            </a:r>
            <a:endParaRPr/>
          </a:p>
          <a:p>
            <a:pPr marL="228600" lvl="0" indent="-228600" algn="l" rtl="0">
              <a:lnSpc>
                <a:spcPct val="150000"/>
              </a:lnSpc>
              <a:spcBef>
                <a:spcPts val="1000"/>
              </a:spcBef>
              <a:spcAft>
                <a:spcPts val="0"/>
              </a:spcAft>
              <a:buClr>
                <a:schemeClr val="dk1"/>
              </a:buClr>
              <a:buSzPct val="100000"/>
              <a:buChar char="•"/>
            </a:pPr>
            <a:r>
              <a:rPr lang="en-US" sz="2600"/>
              <a:t>Only use the box to dispose the sharps and blood transfer devices (e.g., capillary tubes)</a:t>
            </a:r>
            <a:endParaRPr/>
          </a:p>
          <a:p>
            <a:pPr marL="228600" lvl="0" indent="-228600" algn="l" rtl="0">
              <a:lnSpc>
                <a:spcPct val="150000"/>
              </a:lnSpc>
              <a:spcBef>
                <a:spcPts val="1000"/>
              </a:spcBef>
              <a:spcAft>
                <a:spcPts val="0"/>
              </a:spcAft>
              <a:buClr>
                <a:schemeClr val="dk1"/>
              </a:buClr>
              <a:buSzPct val="100000"/>
              <a:buChar char="•"/>
            </a:pPr>
            <a:r>
              <a:rPr lang="en-US" sz="2600"/>
              <a:t>Keep the box out of reach of children, in a place where it will not harm others</a:t>
            </a:r>
            <a:endParaRPr/>
          </a:p>
          <a:p>
            <a:pPr marL="228600" lvl="0" indent="-228600" algn="l" rtl="0">
              <a:lnSpc>
                <a:spcPct val="150000"/>
              </a:lnSpc>
              <a:spcBef>
                <a:spcPts val="1000"/>
              </a:spcBef>
              <a:spcAft>
                <a:spcPts val="0"/>
              </a:spcAft>
              <a:buClr>
                <a:schemeClr val="dk1"/>
              </a:buClr>
              <a:buSzPct val="100000"/>
              <a:buChar char="•"/>
            </a:pPr>
            <a:r>
              <a:rPr lang="en-US" sz="2600"/>
              <a:t>Do not fill the sharps box above the “full” line</a:t>
            </a:r>
            <a:endParaRPr/>
          </a:p>
          <a:p>
            <a:pPr marL="228600" lvl="0" indent="-228600" algn="l" rtl="0">
              <a:lnSpc>
                <a:spcPct val="150000"/>
              </a:lnSpc>
              <a:spcBef>
                <a:spcPts val="1000"/>
              </a:spcBef>
              <a:spcAft>
                <a:spcPts val="0"/>
              </a:spcAft>
              <a:buClr>
                <a:schemeClr val="dk1"/>
              </a:buClr>
              <a:buSzPct val="100000"/>
              <a:buChar char="•"/>
            </a:pPr>
            <a:r>
              <a:rPr lang="en-US" sz="2600"/>
              <a:t>Do not throw sharps in the regular household garbage</a:t>
            </a:r>
            <a:endParaRPr/>
          </a:p>
          <a:p>
            <a:pPr marL="228600" lvl="0" indent="-99377" algn="l" rtl="0">
              <a:lnSpc>
                <a:spcPct val="150000"/>
              </a:lnSpc>
              <a:spcBef>
                <a:spcPts val="1000"/>
              </a:spcBef>
              <a:spcAft>
                <a:spcPts val="0"/>
              </a:spcAft>
              <a:buClr>
                <a:schemeClr val="dk1"/>
              </a:buClr>
              <a:buSzPct val="100000"/>
              <a:buNone/>
            </a:pPr>
            <a:endParaRPr/>
          </a:p>
        </p:txBody>
      </p:sp>
      <p:sp>
        <p:nvSpPr>
          <p:cNvPr id="891" name="Google Shape;891;p3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38</a:t>
            </a:fld>
            <a:endParaRPr/>
          </a:p>
        </p:txBody>
      </p:sp>
      <p:pic>
        <p:nvPicPr>
          <p:cNvPr id="892" name="Google Shape;892;p38"/>
          <p:cNvPicPr preferRelativeResize="0"/>
          <p:nvPr/>
        </p:nvPicPr>
        <p:blipFill rotWithShape="1">
          <a:blip r:embed="rId3">
            <a:alphaModFix/>
          </a:blip>
          <a:srcRect/>
          <a:stretch/>
        </p:blipFill>
        <p:spPr>
          <a:xfrm>
            <a:off x="8593389" y="2587171"/>
            <a:ext cx="2979900" cy="3723141"/>
          </a:xfrm>
          <a:prstGeom prst="rect">
            <a:avLst/>
          </a:prstGeom>
          <a:noFill/>
          <a:ln>
            <a:noFill/>
          </a:ln>
        </p:spPr>
      </p:pic>
      <p:sp>
        <p:nvSpPr>
          <p:cNvPr id="893" name="Google Shape;893;p38"/>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sp>
        <p:nvSpPr>
          <p:cNvPr id="899" name="Google Shape;899;p3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Malaria RDT game</a:t>
            </a:r>
            <a:endParaRPr/>
          </a:p>
        </p:txBody>
      </p:sp>
      <p:sp>
        <p:nvSpPr>
          <p:cNvPr id="900" name="Google Shape;900;p39"/>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5</a:t>
            </a:r>
            <a:endParaRPr/>
          </a:p>
        </p:txBody>
      </p:sp>
      <p:sp>
        <p:nvSpPr>
          <p:cNvPr id="901" name="Google Shape;901;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39</a:t>
            </a:fld>
            <a:endParaRPr sz="1200" b="0" i="0" u="none" strike="noStrike" cap="none">
              <a:solidFill>
                <a:srgbClr val="289195"/>
              </a:solidFill>
              <a:latin typeface="Source Sans Pro"/>
              <a:ea typeface="Source Sans Pro"/>
              <a:cs typeface="Source Sans Pro"/>
              <a:sym typeface="Source Sans Pro"/>
            </a:endParaRPr>
          </a:p>
        </p:txBody>
      </p:sp>
      <p:sp>
        <p:nvSpPr>
          <p:cNvPr id="902" name="Google Shape;902;p39"/>
          <p:cNvSpPr txBox="1">
            <a:spLocks noGrp="1"/>
          </p:cNvSpPr>
          <p:nvPr>
            <p:ph type="body" idx="2"/>
          </p:nvPr>
        </p:nvSpPr>
        <p:spPr>
          <a:xfrm>
            <a:off x="838199" y="1690688"/>
            <a:ext cx="6119735" cy="4895850"/>
          </a:xfrm>
          <a:prstGeom prst="rect">
            <a:avLst/>
          </a:prstGeom>
          <a:noFill/>
          <a:ln>
            <a:noFill/>
          </a:ln>
        </p:spPr>
        <p:txBody>
          <a:bodyPr spcFirstLastPara="1" wrap="square" lIns="91425" tIns="45700" rIns="91425" bIns="45700" anchor="t" anchorCtr="0">
            <a:normAutofit fontScale="92500" lnSpcReduction="10000"/>
          </a:bodyPr>
          <a:lstStyle/>
          <a:p>
            <a:pPr marL="228600" lvl="0" indent="-228631" algn="l" rtl="0">
              <a:lnSpc>
                <a:spcPct val="130000"/>
              </a:lnSpc>
              <a:spcBef>
                <a:spcPts val="0"/>
              </a:spcBef>
              <a:spcAft>
                <a:spcPts val="0"/>
              </a:spcAft>
              <a:buClr>
                <a:schemeClr val="dk1"/>
              </a:buClr>
              <a:buSzPct val="100000"/>
              <a:buChar char="•"/>
            </a:pPr>
            <a:r>
              <a:rPr lang="en-US" sz="2700"/>
              <a:t>Get into pairs</a:t>
            </a:r>
            <a:endParaRPr sz="2700"/>
          </a:p>
          <a:p>
            <a:pPr marL="228600" lvl="0" indent="-228631" algn="l" rtl="0">
              <a:lnSpc>
                <a:spcPct val="130000"/>
              </a:lnSpc>
              <a:spcBef>
                <a:spcPts val="1000"/>
              </a:spcBef>
              <a:spcAft>
                <a:spcPts val="0"/>
              </a:spcAft>
              <a:buClr>
                <a:schemeClr val="dk1"/>
              </a:buClr>
              <a:buSzPct val="100000"/>
              <a:buChar char="•"/>
            </a:pPr>
            <a:r>
              <a:rPr lang="en-US" sz="2700"/>
              <a:t>Each pair gets a set of paper strips with malaria RDT steps</a:t>
            </a:r>
            <a:endParaRPr sz="2700"/>
          </a:p>
          <a:p>
            <a:pPr marL="228600" lvl="0" indent="-228631" algn="l" rtl="0">
              <a:lnSpc>
                <a:spcPct val="130000"/>
              </a:lnSpc>
              <a:spcBef>
                <a:spcPts val="1000"/>
              </a:spcBef>
              <a:spcAft>
                <a:spcPts val="0"/>
              </a:spcAft>
              <a:buClr>
                <a:schemeClr val="dk1"/>
              </a:buClr>
              <a:buSzPct val="100000"/>
              <a:buChar char="•"/>
            </a:pPr>
            <a:r>
              <a:rPr lang="en-US" sz="2700"/>
              <a:t>Your task is to assemble these steps in the right order</a:t>
            </a:r>
            <a:endParaRPr sz="2700"/>
          </a:p>
          <a:p>
            <a:pPr marL="228600" lvl="0" indent="-228631" algn="l" rtl="0">
              <a:lnSpc>
                <a:spcPct val="130000"/>
              </a:lnSpc>
              <a:spcBef>
                <a:spcPts val="1000"/>
              </a:spcBef>
              <a:spcAft>
                <a:spcPts val="0"/>
              </a:spcAft>
              <a:buClr>
                <a:schemeClr val="dk1"/>
              </a:buClr>
              <a:buSzPct val="100000"/>
              <a:buChar char="•"/>
            </a:pPr>
            <a:r>
              <a:rPr lang="en-US" sz="2700"/>
              <a:t>Wait for the “Start” command to begin the task</a:t>
            </a:r>
            <a:endParaRPr sz="2700"/>
          </a:p>
          <a:p>
            <a:pPr marL="228600" lvl="0" indent="-228631" algn="l" rtl="0">
              <a:lnSpc>
                <a:spcPct val="130000"/>
              </a:lnSpc>
              <a:spcBef>
                <a:spcPts val="1000"/>
              </a:spcBef>
              <a:spcAft>
                <a:spcPts val="0"/>
              </a:spcAft>
              <a:buClr>
                <a:schemeClr val="dk1"/>
              </a:buClr>
              <a:buSzPct val="100000"/>
              <a:buChar char="•"/>
            </a:pPr>
            <a:r>
              <a:rPr lang="en-US" sz="2700"/>
              <a:t>Let the facilitator know as soon as you think you completed the task</a:t>
            </a:r>
            <a:endParaRPr sz="2700"/>
          </a:p>
          <a:p>
            <a:pPr marL="0" lvl="0" indent="0" algn="l" rtl="0">
              <a:lnSpc>
                <a:spcPct val="130000"/>
              </a:lnSpc>
              <a:spcBef>
                <a:spcPts val="1000"/>
              </a:spcBef>
              <a:spcAft>
                <a:spcPts val="0"/>
              </a:spcAft>
              <a:buClr>
                <a:schemeClr val="dk1"/>
              </a:buClr>
              <a:buSzPct val="100000"/>
              <a:buNone/>
            </a:pPr>
            <a:endParaRPr sz="2800"/>
          </a:p>
        </p:txBody>
      </p:sp>
      <p:sp>
        <p:nvSpPr>
          <p:cNvPr id="903" name="Google Shape;903;p39"/>
          <p:cNvSpPr txBox="1"/>
          <p:nvPr/>
        </p:nvSpPr>
        <p:spPr>
          <a:xfrm>
            <a:off x="6547907" y="4902021"/>
            <a:ext cx="5300420"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C00000"/>
                </a:solidFill>
                <a:latin typeface="Arial Black"/>
                <a:ea typeface="Arial Black"/>
                <a:cs typeface="Arial Black"/>
                <a:sym typeface="Arial Black"/>
              </a:rPr>
              <a:t>The team that has all the steps in the correct order first, wins</a:t>
            </a:r>
            <a:endParaRPr sz="1400" b="0" i="0" u="none" strike="noStrike" cap="none">
              <a:solidFill>
                <a:srgbClr val="000000"/>
              </a:solidFill>
              <a:latin typeface="Arial"/>
              <a:ea typeface="Arial"/>
              <a:cs typeface="Arial"/>
              <a:sym typeface="Arial"/>
            </a:endParaRPr>
          </a:p>
        </p:txBody>
      </p:sp>
      <p:pic>
        <p:nvPicPr>
          <p:cNvPr id="904" name="Google Shape;904;p39"/>
          <p:cNvPicPr preferRelativeResize="0"/>
          <p:nvPr/>
        </p:nvPicPr>
        <p:blipFill>
          <a:blip r:embed="rId3">
            <a:alphaModFix/>
          </a:blip>
          <a:stretch>
            <a:fillRect/>
          </a:stretch>
        </p:blipFill>
        <p:spPr>
          <a:xfrm>
            <a:off x="7744847" y="1690688"/>
            <a:ext cx="2906532" cy="290653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Group discussion</a:t>
            </a:r>
            <a:endParaRPr/>
          </a:p>
        </p:txBody>
      </p:sp>
      <p:sp>
        <p:nvSpPr>
          <p:cNvPr id="479" name="Google Shape;479;p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a:t>
            </a:r>
            <a:endParaRPr/>
          </a:p>
        </p:txBody>
      </p:sp>
      <p:sp>
        <p:nvSpPr>
          <p:cNvPr id="480" name="Google Shape;480;p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a:p>
        </p:txBody>
      </p:sp>
      <p:sp>
        <p:nvSpPr>
          <p:cNvPr id="481" name="Google Shape;481;p4"/>
          <p:cNvSpPr/>
          <p:nvPr/>
        </p:nvSpPr>
        <p:spPr>
          <a:xfrm>
            <a:off x="1316182" y="1998086"/>
            <a:ext cx="9268691" cy="3844059"/>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6000"/>
              <a:buFont typeface="Arial"/>
              <a:buNone/>
            </a:pPr>
            <a:r>
              <a:rPr lang="en-US" sz="6000" b="0" i="0" u="none" strike="noStrike" cap="none" dirty="0">
                <a:solidFill>
                  <a:schemeClr val="dk1"/>
                </a:solidFill>
                <a:latin typeface="Calibri"/>
                <a:ea typeface="Calibri"/>
                <a:cs typeface="Calibri"/>
                <a:sym typeface="Calibri"/>
              </a:rPr>
              <a:t>What is malaria? How can a person get infected?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09"/>
        <p:cNvGrpSpPr/>
        <p:nvPr/>
      </p:nvGrpSpPr>
      <p:grpSpPr>
        <a:xfrm>
          <a:off x="0" y="0"/>
          <a:ext cx="0" cy="0"/>
          <a:chOff x="0" y="0"/>
          <a:chExt cx="0" cy="0"/>
        </a:xfrm>
      </p:grpSpPr>
      <p:sp>
        <p:nvSpPr>
          <p:cNvPr id="910" name="Google Shape;910;p4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Interpreting malaria RDT results</a:t>
            </a:r>
            <a:endParaRPr/>
          </a:p>
        </p:txBody>
      </p:sp>
      <p:sp>
        <p:nvSpPr>
          <p:cNvPr id="911" name="Google Shape;911;p40"/>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6</a:t>
            </a:r>
            <a:endParaRPr/>
          </a:p>
        </p:txBody>
      </p:sp>
      <p:sp>
        <p:nvSpPr>
          <p:cNvPr id="912" name="Google Shape;912;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40</a:t>
            </a:fld>
            <a:endParaRPr sz="1200" b="0" i="0" u="none" strike="noStrike" cap="none">
              <a:solidFill>
                <a:srgbClr val="289195"/>
              </a:solidFill>
              <a:latin typeface="Source Sans Pro"/>
              <a:ea typeface="Source Sans Pro"/>
              <a:cs typeface="Source Sans Pro"/>
              <a:sym typeface="Source Sans Pro"/>
            </a:endParaRPr>
          </a:p>
        </p:txBody>
      </p:sp>
      <p:sp>
        <p:nvSpPr>
          <p:cNvPr id="913" name="Google Shape;913;p40"/>
          <p:cNvSpPr txBox="1">
            <a:spLocks noGrp="1"/>
          </p:cNvSpPr>
          <p:nvPr>
            <p:ph type="body" idx="2"/>
          </p:nvPr>
        </p:nvSpPr>
        <p:spPr>
          <a:xfrm>
            <a:off x="838200" y="1847991"/>
            <a:ext cx="5928102" cy="4895850"/>
          </a:xfrm>
          <a:prstGeom prst="rect">
            <a:avLst/>
          </a:prstGeom>
          <a:noFill/>
          <a:ln>
            <a:noFill/>
          </a:ln>
        </p:spPr>
        <p:txBody>
          <a:bodyPr spcFirstLastPara="1" wrap="square" lIns="91425" tIns="45700" rIns="91425" bIns="45700" anchor="t" anchorCtr="0">
            <a:normAutofit/>
          </a:bodyPr>
          <a:lstStyle/>
          <a:p>
            <a:pPr marL="228600" lvl="0" indent="-228600" algn="l" rtl="0">
              <a:lnSpc>
                <a:spcPct val="130000"/>
              </a:lnSpc>
              <a:spcBef>
                <a:spcPts val="0"/>
              </a:spcBef>
              <a:spcAft>
                <a:spcPts val="0"/>
              </a:spcAft>
              <a:buClr>
                <a:schemeClr val="dk1"/>
              </a:buClr>
              <a:buSzPts val="2800"/>
              <a:buChar char="•"/>
            </a:pPr>
            <a:r>
              <a:rPr lang="en-US" sz="2800"/>
              <a:t>Read the test results on Handout 3</a:t>
            </a:r>
            <a:endParaRPr/>
          </a:p>
          <a:p>
            <a:pPr marL="228600" lvl="0" indent="-228600" algn="l" rtl="0">
              <a:lnSpc>
                <a:spcPct val="130000"/>
              </a:lnSpc>
              <a:spcBef>
                <a:spcPts val="1000"/>
              </a:spcBef>
              <a:spcAft>
                <a:spcPts val="0"/>
              </a:spcAft>
              <a:buClr>
                <a:schemeClr val="dk1"/>
              </a:buClr>
              <a:buSzPts val="2800"/>
              <a:buChar char="•"/>
            </a:pPr>
            <a:r>
              <a:rPr lang="en-US" sz="2800"/>
              <a:t>In the “Result” column, write for each test if you consider the result to be positive, negative, or invalid</a:t>
            </a:r>
            <a:endParaRPr/>
          </a:p>
          <a:p>
            <a:pPr marL="228600" lvl="0" indent="-228600" algn="l" rtl="0">
              <a:lnSpc>
                <a:spcPct val="130000"/>
              </a:lnSpc>
              <a:spcBef>
                <a:spcPts val="1000"/>
              </a:spcBef>
              <a:spcAft>
                <a:spcPts val="0"/>
              </a:spcAft>
              <a:buClr>
                <a:schemeClr val="dk1"/>
              </a:buClr>
              <a:buSzPts val="2800"/>
              <a:buChar char="•"/>
            </a:pPr>
            <a:r>
              <a:rPr lang="en-US" sz="2800"/>
              <a:t>When done, we’ll go over the answers as a group</a:t>
            </a:r>
            <a:endParaRPr/>
          </a:p>
          <a:p>
            <a:pPr marL="0" lvl="0" indent="0" algn="l" rtl="0">
              <a:lnSpc>
                <a:spcPct val="130000"/>
              </a:lnSpc>
              <a:spcBef>
                <a:spcPts val="1000"/>
              </a:spcBef>
              <a:spcAft>
                <a:spcPts val="0"/>
              </a:spcAft>
              <a:buClr>
                <a:schemeClr val="dk1"/>
              </a:buClr>
              <a:buSzPts val="2800"/>
              <a:buNone/>
            </a:pPr>
            <a:endParaRPr sz="2800"/>
          </a:p>
        </p:txBody>
      </p:sp>
      <p:sp>
        <p:nvSpPr>
          <p:cNvPr id="914" name="Google Shape;914;p40"/>
          <p:cNvSpPr txBox="1"/>
          <p:nvPr/>
        </p:nvSpPr>
        <p:spPr>
          <a:xfrm>
            <a:off x="6766302" y="4785109"/>
            <a:ext cx="4587498"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C00000"/>
                </a:solidFill>
                <a:latin typeface="Arial Black"/>
                <a:ea typeface="Arial Black"/>
                <a:cs typeface="Arial Black"/>
                <a:sym typeface="Arial Black"/>
              </a:rPr>
              <a:t>You will have 7 minutes to complete the task</a:t>
            </a:r>
            <a:endParaRPr sz="1400" b="0" i="0" u="none" strike="noStrike" cap="none">
              <a:solidFill>
                <a:srgbClr val="000000"/>
              </a:solidFill>
              <a:latin typeface="Arial"/>
              <a:ea typeface="Arial"/>
              <a:cs typeface="Arial"/>
              <a:sym typeface="Arial"/>
            </a:endParaRPr>
          </a:p>
        </p:txBody>
      </p:sp>
      <p:pic>
        <p:nvPicPr>
          <p:cNvPr id="915" name="Google Shape;915;p40"/>
          <p:cNvPicPr preferRelativeResize="0"/>
          <p:nvPr/>
        </p:nvPicPr>
        <p:blipFill>
          <a:blip r:embed="rId3">
            <a:alphaModFix/>
          </a:blip>
          <a:stretch>
            <a:fillRect/>
          </a:stretch>
        </p:blipFill>
        <p:spPr>
          <a:xfrm>
            <a:off x="7665240" y="1690688"/>
            <a:ext cx="2789622" cy="2789622"/>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20"/>
        <p:cNvGrpSpPr/>
        <p:nvPr/>
      </p:nvGrpSpPr>
      <p:grpSpPr>
        <a:xfrm>
          <a:off x="0" y="0"/>
          <a:ext cx="0" cy="0"/>
          <a:chOff x="0" y="0"/>
          <a:chExt cx="0" cy="0"/>
        </a:xfrm>
      </p:grpSpPr>
      <p:sp>
        <p:nvSpPr>
          <p:cNvPr id="921" name="Google Shape;921;p4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Demonstration on how to conduct a malaria RDT</a:t>
            </a:r>
            <a:endParaRPr/>
          </a:p>
        </p:txBody>
      </p:sp>
      <p:sp>
        <p:nvSpPr>
          <p:cNvPr id="922" name="Google Shape;922;p41"/>
          <p:cNvSpPr txBox="1">
            <a:spLocks noGrp="1"/>
          </p:cNvSpPr>
          <p:nvPr>
            <p:ph type="body" idx="1"/>
          </p:nvPr>
        </p:nvSpPr>
        <p:spPr>
          <a:xfrm>
            <a:off x="838200" y="2432220"/>
            <a:ext cx="5384180" cy="3211324"/>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chemeClr val="dk1"/>
              </a:buClr>
              <a:buSzPts val="3200"/>
              <a:buChar char="•"/>
            </a:pPr>
            <a:r>
              <a:rPr lang="en-US" sz="3200"/>
              <a:t>Watch the demonstration for how to conduct a malaria RDT</a:t>
            </a:r>
            <a:endParaRPr/>
          </a:p>
          <a:p>
            <a:pPr marL="228600" lvl="0" indent="-228600" algn="l" rtl="0">
              <a:lnSpc>
                <a:spcPct val="110000"/>
              </a:lnSpc>
              <a:spcBef>
                <a:spcPts val="1000"/>
              </a:spcBef>
              <a:spcAft>
                <a:spcPts val="0"/>
              </a:spcAft>
              <a:buClr>
                <a:schemeClr val="dk1"/>
              </a:buClr>
              <a:buSzPts val="3200"/>
              <a:buChar char="•"/>
            </a:pPr>
            <a:r>
              <a:rPr lang="en-US" sz="3200"/>
              <a:t>Ask questions any time you have one</a:t>
            </a:r>
            <a:endParaRPr/>
          </a:p>
        </p:txBody>
      </p:sp>
      <p:sp>
        <p:nvSpPr>
          <p:cNvPr id="923" name="Google Shape;923;p4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7</a:t>
            </a:r>
            <a:endParaRPr/>
          </a:p>
        </p:txBody>
      </p:sp>
      <p:sp>
        <p:nvSpPr>
          <p:cNvPr id="924" name="Google Shape;924;p4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41</a:t>
            </a:fld>
            <a:endParaRPr sz="1200" b="0" i="0" u="none" strike="noStrike" cap="none">
              <a:solidFill>
                <a:srgbClr val="289195"/>
              </a:solidFill>
              <a:latin typeface="Source Sans Pro"/>
              <a:ea typeface="Source Sans Pro"/>
              <a:cs typeface="Source Sans Pro"/>
              <a:sym typeface="Source Sans Pro"/>
            </a:endParaRPr>
          </a:p>
        </p:txBody>
      </p:sp>
      <p:pic>
        <p:nvPicPr>
          <p:cNvPr id="925" name="Google Shape;925;p41"/>
          <p:cNvPicPr preferRelativeResize="0"/>
          <p:nvPr/>
        </p:nvPicPr>
        <p:blipFill rotWithShape="1">
          <a:blip r:embed="rId3">
            <a:alphaModFix/>
          </a:blip>
          <a:srcRect/>
          <a:stretch/>
        </p:blipFill>
        <p:spPr>
          <a:xfrm>
            <a:off x="7113598" y="2061813"/>
            <a:ext cx="3592297" cy="3581731"/>
          </a:xfrm>
          <a:prstGeom prst="rect">
            <a:avLst/>
          </a:prstGeom>
          <a:noFill/>
          <a:ln>
            <a:noFill/>
          </a:ln>
        </p:spPr>
      </p:pic>
      <p:sp>
        <p:nvSpPr>
          <p:cNvPr id="926" name="Google Shape;926;p41"/>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31"/>
        <p:cNvGrpSpPr/>
        <p:nvPr/>
      </p:nvGrpSpPr>
      <p:grpSpPr>
        <a:xfrm>
          <a:off x="0" y="0"/>
          <a:ext cx="0" cy="0"/>
          <a:chOff x="0" y="0"/>
          <a:chExt cx="0" cy="0"/>
        </a:xfrm>
      </p:grpSpPr>
      <p:sp>
        <p:nvSpPr>
          <p:cNvPr id="932" name="Google Shape;932;p4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Practicing conducting a malaria RDT</a:t>
            </a:r>
            <a:endParaRPr/>
          </a:p>
        </p:txBody>
      </p:sp>
      <p:sp>
        <p:nvSpPr>
          <p:cNvPr id="933" name="Google Shape;933;p42"/>
          <p:cNvSpPr txBox="1">
            <a:spLocks noGrp="1"/>
          </p:cNvSpPr>
          <p:nvPr>
            <p:ph type="body" idx="1"/>
          </p:nvPr>
        </p:nvSpPr>
        <p:spPr>
          <a:xfrm>
            <a:off x="838200" y="1825624"/>
            <a:ext cx="6105041" cy="4484687"/>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chemeClr val="dk1"/>
              </a:buClr>
              <a:buSzPts val="2600"/>
              <a:buChar char="•"/>
            </a:pPr>
            <a:r>
              <a:rPr lang="en-US" sz="2600"/>
              <a:t>Get into pairs</a:t>
            </a:r>
            <a:endParaRPr/>
          </a:p>
          <a:p>
            <a:pPr marL="228600" lvl="0" indent="-228600" algn="l" rtl="0">
              <a:lnSpc>
                <a:spcPct val="110000"/>
              </a:lnSpc>
              <a:spcBef>
                <a:spcPts val="1000"/>
              </a:spcBef>
              <a:spcAft>
                <a:spcPts val="0"/>
              </a:spcAft>
              <a:buClr>
                <a:schemeClr val="dk1"/>
              </a:buClr>
              <a:buSzPts val="2600"/>
              <a:buChar char="•"/>
            </a:pPr>
            <a:r>
              <a:rPr lang="en-US" sz="2600"/>
              <a:t>Have your malaria RDT handout/instructions with you</a:t>
            </a:r>
            <a:endParaRPr/>
          </a:p>
          <a:p>
            <a:pPr marL="228600" lvl="0" indent="-228600" algn="l" rtl="0">
              <a:lnSpc>
                <a:spcPct val="110000"/>
              </a:lnSpc>
              <a:spcBef>
                <a:spcPts val="1000"/>
              </a:spcBef>
              <a:spcAft>
                <a:spcPts val="0"/>
              </a:spcAft>
              <a:buClr>
                <a:schemeClr val="dk1"/>
              </a:buClr>
              <a:buSzPts val="2600"/>
              <a:buChar char="•"/>
            </a:pPr>
            <a:r>
              <a:rPr lang="en-US" sz="2600"/>
              <a:t>Perform each RDT step on your partner, following steps on the handout</a:t>
            </a:r>
            <a:endParaRPr/>
          </a:p>
          <a:p>
            <a:pPr marL="228600" lvl="0" indent="-228600" algn="l" rtl="0">
              <a:lnSpc>
                <a:spcPct val="110000"/>
              </a:lnSpc>
              <a:spcBef>
                <a:spcPts val="1000"/>
              </a:spcBef>
              <a:spcAft>
                <a:spcPts val="0"/>
              </a:spcAft>
              <a:buClr>
                <a:schemeClr val="dk1"/>
              </a:buClr>
              <a:buSzPts val="2600"/>
              <a:buChar char="•"/>
            </a:pPr>
            <a:r>
              <a:rPr lang="en-US" sz="2600"/>
              <a:t>Switch and repeat test on the other partner (while waiting for the results from the first test)</a:t>
            </a:r>
            <a:endParaRPr/>
          </a:p>
          <a:p>
            <a:pPr marL="228600" lvl="0" indent="-228600" algn="l" rtl="0">
              <a:lnSpc>
                <a:spcPct val="110000"/>
              </a:lnSpc>
              <a:spcBef>
                <a:spcPts val="1000"/>
              </a:spcBef>
              <a:spcAft>
                <a:spcPts val="0"/>
              </a:spcAft>
              <a:buClr>
                <a:schemeClr val="dk1"/>
              </a:buClr>
              <a:buSzPts val="2600"/>
              <a:buChar char="•"/>
            </a:pPr>
            <a:r>
              <a:rPr lang="en-US" sz="2600"/>
              <a:t>Ask questions any time you have one</a:t>
            </a:r>
            <a:endParaRPr/>
          </a:p>
        </p:txBody>
      </p:sp>
      <p:sp>
        <p:nvSpPr>
          <p:cNvPr id="934" name="Google Shape;934;p4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8</a:t>
            </a:r>
            <a:endParaRPr/>
          </a:p>
        </p:txBody>
      </p:sp>
      <p:sp>
        <p:nvSpPr>
          <p:cNvPr id="935" name="Google Shape;935;p4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42</a:t>
            </a:fld>
            <a:endParaRPr sz="1200" b="0" i="0" u="none" strike="noStrike" cap="none">
              <a:solidFill>
                <a:srgbClr val="289195"/>
              </a:solidFill>
              <a:latin typeface="Source Sans Pro"/>
              <a:ea typeface="Source Sans Pro"/>
              <a:cs typeface="Source Sans Pro"/>
              <a:sym typeface="Source Sans Pro"/>
            </a:endParaRPr>
          </a:p>
        </p:txBody>
      </p:sp>
      <p:pic>
        <p:nvPicPr>
          <p:cNvPr id="936" name="Google Shape;936;p42"/>
          <p:cNvPicPr preferRelativeResize="0"/>
          <p:nvPr/>
        </p:nvPicPr>
        <p:blipFill rotWithShape="1">
          <a:blip r:embed="rId3">
            <a:alphaModFix/>
          </a:blip>
          <a:srcRect/>
          <a:stretch/>
        </p:blipFill>
        <p:spPr>
          <a:xfrm>
            <a:off x="6803220" y="1690688"/>
            <a:ext cx="4550580" cy="3067292"/>
          </a:xfrm>
          <a:prstGeom prst="rect">
            <a:avLst/>
          </a:prstGeom>
          <a:noFill/>
          <a:ln>
            <a:noFill/>
          </a:ln>
        </p:spPr>
      </p:pic>
      <p:sp>
        <p:nvSpPr>
          <p:cNvPr id="937" name="Google Shape;937;p42"/>
          <p:cNvSpPr txBox="1"/>
          <p:nvPr/>
        </p:nvSpPr>
        <p:spPr>
          <a:xfrm>
            <a:off x="7020732" y="4767348"/>
            <a:ext cx="4123054" cy="9541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rgbClr val="C00000"/>
                </a:solidFill>
                <a:latin typeface="Calibri"/>
                <a:ea typeface="Calibri"/>
                <a:cs typeface="Calibri"/>
                <a:sym typeface="Calibri"/>
              </a:rPr>
              <a:t>Everyone should perform the test at least twice</a:t>
            </a:r>
            <a:endParaRPr sz="1400" b="0" i="0" u="none" strike="noStrike" cap="none">
              <a:solidFill>
                <a:srgbClr val="000000"/>
              </a:solidFill>
              <a:latin typeface="Arial"/>
              <a:ea typeface="Arial"/>
              <a:cs typeface="Arial"/>
              <a:sym typeface="Arial"/>
            </a:endParaRPr>
          </a:p>
        </p:txBody>
      </p:sp>
      <p:sp>
        <p:nvSpPr>
          <p:cNvPr id="938" name="Google Shape;938;p42"/>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sp>
        <p:nvSpPr>
          <p:cNvPr id="944" name="Google Shape;944;p4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Practicing conducting a malaria RDT: discussion</a:t>
            </a:r>
            <a:endParaRPr/>
          </a:p>
        </p:txBody>
      </p:sp>
      <p:sp>
        <p:nvSpPr>
          <p:cNvPr id="945" name="Google Shape;945;p43"/>
          <p:cNvSpPr txBox="1">
            <a:spLocks noGrp="1"/>
          </p:cNvSpPr>
          <p:nvPr>
            <p:ph type="body" idx="1"/>
          </p:nvPr>
        </p:nvSpPr>
        <p:spPr>
          <a:xfrm>
            <a:off x="1930957" y="2077075"/>
            <a:ext cx="8197566"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chemeClr val="dk1"/>
              </a:buClr>
              <a:buSzPts val="2800"/>
              <a:buChar char="•"/>
            </a:pPr>
            <a:r>
              <a:rPr lang="en-US" sz="2800"/>
              <a:t>If anyone had any problems, let’s discuss what those were and how to avoid it in the future</a:t>
            </a:r>
            <a:endParaRPr/>
          </a:p>
          <a:p>
            <a:pPr marL="228600" lvl="0" indent="-228600" algn="l" rtl="0">
              <a:lnSpc>
                <a:spcPct val="110000"/>
              </a:lnSpc>
              <a:spcBef>
                <a:spcPts val="1000"/>
              </a:spcBef>
              <a:spcAft>
                <a:spcPts val="0"/>
              </a:spcAft>
              <a:buClr>
                <a:schemeClr val="dk1"/>
              </a:buClr>
              <a:buSzPts val="2800"/>
              <a:buChar char="•"/>
            </a:pPr>
            <a:r>
              <a:rPr lang="en-US" sz="2800"/>
              <a:t>Let’s share observations and and clarify if any questions</a:t>
            </a:r>
            <a:endParaRPr/>
          </a:p>
        </p:txBody>
      </p:sp>
      <p:sp>
        <p:nvSpPr>
          <p:cNvPr id="946" name="Google Shape;946;p4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9</a:t>
            </a:r>
            <a:endParaRPr/>
          </a:p>
        </p:txBody>
      </p:sp>
      <p:sp>
        <p:nvSpPr>
          <p:cNvPr id="947" name="Google Shape;947;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43</a:t>
            </a:fld>
            <a:endParaRPr sz="1200" b="0" i="0" u="none" strike="noStrike" cap="none">
              <a:solidFill>
                <a:srgbClr val="289195"/>
              </a:solidFill>
              <a:latin typeface="Source Sans Pro"/>
              <a:ea typeface="Source Sans Pro"/>
              <a:cs typeface="Source Sans Pro"/>
              <a:sym typeface="Source Sans Pro"/>
            </a:endParaRPr>
          </a:p>
        </p:txBody>
      </p:sp>
      <p:pic>
        <p:nvPicPr>
          <p:cNvPr id="948" name="Google Shape;948;p43"/>
          <p:cNvPicPr preferRelativeResize="0"/>
          <p:nvPr/>
        </p:nvPicPr>
        <p:blipFill rotWithShape="1">
          <a:blip r:embed="rId3">
            <a:alphaModFix/>
          </a:blip>
          <a:srcRect/>
          <a:stretch/>
        </p:blipFill>
        <p:spPr>
          <a:xfrm>
            <a:off x="2706781" y="4044782"/>
            <a:ext cx="5879535" cy="2057568"/>
          </a:xfrm>
          <a:prstGeom prst="rect">
            <a:avLst/>
          </a:prstGeom>
          <a:noFill/>
          <a:ln>
            <a:noFill/>
          </a:ln>
        </p:spPr>
      </p:pic>
      <p:sp>
        <p:nvSpPr>
          <p:cNvPr id="949" name="Google Shape;949;p43"/>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54"/>
        <p:cNvGrpSpPr/>
        <p:nvPr/>
      </p:nvGrpSpPr>
      <p:grpSpPr>
        <a:xfrm>
          <a:off x="0" y="0"/>
          <a:ext cx="0" cy="0"/>
          <a:chOff x="0" y="0"/>
          <a:chExt cx="0" cy="0"/>
        </a:xfrm>
      </p:grpSpPr>
      <p:sp>
        <p:nvSpPr>
          <p:cNvPr id="955" name="Google Shape;955;p4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Answering common questions about the malaria RDT</a:t>
            </a:r>
            <a:endParaRPr/>
          </a:p>
        </p:txBody>
      </p:sp>
      <p:sp>
        <p:nvSpPr>
          <p:cNvPr id="956" name="Google Shape;956;p4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10</a:t>
            </a:r>
            <a:endParaRPr/>
          </a:p>
        </p:txBody>
      </p:sp>
      <p:sp>
        <p:nvSpPr>
          <p:cNvPr id="957" name="Google Shape;957;p4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44</a:t>
            </a:fld>
            <a:endParaRPr sz="1200" b="0" i="0" u="none" strike="noStrike" cap="none">
              <a:solidFill>
                <a:srgbClr val="289195"/>
              </a:solidFill>
              <a:latin typeface="Source Sans Pro"/>
              <a:ea typeface="Source Sans Pro"/>
              <a:cs typeface="Source Sans Pro"/>
              <a:sym typeface="Source Sans Pro"/>
            </a:endParaRPr>
          </a:p>
        </p:txBody>
      </p:sp>
      <p:sp>
        <p:nvSpPr>
          <p:cNvPr id="958" name="Google Shape;958;p44"/>
          <p:cNvSpPr txBox="1">
            <a:spLocks noGrp="1"/>
          </p:cNvSpPr>
          <p:nvPr>
            <p:ph type="body" idx="1"/>
          </p:nvPr>
        </p:nvSpPr>
        <p:spPr>
          <a:xfrm>
            <a:off x="838199" y="1643062"/>
            <a:ext cx="9917623" cy="4849812"/>
          </a:xfrm>
          <a:prstGeom prst="rect">
            <a:avLst/>
          </a:prstGeom>
          <a:noFill/>
          <a:ln>
            <a:noFill/>
          </a:ln>
        </p:spPr>
        <p:txBody>
          <a:bodyPr spcFirstLastPara="1" wrap="square" lIns="91425" tIns="45700" rIns="91425" bIns="45700" anchor="t" anchorCtr="0">
            <a:normAutofit lnSpcReduction="10000"/>
          </a:bodyPr>
          <a:lstStyle/>
          <a:p>
            <a:pPr marL="457200" lvl="0" indent="-457200" algn="l" rtl="0">
              <a:lnSpc>
                <a:spcPct val="120000"/>
              </a:lnSpc>
              <a:spcBef>
                <a:spcPts val="0"/>
              </a:spcBef>
              <a:spcAft>
                <a:spcPts val="0"/>
              </a:spcAft>
              <a:buClr>
                <a:schemeClr val="dk1"/>
              </a:buClr>
              <a:buSzPts val="2800"/>
              <a:buFont typeface="Calibri"/>
              <a:buAutoNum type="arabicPeriod"/>
            </a:pPr>
            <a:r>
              <a:rPr lang="en-US" sz="2800"/>
              <a:t>If I don’t have any buffer, can I use plain water or some other liquid to perform an RDT?</a:t>
            </a:r>
            <a:endParaRPr/>
          </a:p>
          <a:p>
            <a:pPr marL="457200" lvl="0" indent="-457200" algn="l" rtl="0">
              <a:lnSpc>
                <a:spcPct val="120000"/>
              </a:lnSpc>
              <a:spcBef>
                <a:spcPts val="1000"/>
              </a:spcBef>
              <a:spcAft>
                <a:spcPts val="0"/>
              </a:spcAft>
              <a:buClr>
                <a:schemeClr val="dk1"/>
              </a:buClr>
              <a:buSzPts val="2800"/>
              <a:buFont typeface="Calibri"/>
              <a:buAutoNum type="arabicPeriod"/>
            </a:pPr>
            <a:r>
              <a:rPr lang="en-US" sz="2800"/>
              <a:t>What if the RDT result is negative but the patient still asks me for malaria medication?</a:t>
            </a:r>
            <a:endParaRPr/>
          </a:p>
          <a:p>
            <a:pPr marL="457200" lvl="0" indent="-457200" algn="l" rtl="0">
              <a:lnSpc>
                <a:spcPct val="120000"/>
              </a:lnSpc>
              <a:spcBef>
                <a:spcPts val="1000"/>
              </a:spcBef>
              <a:spcAft>
                <a:spcPts val="0"/>
              </a:spcAft>
              <a:buClr>
                <a:schemeClr val="dk1"/>
              </a:buClr>
              <a:buSzPts val="2800"/>
              <a:buFont typeface="Calibri"/>
              <a:buAutoNum type="arabicPeriod"/>
            </a:pPr>
            <a:r>
              <a:rPr lang="en-US" sz="2800"/>
              <a:t>Why do I have to remove my gloves immediately after adding buffer to the RDT?</a:t>
            </a:r>
            <a:endParaRPr/>
          </a:p>
          <a:p>
            <a:pPr marL="457200" lvl="0" indent="-457200" algn="l" rtl="0">
              <a:lnSpc>
                <a:spcPct val="120000"/>
              </a:lnSpc>
              <a:spcBef>
                <a:spcPts val="1000"/>
              </a:spcBef>
              <a:spcAft>
                <a:spcPts val="0"/>
              </a:spcAft>
              <a:buClr>
                <a:schemeClr val="dk1"/>
              </a:buClr>
              <a:buSzPts val="2800"/>
              <a:buFont typeface="Calibri"/>
              <a:buAutoNum type="arabicPeriod"/>
            </a:pPr>
            <a:r>
              <a:rPr lang="en-US" sz="2800"/>
              <a:t>Is it OK to throw gloves, wrappers, and other waste material in the sharps box?</a:t>
            </a:r>
            <a:endParaRPr/>
          </a:p>
          <a:p>
            <a:pPr marL="457200" lvl="0" indent="-457200" algn="l" rtl="0">
              <a:lnSpc>
                <a:spcPct val="120000"/>
              </a:lnSpc>
              <a:spcBef>
                <a:spcPts val="1000"/>
              </a:spcBef>
              <a:spcAft>
                <a:spcPts val="0"/>
              </a:spcAft>
              <a:buClr>
                <a:schemeClr val="dk1"/>
              </a:buClr>
              <a:buSzPts val="2800"/>
              <a:buFont typeface="Calibri"/>
              <a:buAutoNum type="arabicPeriod"/>
            </a:pPr>
            <a:r>
              <a:rPr lang="en-US" sz="2800"/>
              <a:t>How long will the test results remain visible?</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63"/>
        <p:cNvGrpSpPr/>
        <p:nvPr/>
      </p:nvGrpSpPr>
      <p:grpSpPr>
        <a:xfrm>
          <a:off x="0" y="0"/>
          <a:ext cx="0" cy="0"/>
          <a:chOff x="0" y="0"/>
          <a:chExt cx="0" cy="0"/>
        </a:xfrm>
      </p:grpSpPr>
      <p:sp>
        <p:nvSpPr>
          <p:cNvPr id="964" name="Google Shape;964;g1d40aa04386_0_13"/>
          <p:cNvSpPr>
            <a:spLocks noGrp="1"/>
          </p:cNvSpPr>
          <p:nvPr>
            <p:ph type="pic" idx="2"/>
          </p:nvPr>
        </p:nvSpPr>
        <p:spPr>
          <a:xfrm>
            <a:off x="0" y="0"/>
            <a:ext cx="5483700" cy="6858000"/>
          </a:xfrm>
          <a:prstGeom prst="rect">
            <a:avLst/>
          </a:prstGeom>
        </p:spPr>
        <p:txBody>
          <a:bodyPr/>
          <a:lstStyle/>
          <a:p>
            <a:endParaRPr lang="en-US"/>
          </a:p>
        </p:txBody>
      </p:sp>
      <p:sp>
        <p:nvSpPr>
          <p:cNvPr id="965" name="Google Shape;965;g1d40aa04386_0_13"/>
          <p:cNvSpPr txBox="1">
            <a:spLocks noGrp="1"/>
          </p:cNvSpPr>
          <p:nvPr>
            <p:ph type="body" idx="3"/>
          </p:nvPr>
        </p:nvSpPr>
        <p:spPr>
          <a:xfrm>
            <a:off x="5576850" y="2171700"/>
            <a:ext cx="5960575" cy="2609400"/>
          </a:xfrm>
          <a:prstGeom prst="rect">
            <a:avLst/>
          </a:prstGeom>
        </p:spPr>
        <p:txBody>
          <a:bodyPr spcFirstLastPara="1" wrap="square" lIns="91425" tIns="45700" rIns="91425" bIns="45700" anchor="ctr" anchorCtr="0">
            <a:normAutofit lnSpcReduction="10000"/>
          </a:bodyPr>
          <a:lstStyle/>
          <a:p>
            <a:pPr marL="0" lvl="0" indent="0" algn="l" rtl="0">
              <a:spcBef>
                <a:spcPts val="0"/>
              </a:spcBef>
              <a:spcAft>
                <a:spcPts val="0"/>
              </a:spcAft>
              <a:buClr>
                <a:schemeClr val="lt1"/>
              </a:buClr>
              <a:buSzPct val="96453"/>
              <a:buFont typeface="Calibri"/>
              <a:buNone/>
            </a:pPr>
            <a:r>
              <a:rPr lang="en-US" sz="3317" dirty="0"/>
              <a:t>Help caregivers understand that a malaria RDT is important to:</a:t>
            </a:r>
            <a:endParaRPr sz="1517" dirty="0">
              <a:solidFill>
                <a:schemeClr val="dk1"/>
              </a:solidFill>
            </a:endParaRPr>
          </a:p>
          <a:p>
            <a:pPr marL="457200" lvl="0" indent="-433070" algn="l" rtl="0">
              <a:spcBef>
                <a:spcPts val="0"/>
              </a:spcBef>
              <a:spcAft>
                <a:spcPts val="0"/>
              </a:spcAft>
              <a:buClr>
                <a:schemeClr val="lt1"/>
              </a:buClr>
              <a:buSzPct val="100000"/>
              <a:buFont typeface="Source Sans Pro"/>
              <a:buChar char="•"/>
            </a:pPr>
            <a:r>
              <a:rPr lang="en-US" sz="3317" dirty="0"/>
              <a:t>Ensure the correct diagnosis</a:t>
            </a:r>
            <a:endParaRPr sz="1517" dirty="0">
              <a:solidFill>
                <a:schemeClr val="dk1"/>
              </a:solidFill>
            </a:endParaRPr>
          </a:p>
          <a:p>
            <a:pPr marL="457200" lvl="0" indent="-433070" algn="l" rtl="0">
              <a:spcBef>
                <a:spcPts val="0"/>
              </a:spcBef>
              <a:spcAft>
                <a:spcPts val="0"/>
              </a:spcAft>
              <a:buClr>
                <a:schemeClr val="lt1"/>
              </a:buClr>
              <a:buSzPct val="100000"/>
              <a:buFont typeface="Source Sans Pro"/>
              <a:buChar char="•"/>
            </a:pPr>
            <a:r>
              <a:rPr lang="en-US" sz="3317" dirty="0"/>
              <a:t>Get proper and timely treatment for their children</a:t>
            </a:r>
            <a:endParaRPr sz="3317" dirty="0"/>
          </a:p>
        </p:txBody>
      </p:sp>
      <p:pic>
        <p:nvPicPr>
          <p:cNvPr id="966" name="Google Shape;966;g1d40aa04386_0_13"/>
          <p:cNvPicPr preferRelativeResize="0"/>
          <p:nvPr/>
        </p:nvPicPr>
        <p:blipFill>
          <a:blip r:embed="rId3">
            <a:alphaModFix/>
          </a:blip>
          <a:stretch>
            <a:fillRect/>
          </a:stretch>
        </p:blipFill>
        <p:spPr>
          <a:xfrm>
            <a:off x="271467" y="4373875"/>
            <a:ext cx="4940756" cy="2362200"/>
          </a:xfrm>
          <a:prstGeom prst="rect">
            <a:avLst/>
          </a:prstGeom>
          <a:noFill/>
          <a:ln>
            <a:noFill/>
          </a:ln>
        </p:spPr>
      </p:pic>
      <p:pic>
        <p:nvPicPr>
          <p:cNvPr id="967" name="Google Shape;967;g1d40aa04386_0_13"/>
          <p:cNvPicPr preferRelativeResize="0"/>
          <p:nvPr/>
        </p:nvPicPr>
        <p:blipFill>
          <a:blip r:embed="rId4">
            <a:alphaModFix/>
          </a:blip>
          <a:stretch>
            <a:fillRect/>
          </a:stretch>
        </p:blipFill>
        <p:spPr>
          <a:xfrm>
            <a:off x="-46575" y="0"/>
            <a:ext cx="5576850" cy="4854279"/>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sp>
        <p:nvSpPr>
          <p:cNvPr id="973" name="Google Shape;973;p46"/>
          <p:cNvSpPr txBox="1">
            <a:spLocks noGrp="1"/>
          </p:cNvSpPr>
          <p:nvPr>
            <p:ph type="body" idx="1"/>
          </p:nvPr>
        </p:nvSpPr>
        <p:spPr>
          <a:xfrm>
            <a:off x="965199" y="2312988"/>
            <a:ext cx="10353589" cy="2197019"/>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Malaria treatment and referral</a:t>
            </a:r>
            <a:endParaRPr/>
          </a:p>
        </p:txBody>
      </p:sp>
      <p:sp>
        <p:nvSpPr>
          <p:cNvPr id="974" name="Google Shape;974;p46"/>
          <p:cNvSpPr txBox="1">
            <a:spLocks noGrp="1"/>
          </p:cNvSpPr>
          <p:nvPr>
            <p:ph type="body" idx="2"/>
          </p:nvPr>
        </p:nvSpPr>
        <p:spPr>
          <a:xfrm>
            <a:off x="991182" y="2436556"/>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3</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47"/>
          <p:cNvSpPr txBox="1">
            <a:spLocks noGrp="1"/>
          </p:cNvSpPr>
          <p:nvPr>
            <p:ph type="title"/>
          </p:nvPr>
        </p:nvSpPr>
        <p:spPr>
          <a:xfrm>
            <a:off x="838200" y="362897"/>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6C6F"/>
              </a:buClr>
              <a:buSzPts val="3600"/>
              <a:buFont typeface="Roboto Condensed"/>
              <a:buNone/>
            </a:pPr>
            <a:r>
              <a:rPr lang="en-US">
                <a:solidFill>
                  <a:srgbClr val="1E6C6F"/>
                </a:solidFill>
              </a:rPr>
              <a:t>Learning objectives</a:t>
            </a:r>
            <a:endParaRPr/>
          </a:p>
        </p:txBody>
      </p:sp>
      <p:sp>
        <p:nvSpPr>
          <p:cNvPr id="981" name="Google Shape;981;p47"/>
          <p:cNvSpPr txBox="1">
            <a:spLocks noGrp="1"/>
          </p:cNvSpPr>
          <p:nvPr>
            <p:ph type="body" idx="1"/>
          </p:nvPr>
        </p:nvSpPr>
        <p:spPr>
          <a:xfrm>
            <a:off x="838200" y="1432193"/>
            <a:ext cx="7918342" cy="5243244"/>
          </a:xfrm>
          <a:prstGeom prst="rect">
            <a:avLst/>
          </a:prstGeom>
          <a:noFill/>
          <a:ln>
            <a:noFill/>
          </a:ln>
        </p:spPr>
        <p:txBody>
          <a:bodyPr spcFirstLastPara="1" wrap="square" lIns="91425" tIns="45700" rIns="91425" bIns="45700" anchor="t" anchorCtr="0">
            <a:normAutofit fontScale="92500" lnSpcReduction="20000"/>
          </a:bodyPr>
          <a:lstStyle/>
          <a:p>
            <a:pPr marL="0" lvl="0" indent="0" algn="l" rtl="0">
              <a:lnSpc>
                <a:spcPct val="120000"/>
              </a:lnSpc>
              <a:spcBef>
                <a:spcPts val="0"/>
              </a:spcBef>
              <a:spcAft>
                <a:spcPts val="0"/>
              </a:spcAft>
              <a:buClr>
                <a:schemeClr val="dk1"/>
              </a:buClr>
              <a:buSzPct val="100000"/>
              <a:buNone/>
            </a:pPr>
            <a:r>
              <a:rPr lang="en-US" sz="3200"/>
              <a:t>By the end of this session, you will be able to:</a:t>
            </a:r>
            <a:endParaRPr/>
          </a:p>
          <a:p>
            <a:pPr marL="228600" lvl="0" indent="-228600" algn="l" rtl="0">
              <a:lnSpc>
                <a:spcPct val="120000"/>
              </a:lnSpc>
              <a:spcBef>
                <a:spcPts val="1000"/>
              </a:spcBef>
              <a:spcAft>
                <a:spcPts val="0"/>
              </a:spcAft>
              <a:buClr>
                <a:schemeClr val="dk1"/>
              </a:buClr>
              <a:buSzPct val="100000"/>
              <a:buChar char="•"/>
            </a:pPr>
            <a:r>
              <a:rPr lang="en-US" sz="3200">
                <a:latin typeface="Calibri"/>
                <a:ea typeface="Calibri"/>
                <a:cs typeface="Calibri"/>
                <a:sym typeface="Calibri"/>
              </a:rPr>
              <a:t>Discuss when to refer a child with malaria/danger signs</a:t>
            </a:r>
            <a:endParaRPr/>
          </a:p>
          <a:p>
            <a:pPr marL="228600" lvl="0" indent="-228600" algn="l" rtl="0">
              <a:lnSpc>
                <a:spcPct val="120000"/>
              </a:lnSpc>
              <a:spcBef>
                <a:spcPts val="1000"/>
              </a:spcBef>
              <a:spcAft>
                <a:spcPts val="0"/>
              </a:spcAft>
              <a:buClr>
                <a:schemeClr val="dk1"/>
              </a:buClr>
              <a:buSzPct val="100000"/>
              <a:buChar char="•"/>
            </a:pPr>
            <a:r>
              <a:rPr lang="en-US" sz="3200">
                <a:latin typeface="Calibri"/>
                <a:ea typeface="Calibri"/>
                <a:cs typeface="Calibri"/>
                <a:sym typeface="Calibri"/>
              </a:rPr>
              <a:t>Explain appropriate treatment for malaria</a:t>
            </a:r>
            <a:endParaRPr sz="3200">
              <a:latin typeface="Calibri"/>
              <a:ea typeface="Calibri"/>
              <a:cs typeface="Calibri"/>
              <a:sym typeface="Calibri"/>
            </a:endParaRPr>
          </a:p>
          <a:p>
            <a:pPr marL="228600" lvl="0" indent="-228600" algn="l" rtl="0">
              <a:lnSpc>
                <a:spcPct val="120000"/>
              </a:lnSpc>
              <a:spcBef>
                <a:spcPts val="1000"/>
              </a:spcBef>
              <a:spcAft>
                <a:spcPts val="0"/>
              </a:spcAft>
              <a:buClr>
                <a:schemeClr val="dk1"/>
              </a:buClr>
              <a:buSzPct val="100000"/>
              <a:buChar char="•"/>
            </a:pPr>
            <a:r>
              <a:rPr lang="en-US" sz="3200">
                <a:latin typeface="Calibri"/>
                <a:ea typeface="Calibri"/>
                <a:cs typeface="Calibri"/>
                <a:sym typeface="Calibri"/>
              </a:rPr>
              <a:t>Explain the importance of taking all the medicine</a:t>
            </a:r>
            <a:endParaRPr/>
          </a:p>
          <a:p>
            <a:pPr marL="228600" lvl="0" indent="-228600" algn="l" rtl="0">
              <a:lnSpc>
                <a:spcPct val="120000"/>
              </a:lnSpc>
              <a:spcBef>
                <a:spcPts val="1000"/>
              </a:spcBef>
              <a:spcAft>
                <a:spcPts val="0"/>
              </a:spcAft>
              <a:buClr>
                <a:schemeClr val="dk1"/>
              </a:buClr>
              <a:buSzPct val="100000"/>
              <a:buChar char="•"/>
            </a:pPr>
            <a:r>
              <a:rPr lang="en-US" sz="3200">
                <a:latin typeface="Calibri"/>
                <a:ea typeface="Calibri"/>
                <a:cs typeface="Calibri"/>
                <a:sym typeface="Calibri"/>
              </a:rPr>
              <a:t>Practice giving treatment instructions to the caregiver, helping to give the first dose, and advising for homecare/when to bring child to a higher-level health facility</a:t>
            </a:r>
            <a:endParaRPr sz="3200">
              <a:latin typeface="Calibri"/>
              <a:ea typeface="Calibri"/>
              <a:cs typeface="Calibri"/>
              <a:sym typeface="Calibri"/>
            </a:endParaRPr>
          </a:p>
          <a:p>
            <a:pPr marL="0" lvl="0" indent="0" algn="l" rtl="0">
              <a:lnSpc>
                <a:spcPct val="150000"/>
              </a:lnSpc>
              <a:spcBef>
                <a:spcPts val="1000"/>
              </a:spcBef>
              <a:spcAft>
                <a:spcPts val="0"/>
              </a:spcAft>
              <a:buClr>
                <a:schemeClr val="dk1"/>
              </a:buClr>
              <a:buSzPct val="100000"/>
              <a:buNone/>
            </a:pPr>
            <a:endParaRPr/>
          </a:p>
        </p:txBody>
      </p:sp>
      <p:sp>
        <p:nvSpPr>
          <p:cNvPr id="982" name="Google Shape;982;p4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47</a:t>
            </a:fld>
            <a:endParaRPr sz="1200" b="0" i="0" u="none" strike="noStrike" cap="none">
              <a:solidFill>
                <a:srgbClr val="289195"/>
              </a:solidFill>
              <a:latin typeface="Source Sans Pro"/>
              <a:ea typeface="Source Sans Pro"/>
              <a:cs typeface="Source Sans Pro"/>
              <a:sym typeface="Source Sans Pro"/>
            </a:endParaRPr>
          </a:p>
        </p:txBody>
      </p:sp>
      <p:pic>
        <p:nvPicPr>
          <p:cNvPr id="983" name="Google Shape;983;p47"/>
          <p:cNvPicPr preferRelativeResize="0"/>
          <p:nvPr/>
        </p:nvPicPr>
        <p:blipFill>
          <a:blip r:embed="rId3">
            <a:alphaModFix/>
          </a:blip>
          <a:stretch>
            <a:fillRect/>
          </a:stretch>
        </p:blipFill>
        <p:spPr>
          <a:xfrm>
            <a:off x="8756539" y="2088213"/>
            <a:ext cx="2803161" cy="2681562"/>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sp>
        <p:nvSpPr>
          <p:cNvPr id="989" name="Google Shape;989;p4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Child assessment – where to start?</a:t>
            </a:r>
            <a:endParaRPr/>
          </a:p>
        </p:txBody>
      </p:sp>
      <p:sp>
        <p:nvSpPr>
          <p:cNvPr id="990" name="Google Shape;990;p4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11</a:t>
            </a:r>
            <a:endParaRPr/>
          </a:p>
        </p:txBody>
      </p:sp>
      <p:sp>
        <p:nvSpPr>
          <p:cNvPr id="991" name="Google Shape;991;p4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48</a:t>
            </a:fld>
            <a:endParaRPr sz="1200" b="0" i="0" u="none" strike="noStrike" cap="none">
              <a:solidFill>
                <a:srgbClr val="289195"/>
              </a:solidFill>
              <a:latin typeface="Source Sans Pro"/>
              <a:ea typeface="Source Sans Pro"/>
              <a:cs typeface="Source Sans Pro"/>
              <a:sym typeface="Source Sans Pro"/>
            </a:endParaRPr>
          </a:p>
        </p:txBody>
      </p:sp>
      <p:grpSp>
        <p:nvGrpSpPr>
          <p:cNvPr id="992" name="Google Shape;992;p48"/>
          <p:cNvGrpSpPr/>
          <p:nvPr/>
        </p:nvGrpSpPr>
        <p:grpSpPr>
          <a:xfrm>
            <a:off x="733400" y="1794675"/>
            <a:ext cx="5369399" cy="4411655"/>
            <a:chOff x="733400" y="6"/>
            <a:chExt cx="5369399" cy="4411655"/>
          </a:xfrm>
        </p:grpSpPr>
        <p:sp>
          <p:nvSpPr>
            <p:cNvPr id="993" name="Google Shape;993;p48"/>
            <p:cNvSpPr/>
            <p:nvPr/>
          </p:nvSpPr>
          <p:spPr>
            <a:xfrm>
              <a:off x="733400" y="6"/>
              <a:ext cx="2832900" cy="2646600"/>
            </a:xfrm>
            <a:prstGeom prst="ellipse">
              <a:avLst/>
            </a:prstGeom>
            <a:solidFill>
              <a:srgbClr val="EE4748">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4" name="Google Shape;994;p48"/>
            <p:cNvSpPr txBox="1"/>
            <p:nvPr/>
          </p:nvSpPr>
          <p:spPr>
            <a:xfrm>
              <a:off x="1120982" y="387579"/>
              <a:ext cx="1871423" cy="187139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dk1"/>
                </a:buClr>
                <a:buSzPts val="3100"/>
                <a:buFont typeface="Calibri"/>
                <a:buNone/>
              </a:pPr>
              <a:r>
                <a:rPr lang="en-US" sz="3100" b="0" i="0" u="none" strike="noStrike" cap="none">
                  <a:solidFill>
                    <a:schemeClr val="dk1"/>
                  </a:solidFill>
                  <a:latin typeface="Calibri"/>
                  <a:ea typeface="Calibri"/>
                  <a:cs typeface="Calibri"/>
                  <a:sym typeface="Calibri"/>
                </a:rPr>
                <a:t>Assess for danger signs</a:t>
              </a:r>
              <a:endParaRPr sz="1400" b="0" i="0" u="none" strike="noStrike" cap="none">
                <a:solidFill>
                  <a:srgbClr val="000000"/>
                </a:solidFill>
                <a:latin typeface="Arial"/>
                <a:ea typeface="Arial"/>
                <a:cs typeface="Arial"/>
                <a:sym typeface="Arial"/>
              </a:endParaRPr>
            </a:p>
          </p:txBody>
        </p:sp>
        <p:sp>
          <p:nvSpPr>
            <p:cNvPr id="995" name="Google Shape;995;p48"/>
            <p:cNvSpPr/>
            <p:nvPr/>
          </p:nvSpPr>
          <p:spPr>
            <a:xfrm>
              <a:off x="2095622" y="1765105"/>
              <a:ext cx="2646593" cy="2646556"/>
            </a:xfrm>
            <a:prstGeom prst="ellipse">
              <a:avLst/>
            </a:prstGeom>
            <a:solidFill>
              <a:srgbClr val="1AE9C8">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6" name="Google Shape;996;p48"/>
            <p:cNvSpPr txBox="1"/>
            <p:nvPr/>
          </p:nvSpPr>
          <p:spPr>
            <a:xfrm>
              <a:off x="2483207" y="2152684"/>
              <a:ext cx="1871423" cy="187139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dk1"/>
                </a:buClr>
                <a:buSzPts val="3100"/>
                <a:buFont typeface="Calibri"/>
                <a:buNone/>
              </a:pPr>
              <a:r>
                <a:rPr lang="en-US" sz="3100" b="0" i="0" u="none" strike="noStrike" cap="none">
                  <a:solidFill>
                    <a:schemeClr val="dk1"/>
                  </a:solidFill>
                  <a:latin typeface="Calibri"/>
                  <a:ea typeface="Calibri"/>
                  <a:cs typeface="Calibri"/>
                  <a:sym typeface="Calibri"/>
                </a:rPr>
                <a:t>Treat or refer</a:t>
              </a:r>
              <a:endParaRPr sz="1400" b="0" i="0" u="none" strike="noStrike" cap="none">
                <a:solidFill>
                  <a:srgbClr val="000000"/>
                </a:solidFill>
                <a:latin typeface="Arial"/>
                <a:ea typeface="Arial"/>
                <a:cs typeface="Arial"/>
                <a:sym typeface="Arial"/>
              </a:endParaRPr>
            </a:p>
          </p:txBody>
        </p:sp>
        <p:sp>
          <p:nvSpPr>
            <p:cNvPr id="997" name="Google Shape;997;p48"/>
            <p:cNvSpPr/>
            <p:nvPr/>
          </p:nvSpPr>
          <p:spPr>
            <a:xfrm>
              <a:off x="3166099" y="6"/>
              <a:ext cx="2936700" cy="2646600"/>
            </a:xfrm>
            <a:prstGeom prst="ellipse">
              <a:avLst/>
            </a:prstGeom>
            <a:solidFill>
              <a:srgbClr val="C1114B">
                <a:alpha val="49019"/>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8" name="Google Shape;998;p48"/>
            <p:cNvSpPr txBox="1"/>
            <p:nvPr/>
          </p:nvSpPr>
          <p:spPr>
            <a:xfrm>
              <a:off x="3843822" y="387579"/>
              <a:ext cx="1871423" cy="187139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dk1"/>
                </a:buClr>
                <a:buSzPts val="3100"/>
                <a:buFont typeface="Calibri"/>
                <a:buNone/>
              </a:pPr>
              <a:r>
                <a:rPr lang="en-US" sz="3100" b="0" i="0" u="none" strike="noStrike" cap="none">
                  <a:solidFill>
                    <a:schemeClr val="dk1"/>
                  </a:solidFill>
                  <a:latin typeface="Calibri"/>
                  <a:ea typeface="Calibri"/>
                  <a:cs typeface="Calibri"/>
                  <a:sym typeface="Calibri"/>
                </a:rPr>
                <a:t>Classify/ Identify problem</a:t>
              </a:r>
              <a:endParaRPr sz="1400" b="0" i="0" u="none" strike="noStrike" cap="none">
                <a:solidFill>
                  <a:srgbClr val="000000"/>
                </a:solidFill>
                <a:latin typeface="Arial"/>
                <a:ea typeface="Arial"/>
                <a:cs typeface="Arial"/>
                <a:sym typeface="Arial"/>
              </a:endParaRPr>
            </a:p>
          </p:txBody>
        </p:sp>
      </p:grpSp>
      <p:sp>
        <p:nvSpPr>
          <p:cNvPr id="999" name="Google Shape;999;p48"/>
          <p:cNvSpPr txBox="1"/>
          <p:nvPr/>
        </p:nvSpPr>
        <p:spPr>
          <a:xfrm>
            <a:off x="6836229" y="2554513"/>
            <a:ext cx="4209142" cy="23083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00197E"/>
                </a:solidFill>
                <a:latin typeface="Calibri"/>
                <a:ea typeface="Calibri"/>
                <a:cs typeface="Calibri"/>
                <a:sym typeface="Calibri"/>
              </a:rPr>
              <a:t>What is the first thing you do when a sick child is brought to you?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04"/>
        <p:cNvGrpSpPr/>
        <p:nvPr/>
      </p:nvGrpSpPr>
      <p:grpSpPr>
        <a:xfrm>
          <a:off x="0" y="0"/>
          <a:ext cx="0" cy="0"/>
          <a:chOff x="0" y="0"/>
          <a:chExt cx="0" cy="0"/>
        </a:xfrm>
      </p:grpSpPr>
      <p:sp>
        <p:nvSpPr>
          <p:cNvPr id="1005" name="Google Shape;1005;p49"/>
          <p:cNvSpPr txBox="1">
            <a:spLocks noGrp="1"/>
          </p:cNvSpPr>
          <p:nvPr>
            <p:ph type="title"/>
          </p:nvPr>
        </p:nvSpPr>
        <p:spPr>
          <a:xfrm>
            <a:off x="838200" y="365126"/>
            <a:ext cx="10515600" cy="111473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When to refer</a:t>
            </a:r>
            <a:endParaRPr/>
          </a:p>
        </p:txBody>
      </p:sp>
      <p:sp>
        <p:nvSpPr>
          <p:cNvPr id="1006" name="Google Shape;1006;p49"/>
          <p:cNvSpPr txBox="1">
            <a:spLocks noGrp="1"/>
          </p:cNvSpPr>
          <p:nvPr>
            <p:ph type="body" idx="1"/>
          </p:nvPr>
        </p:nvSpPr>
        <p:spPr>
          <a:xfrm>
            <a:off x="738423" y="1653703"/>
            <a:ext cx="5081806" cy="5021734"/>
          </a:xfrm>
          <a:prstGeom prst="rect">
            <a:avLst/>
          </a:prstGeom>
          <a:noFill/>
          <a:ln>
            <a:noFill/>
          </a:ln>
        </p:spPr>
        <p:txBody>
          <a:bodyPr spcFirstLastPara="1" wrap="square" lIns="91425" tIns="45700" rIns="91425" bIns="45700" anchor="t" anchorCtr="0">
            <a:noAutofit/>
          </a:bodyPr>
          <a:lstStyle/>
          <a:p>
            <a:pPr marL="228600" lvl="0" indent="-228600" algn="l" rtl="0">
              <a:lnSpc>
                <a:spcPct val="110000"/>
              </a:lnSpc>
              <a:spcBef>
                <a:spcPts val="0"/>
              </a:spcBef>
              <a:spcAft>
                <a:spcPts val="0"/>
              </a:spcAft>
              <a:buClr>
                <a:srgbClr val="C00000"/>
              </a:buClr>
              <a:buSzPts val="2350"/>
              <a:buChar char="•"/>
            </a:pPr>
            <a:r>
              <a:rPr lang="en-US" sz="2350" b="1">
                <a:solidFill>
                  <a:srgbClr val="C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First thing you do: </a:t>
            </a:r>
            <a:r>
              <a:rPr lang="en-US" sz="235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assess for the danger signs. A child may have a serious health problem if he/she:</a:t>
            </a:r>
            <a:endParaRPr/>
          </a:p>
          <a:p>
            <a:pPr marL="685800" lvl="1" indent="-228600" algn="l" rtl="0">
              <a:lnSpc>
                <a:spcPct val="110000"/>
              </a:lnSpc>
              <a:spcBef>
                <a:spcPts val="500"/>
              </a:spcBef>
              <a:spcAft>
                <a:spcPts val="0"/>
              </a:spcAft>
              <a:buClr>
                <a:schemeClr val="dk1"/>
              </a:buClr>
              <a:buSzPts val="2350"/>
              <a:buChar char="•"/>
            </a:pPr>
            <a:r>
              <a:rPr lang="en-US" sz="2350"/>
              <a:t>Has (or recently had) convulsions</a:t>
            </a:r>
            <a:endParaRPr/>
          </a:p>
          <a:p>
            <a:pPr marL="685800" lvl="1" indent="-228600" algn="l" rtl="0">
              <a:lnSpc>
                <a:spcPct val="110000"/>
              </a:lnSpc>
              <a:spcBef>
                <a:spcPts val="500"/>
              </a:spcBef>
              <a:spcAft>
                <a:spcPts val="0"/>
              </a:spcAft>
              <a:buClr>
                <a:schemeClr val="dk1"/>
              </a:buClr>
              <a:buSzPts val="2350"/>
              <a:buChar char="•"/>
            </a:pPr>
            <a:r>
              <a:rPr lang="en-US" sz="2350"/>
              <a:t>Is unusually sleepy or unconscious</a:t>
            </a:r>
            <a:endParaRPr/>
          </a:p>
          <a:p>
            <a:pPr marL="685800" lvl="1" indent="-228600" algn="l" rtl="0">
              <a:lnSpc>
                <a:spcPct val="110000"/>
              </a:lnSpc>
              <a:spcBef>
                <a:spcPts val="500"/>
              </a:spcBef>
              <a:spcAft>
                <a:spcPts val="0"/>
              </a:spcAft>
              <a:buClr>
                <a:schemeClr val="dk1"/>
              </a:buClr>
              <a:buSzPts val="2350"/>
              <a:buChar char="•"/>
            </a:pPr>
            <a:r>
              <a:rPr lang="en-US" sz="2350"/>
              <a:t>Not able to drink or eat anything</a:t>
            </a:r>
            <a:endParaRPr/>
          </a:p>
          <a:p>
            <a:pPr marL="685800" lvl="1" indent="-228600" algn="l" rtl="0">
              <a:lnSpc>
                <a:spcPct val="110000"/>
              </a:lnSpc>
              <a:spcBef>
                <a:spcPts val="500"/>
              </a:spcBef>
              <a:spcAft>
                <a:spcPts val="0"/>
              </a:spcAft>
              <a:buClr>
                <a:schemeClr val="dk1"/>
              </a:buClr>
              <a:buSzPts val="2350"/>
              <a:buChar char="•"/>
            </a:pPr>
            <a:r>
              <a:rPr lang="en-US" sz="2350"/>
              <a:t>Vomits everything</a:t>
            </a:r>
            <a:endParaRPr/>
          </a:p>
          <a:p>
            <a:pPr marL="685800" lvl="1" indent="-228600" algn="l" rtl="0">
              <a:lnSpc>
                <a:spcPct val="110000"/>
              </a:lnSpc>
              <a:spcBef>
                <a:spcPts val="500"/>
              </a:spcBef>
              <a:spcAft>
                <a:spcPts val="0"/>
              </a:spcAft>
              <a:buClr>
                <a:schemeClr val="dk1"/>
              </a:buClr>
              <a:buSzPts val="2350"/>
              <a:buChar char="•"/>
            </a:pPr>
            <a:r>
              <a:rPr lang="en-US" sz="2350"/>
              <a:t>Has fever for more than 7 days</a:t>
            </a:r>
            <a:endParaRPr/>
          </a:p>
          <a:p>
            <a:pPr marL="685800" lvl="1" indent="-228600" algn="l" rtl="0">
              <a:lnSpc>
                <a:spcPct val="110000"/>
              </a:lnSpc>
              <a:spcBef>
                <a:spcPts val="500"/>
              </a:spcBef>
              <a:spcAft>
                <a:spcPts val="0"/>
              </a:spcAft>
              <a:buClr>
                <a:schemeClr val="dk1"/>
              </a:buClr>
              <a:buSzPts val="2350"/>
              <a:buChar char="•"/>
            </a:pPr>
            <a:r>
              <a:rPr lang="en-US" sz="2350"/>
              <a:t>Has chest in-drawing (may indicate pneumonia)</a:t>
            </a:r>
            <a:endParaRPr/>
          </a:p>
        </p:txBody>
      </p:sp>
      <p:sp>
        <p:nvSpPr>
          <p:cNvPr id="1007" name="Google Shape;1007;p4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49</a:t>
            </a:fld>
            <a:endParaRPr/>
          </a:p>
        </p:txBody>
      </p:sp>
      <p:sp>
        <p:nvSpPr>
          <p:cNvPr id="1008" name="Google Shape;1008;p49"/>
          <p:cNvSpPr txBox="1"/>
          <p:nvPr/>
        </p:nvSpPr>
        <p:spPr>
          <a:xfrm>
            <a:off x="5964915" y="5173543"/>
            <a:ext cx="5357004" cy="76944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en-US" sz="2200" b="1" i="1" u="none" strike="noStrike" cap="none">
                <a:solidFill>
                  <a:srgbClr val="C00000"/>
                </a:solidFill>
                <a:latin typeface="Calibri"/>
                <a:ea typeface="Calibri"/>
                <a:cs typeface="Calibri"/>
                <a:sym typeface="Calibri"/>
              </a:rPr>
              <a:t>If any of the danger signs are present, refer to a higher level of care without a delay</a:t>
            </a:r>
            <a:endParaRPr sz="1400" b="0" i="0" u="none" strike="noStrike" cap="none">
              <a:solidFill>
                <a:srgbClr val="000000"/>
              </a:solidFill>
              <a:latin typeface="Arial"/>
              <a:ea typeface="Arial"/>
              <a:cs typeface="Arial"/>
              <a:sym typeface="Arial"/>
            </a:endParaRPr>
          </a:p>
        </p:txBody>
      </p:sp>
      <p:pic>
        <p:nvPicPr>
          <p:cNvPr id="1009" name="Google Shape;1009;p49"/>
          <p:cNvPicPr preferRelativeResize="0"/>
          <p:nvPr/>
        </p:nvPicPr>
        <p:blipFill rotWithShape="1">
          <a:blip r:embed="rId3">
            <a:alphaModFix/>
          </a:blip>
          <a:srcRect/>
          <a:stretch/>
        </p:blipFill>
        <p:spPr>
          <a:xfrm>
            <a:off x="6095999" y="1795313"/>
            <a:ext cx="5526019" cy="3182043"/>
          </a:xfrm>
          <a:prstGeom prst="rect">
            <a:avLst/>
          </a:prstGeom>
          <a:noFill/>
          <a:ln w="38100" cap="flat" cmpd="sng">
            <a:solidFill>
              <a:srgbClr val="C00000"/>
            </a:solidFill>
            <a:prstDash val="solid"/>
            <a:round/>
            <a:headEnd type="none" w="sm" len="sm"/>
            <a:tailEnd type="none" w="sm" len="sm"/>
          </a:ln>
        </p:spPr>
      </p:pic>
      <p:sp>
        <p:nvSpPr>
          <p:cNvPr id="1010" name="Google Shape;1010;p49"/>
          <p:cNvSpPr txBox="1"/>
          <p:nvPr/>
        </p:nvSpPr>
        <p:spPr>
          <a:xfrm rot="-5400000">
            <a:off x="9028375" y="3216988"/>
            <a:ext cx="55260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MoH Uganda/Designed and illustrated by Mango Tree</a:t>
            </a:r>
            <a:endParaRPr sz="1000">
              <a:latin typeface="Source Sans Pro"/>
              <a:ea typeface="Source Sans Pro"/>
              <a:cs typeface="Source Sans Pro"/>
              <a:sym typeface="Source Sans Pr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Google Shape;487;p5"/>
          <p:cNvSpPr txBox="1">
            <a:spLocks noGrp="1"/>
          </p:cNvSpPr>
          <p:nvPr>
            <p:ph type="title"/>
          </p:nvPr>
        </p:nvSpPr>
        <p:spPr>
          <a:xfrm>
            <a:off x="838197" y="423069"/>
            <a:ext cx="5895112"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Key facts about malaria</a:t>
            </a:r>
            <a:endParaRPr/>
          </a:p>
        </p:txBody>
      </p:sp>
      <p:sp>
        <p:nvSpPr>
          <p:cNvPr id="488" name="Google Shape;488;p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sp>
        <p:nvSpPr>
          <p:cNvPr id="489" name="Google Shape;489;p5"/>
          <p:cNvSpPr txBox="1">
            <a:spLocks noGrp="1"/>
          </p:cNvSpPr>
          <p:nvPr>
            <p:ph type="body" idx="1"/>
          </p:nvPr>
        </p:nvSpPr>
        <p:spPr>
          <a:xfrm>
            <a:off x="838197" y="1499867"/>
            <a:ext cx="7144660" cy="4935064"/>
          </a:xfrm>
          <a:prstGeom prst="rect">
            <a:avLst/>
          </a:prstGeom>
          <a:noFill/>
          <a:ln>
            <a:noFill/>
          </a:ln>
        </p:spPr>
        <p:txBody>
          <a:bodyPr spcFirstLastPara="1" wrap="square" lIns="91425" tIns="45700" rIns="91425" bIns="45700" anchor="t" anchorCtr="0">
            <a:normAutofit fontScale="32500" lnSpcReduction="20000"/>
          </a:bodyPr>
          <a:lstStyle/>
          <a:p>
            <a:pPr marL="228600" marR="0" lvl="0" indent="-228600" algn="l" rtl="0">
              <a:lnSpc>
                <a:spcPct val="120000"/>
              </a:lnSpc>
              <a:spcBef>
                <a:spcPts val="0"/>
              </a:spcBef>
              <a:spcAft>
                <a:spcPts val="0"/>
              </a:spcAft>
              <a:buClr>
                <a:srgbClr val="000000"/>
              </a:buClr>
              <a:buSzPct val="100000"/>
              <a:buFont typeface="Arial"/>
              <a:buChar char="•"/>
            </a:pPr>
            <a:r>
              <a:rPr lang="en-US" sz="9800" dirty="0"/>
              <a:t>Malaria is a life-threatening disease caused by malaria parasites (</a:t>
            </a:r>
            <a:r>
              <a:rPr lang="en-US" sz="9800" i="1" dirty="0"/>
              <a:t>Plasmodium) </a:t>
            </a:r>
            <a:r>
              <a:rPr lang="en-US" sz="9800" dirty="0"/>
              <a:t>carried by certain types of mosquitoes </a:t>
            </a:r>
            <a:r>
              <a:rPr lang="en-US" sz="9800" b="0" i="1" u="none" strike="noStrike" cap="none" dirty="0">
                <a:solidFill>
                  <a:srgbClr val="000000"/>
                </a:solidFill>
                <a:latin typeface="Source Sans Pro"/>
                <a:ea typeface="Source Sans Pro"/>
                <a:cs typeface="Source Sans Pro"/>
                <a:sym typeface="Source Sans Pro"/>
              </a:rPr>
              <a:t>(Anopheles)</a:t>
            </a:r>
            <a:endParaRPr sz="9800" b="0" i="1" u="none" strike="noStrike" cap="none" dirty="0">
              <a:solidFill>
                <a:srgbClr val="000000"/>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endParaRPr>
          </a:p>
          <a:p>
            <a:pPr marL="228600" lvl="0" indent="-193675" algn="l" rtl="0">
              <a:lnSpc>
                <a:spcPct val="120000"/>
              </a:lnSpc>
              <a:spcBef>
                <a:spcPts val="0"/>
              </a:spcBef>
              <a:spcAft>
                <a:spcPts val="0"/>
              </a:spcAft>
              <a:buClr>
                <a:schemeClr val="dk1"/>
              </a:buClr>
              <a:buSzPct val="100000"/>
              <a:buNone/>
            </a:pPr>
            <a:endParaRPr sz="9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endParaRPr>
          </a:p>
          <a:p>
            <a:pPr marL="228600" lvl="0" indent="-228600" algn="l" rtl="0">
              <a:lnSpc>
                <a:spcPct val="120000"/>
              </a:lnSpc>
              <a:spcBef>
                <a:spcPts val="1000"/>
              </a:spcBef>
              <a:spcAft>
                <a:spcPts val="0"/>
              </a:spcAft>
              <a:buClr>
                <a:schemeClr val="dk1"/>
              </a:buClr>
              <a:buSzPct val="100000"/>
              <a:buChar char="•"/>
            </a:pPr>
            <a:r>
              <a:rPr lang="en-US" sz="9800" dirty="0"/>
              <a:t>The mosquito picks up the parasite by biting someone who already has the </a:t>
            </a:r>
            <a:r>
              <a:rPr lang="en-US" sz="9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disease and passes it to other people by biting them</a:t>
            </a:r>
            <a:endParaRPr sz="9800" dirty="0"/>
          </a:p>
          <a:p>
            <a:pPr marL="228600" lvl="0" indent="-193675" algn="l" rtl="0">
              <a:lnSpc>
                <a:spcPct val="150000"/>
              </a:lnSpc>
              <a:spcBef>
                <a:spcPts val="1000"/>
              </a:spcBef>
              <a:spcAft>
                <a:spcPts val="0"/>
              </a:spcAft>
              <a:buClr>
                <a:schemeClr val="dk1"/>
              </a:buClr>
              <a:buSzPct val="100000"/>
              <a:buNone/>
            </a:pPr>
            <a:endParaRPr dirty="0"/>
          </a:p>
        </p:txBody>
      </p:sp>
      <p:pic>
        <p:nvPicPr>
          <p:cNvPr id="490" name="Google Shape;490;p5" descr="photograph of a mosquito"/>
          <p:cNvPicPr preferRelativeResize="0"/>
          <p:nvPr/>
        </p:nvPicPr>
        <p:blipFill>
          <a:blip r:embed="rId3">
            <a:alphaModFix/>
          </a:blip>
          <a:stretch>
            <a:fillRect/>
          </a:stretch>
        </p:blipFill>
        <p:spPr>
          <a:xfrm>
            <a:off x="8217184" y="2147888"/>
            <a:ext cx="3305175" cy="2562225"/>
          </a:xfrm>
          <a:prstGeom prst="rect">
            <a:avLst/>
          </a:prstGeom>
          <a:noFill/>
          <a:ln>
            <a:noFill/>
          </a:ln>
        </p:spPr>
      </p:pic>
      <p:sp>
        <p:nvSpPr>
          <p:cNvPr id="491" name="Google Shape;491;p5"/>
          <p:cNvSpPr txBox="1"/>
          <p:nvPr/>
        </p:nvSpPr>
        <p:spPr>
          <a:xfrm>
            <a:off x="8217200" y="4710125"/>
            <a:ext cx="33051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Centers for Disease Control, Malaria 101 for the Health Care Provider, 2011</a:t>
            </a:r>
            <a:endParaRPr sz="1000">
              <a:latin typeface="Source Sans Pro"/>
              <a:ea typeface="Source Sans Pro"/>
              <a:cs typeface="Source Sans Pro"/>
              <a:sym typeface="Source Sans Pro"/>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15"/>
        <p:cNvGrpSpPr/>
        <p:nvPr/>
      </p:nvGrpSpPr>
      <p:grpSpPr>
        <a:xfrm>
          <a:off x="0" y="0"/>
          <a:ext cx="0" cy="0"/>
          <a:chOff x="0" y="0"/>
          <a:chExt cx="0" cy="0"/>
        </a:xfrm>
      </p:grpSpPr>
      <p:sp>
        <p:nvSpPr>
          <p:cNvPr id="1016" name="Google Shape;1016;p1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Pre-referral treatment</a:t>
            </a:r>
            <a:endParaRPr/>
          </a:p>
        </p:txBody>
      </p:sp>
      <p:sp>
        <p:nvSpPr>
          <p:cNvPr id="1017" name="Google Shape;1017;p12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50</a:t>
            </a:fld>
            <a:endParaRPr/>
          </a:p>
        </p:txBody>
      </p:sp>
      <p:pic>
        <p:nvPicPr>
          <p:cNvPr id="1018" name="Google Shape;1018;p129"/>
          <p:cNvPicPr preferRelativeResize="0"/>
          <p:nvPr/>
        </p:nvPicPr>
        <p:blipFill rotWithShape="1">
          <a:blip r:embed="rId3">
            <a:alphaModFix/>
          </a:blip>
          <a:srcRect/>
          <a:stretch/>
        </p:blipFill>
        <p:spPr>
          <a:xfrm>
            <a:off x="11411570" y="0"/>
            <a:ext cx="725487" cy="786452"/>
          </a:xfrm>
          <a:prstGeom prst="rect">
            <a:avLst/>
          </a:prstGeom>
          <a:noFill/>
          <a:ln>
            <a:noFill/>
          </a:ln>
        </p:spPr>
      </p:pic>
      <p:graphicFrame>
        <p:nvGraphicFramePr>
          <p:cNvPr id="1019" name="Google Shape;1019;p129"/>
          <p:cNvGraphicFramePr/>
          <p:nvPr/>
        </p:nvGraphicFramePr>
        <p:xfrm>
          <a:off x="838200" y="2531455"/>
          <a:ext cx="10266950" cy="4053175"/>
        </p:xfrm>
        <a:graphic>
          <a:graphicData uri="http://schemas.openxmlformats.org/drawingml/2006/table">
            <a:tbl>
              <a:tblPr firstRow="1" bandRow="1">
                <a:noFill/>
                <a:tableStyleId>{3BE2A90C-8B1D-4697-9619-83E11451783F}</a:tableStyleId>
              </a:tblPr>
              <a:tblGrid>
                <a:gridCol w="5133475">
                  <a:extLst>
                    <a:ext uri="{9D8B030D-6E8A-4147-A177-3AD203B41FA5}">
                      <a16:colId xmlns:a16="http://schemas.microsoft.com/office/drawing/2014/main" val="20000"/>
                    </a:ext>
                  </a:extLst>
                </a:gridCol>
                <a:gridCol w="5133475">
                  <a:extLst>
                    <a:ext uri="{9D8B030D-6E8A-4147-A177-3AD203B41FA5}">
                      <a16:colId xmlns:a16="http://schemas.microsoft.com/office/drawing/2014/main" val="20001"/>
                    </a:ext>
                  </a:extLst>
                </a:gridCol>
              </a:tblGrid>
              <a:tr h="913725">
                <a:tc>
                  <a:txBody>
                    <a:bodyPr/>
                    <a:lstStyle/>
                    <a:p>
                      <a:pPr marL="0" marR="0" lvl="0" indent="0" algn="l" rtl="0">
                        <a:lnSpc>
                          <a:spcPct val="100000"/>
                        </a:lnSpc>
                        <a:spcBef>
                          <a:spcPts val="0"/>
                        </a:spcBef>
                        <a:spcAft>
                          <a:spcPts val="0"/>
                        </a:spcAft>
                        <a:buClr>
                          <a:srgbClr val="000000"/>
                        </a:buClr>
                        <a:buSzPts val="2500"/>
                        <a:buFont typeface="Arial"/>
                        <a:buNone/>
                      </a:pPr>
                      <a:r>
                        <a:rPr lang="en-US" sz="2500" b="0" u="none" strike="noStrike" cap="none">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Fever with a danger sign, but is able to safely drink/eat</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2500"/>
                        <a:buFont typeface="Arial"/>
                        <a:buNone/>
                      </a:pPr>
                      <a:r>
                        <a:rPr lang="en-US" sz="2500" b="0" u="none" strike="noStrike" cap="none">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Give the start dose of </a:t>
                      </a:r>
                      <a:r>
                        <a:rPr lang="en-US" sz="2500" b="1" u="none" strike="noStrike" cap="none">
                          <a:solidFill>
                            <a:schemeClr val="accent5"/>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antimalarial tablets</a:t>
                      </a:r>
                      <a:r>
                        <a:rPr lang="en-US" sz="2500" b="0" u="none" strike="noStrike" cap="none">
                          <a:solidFill>
                            <a:schemeClr val="accent5"/>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 </a:t>
                      </a:r>
                      <a:r>
                        <a:rPr lang="en-US" sz="2500" b="0" u="none" strike="noStrike" cap="none">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prior to referral</a:t>
                      </a:r>
                      <a:endParaRPr sz="1400" u="none" strike="noStrike" cap="none"/>
                    </a:p>
                  </a:txBody>
                  <a:tcPr marL="91450" marR="91450" marT="45725" marB="45725"/>
                </a:tc>
                <a:extLst>
                  <a:ext uri="{0D108BD9-81ED-4DB2-BD59-A6C34878D82A}">
                    <a16:rowId xmlns:a16="http://schemas.microsoft.com/office/drawing/2014/main" val="10000"/>
                  </a:ext>
                </a:extLst>
              </a:tr>
              <a:tr h="2833350">
                <a:tc>
                  <a:txBody>
                    <a:bodyPr/>
                    <a:lstStyle/>
                    <a:p>
                      <a:pPr marL="0" marR="0" lvl="0" indent="0" algn="l" rtl="0">
                        <a:lnSpc>
                          <a:spcPct val="100000"/>
                        </a:lnSpc>
                        <a:spcBef>
                          <a:spcPts val="0"/>
                        </a:spcBef>
                        <a:spcAft>
                          <a:spcPts val="0"/>
                        </a:spcAft>
                        <a:buClr>
                          <a:srgbClr val="000000"/>
                        </a:buClr>
                        <a:buSzPts val="2500"/>
                        <a:buFont typeface="Arial"/>
                        <a:buNone/>
                      </a:pPr>
                      <a:r>
                        <a:rPr lang="en-US" sz="2500" u="none" strike="noStrike" cap="none">
                          <a:latin typeface="Source Sans Pro"/>
                          <a:ea typeface="Source Sans Pro"/>
                          <a:cs typeface="Source Sans Pro"/>
                          <a:sym typeface="Source Sans Pro"/>
                        </a:rPr>
                        <a:t>Fever with danger signs that prevent safe use of oral medication (unusually sleepy or unconscious, or having convulsions, or vomits everything, or unable to drink or feed)</a:t>
                      </a:r>
                      <a:endParaRPr sz="1400" u="none" strike="noStrike" cap="none"/>
                    </a:p>
                    <a:p>
                      <a:pPr marL="0" marR="0" lvl="0" indent="0" algn="l" rtl="0">
                        <a:lnSpc>
                          <a:spcPct val="100000"/>
                        </a:lnSpc>
                        <a:spcBef>
                          <a:spcPts val="0"/>
                        </a:spcBef>
                        <a:spcAft>
                          <a:spcPts val="0"/>
                        </a:spcAft>
                        <a:buClr>
                          <a:srgbClr val="000000"/>
                        </a:buClr>
                        <a:buSzPts val="2500"/>
                        <a:buFont typeface="Arial"/>
                        <a:buNone/>
                      </a:pPr>
                      <a:endParaRPr sz="2500" u="none" strike="noStrike" cap="none">
                        <a:latin typeface="Source Sans Pro"/>
                        <a:ea typeface="Source Sans Pro"/>
                        <a:cs typeface="Source Sans Pro"/>
                        <a:sym typeface="Source Sans Pro"/>
                      </a:endParaRPr>
                    </a:p>
                  </a:txBody>
                  <a:tcPr marL="91450" marR="91450" marT="45725" marB="45725"/>
                </a:tc>
                <a:tc>
                  <a:txBody>
                    <a:bodyPr/>
                    <a:lstStyle/>
                    <a:p>
                      <a:pPr marL="0" marR="0" lvl="0" indent="0" algn="l" rtl="0">
                        <a:lnSpc>
                          <a:spcPct val="100000"/>
                        </a:lnSpc>
                        <a:spcBef>
                          <a:spcPts val="0"/>
                        </a:spcBef>
                        <a:spcAft>
                          <a:spcPts val="0"/>
                        </a:spcAft>
                        <a:buClr>
                          <a:srgbClr val="000000"/>
                        </a:buClr>
                        <a:buSzPts val="2500"/>
                        <a:buFont typeface="Arial"/>
                        <a:buNone/>
                      </a:pPr>
                      <a:r>
                        <a:rPr lang="en-US" sz="2500" u="none" strike="noStrike" cap="none">
                          <a:latin typeface="Source Sans Pro"/>
                          <a:ea typeface="Source Sans Pro"/>
                          <a:cs typeface="Source Sans Pro"/>
                          <a:sym typeface="Source Sans Pro"/>
                        </a:rPr>
                        <a:t>Give </a:t>
                      </a:r>
                      <a:r>
                        <a:rPr lang="en-US" sz="2500" b="1" u="none" strike="noStrike" cap="none">
                          <a:solidFill>
                            <a:schemeClr val="accent5"/>
                          </a:solidFill>
                          <a:latin typeface="Source Sans Pro"/>
                          <a:ea typeface="Source Sans Pro"/>
                          <a:cs typeface="Source Sans Pro"/>
                          <a:sym typeface="Source Sans Pro"/>
                        </a:rPr>
                        <a:t>rectal artesunate suppository (100 mg) </a:t>
                      </a:r>
                      <a:r>
                        <a:rPr lang="en-US" sz="2500" u="none" strike="noStrike" cap="none">
                          <a:latin typeface="Source Sans Pro"/>
                          <a:ea typeface="Source Sans Pro"/>
                          <a:cs typeface="Source Sans Pro"/>
                          <a:sym typeface="Source Sans Pro"/>
                        </a:rPr>
                        <a:t>prior to referral:</a:t>
                      </a:r>
                      <a:endParaRPr sz="1400" u="none" strike="noStrike" cap="none"/>
                    </a:p>
                    <a:p>
                      <a:pPr marL="342900" marR="0" lvl="2" indent="-342900" algn="l" rtl="0">
                        <a:lnSpc>
                          <a:spcPct val="100000"/>
                        </a:lnSpc>
                        <a:spcBef>
                          <a:spcPts val="0"/>
                        </a:spcBef>
                        <a:spcAft>
                          <a:spcPts val="0"/>
                        </a:spcAft>
                        <a:buClr>
                          <a:srgbClr val="000000"/>
                        </a:buClr>
                        <a:buSzPts val="2500"/>
                        <a:buFont typeface="Arial"/>
                        <a:buChar char="•"/>
                      </a:pPr>
                      <a:r>
                        <a:rPr lang="en-US" sz="2500" u="none" strike="noStrike" cap="none">
                          <a:latin typeface="Source Sans Pro"/>
                          <a:ea typeface="Source Sans Pro"/>
                          <a:cs typeface="Source Sans Pro"/>
                          <a:sym typeface="Source Sans Pro"/>
                        </a:rPr>
                        <a:t>Age 2 months up to </a:t>
                      </a:r>
                      <a:r>
                        <a:rPr lang="en-US" sz="2500" u="none" strike="noStrike" cap="none">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rPr>
                        <a:t>3 years (or weighting up to 10 kg)— 1 suppository</a:t>
                      </a:r>
                      <a:endParaRPr sz="1400" u="none" strike="noStrike" cap="none"/>
                    </a:p>
                    <a:p>
                      <a:pPr marL="342900" marR="0" lvl="0" indent="-342900" algn="l" rtl="0">
                        <a:lnSpc>
                          <a:spcPct val="100000"/>
                        </a:lnSpc>
                        <a:spcBef>
                          <a:spcPts val="0"/>
                        </a:spcBef>
                        <a:spcAft>
                          <a:spcPts val="0"/>
                        </a:spcAft>
                        <a:buClr>
                          <a:srgbClr val="000000"/>
                        </a:buClr>
                        <a:buSzPts val="2500"/>
                        <a:buFont typeface="Arial"/>
                        <a:buChar char="•"/>
                      </a:pPr>
                      <a:r>
                        <a:rPr lang="en-US" sz="2500" u="none" strike="noStrike" cap="none">
                          <a:latin typeface="Source Sans Pro"/>
                          <a:ea typeface="Source Sans Pro"/>
                          <a:cs typeface="Source Sans Pro"/>
                          <a:sym typeface="Source Sans Pro"/>
                        </a:rPr>
                        <a:t>Age 3 years up to </a:t>
                      </a:r>
                      <a:r>
                        <a:rPr lang="en-US" sz="2500" u="none" strike="noStrike" cap="none">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5</a:t>
                      </a:r>
                      <a:r>
                        <a:rPr lang="en-US" sz="2500" u="none" strike="noStrike" cap="none">
                          <a:latin typeface="Source Sans Pro"/>
                          <a:ea typeface="Source Sans Pro"/>
                          <a:cs typeface="Source Sans Pro"/>
                          <a:sym typeface="Source Sans Pro"/>
                        </a:rPr>
                        <a:t> years (or weighting up to 20 kg)— 2 suppositories</a:t>
                      </a:r>
                      <a:endParaRPr sz="2500" u="none" strike="noStrike" cap="none">
                        <a:latin typeface="Source Sans Pro"/>
                        <a:ea typeface="Source Sans Pro"/>
                        <a:cs typeface="Source Sans Pro"/>
                        <a:sym typeface="Source Sans Pro"/>
                      </a:endParaRPr>
                    </a:p>
                  </a:txBody>
                  <a:tcPr marL="91450" marR="91450" marT="45725" marB="45725"/>
                </a:tc>
                <a:extLst>
                  <a:ext uri="{0D108BD9-81ED-4DB2-BD59-A6C34878D82A}">
                    <a16:rowId xmlns:a16="http://schemas.microsoft.com/office/drawing/2014/main" val="10001"/>
                  </a:ext>
                </a:extLst>
              </a:tr>
            </a:tbl>
          </a:graphicData>
        </a:graphic>
      </p:graphicFrame>
      <p:sp>
        <p:nvSpPr>
          <p:cNvPr id="1020" name="Google Shape;1020;p129"/>
          <p:cNvSpPr txBox="1"/>
          <p:nvPr/>
        </p:nvSpPr>
        <p:spPr>
          <a:xfrm>
            <a:off x="724108" y="1515272"/>
            <a:ext cx="10266948" cy="8309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1" u="none" strike="noStrike" cap="none">
                <a:solidFill>
                  <a:schemeClr val="accent3"/>
                </a:solidFill>
                <a:latin typeface="Source Sans Pro"/>
                <a:ea typeface="Source Sans Pro"/>
                <a:cs typeface="Source Sans Pro"/>
                <a:sym typeface="Source Sans Pro"/>
              </a:rPr>
              <a:t>If danger signs are present, do not do an RDT; initiate treatment for malaria and refer promptly</a:t>
            </a:r>
            <a:endParaRPr sz="1400" b="1" i="1" u="none" strike="noStrike" cap="none">
              <a:solidFill>
                <a:schemeClr val="accent3"/>
              </a:solidFill>
              <a:latin typeface="Source Sans Pro"/>
              <a:ea typeface="Source Sans Pro"/>
              <a:cs typeface="Source Sans Pro"/>
              <a:sym typeface="Source Sans Pro"/>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25"/>
        <p:cNvGrpSpPr/>
        <p:nvPr/>
      </p:nvGrpSpPr>
      <p:grpSpPr>
        <a:xfrm>
          <a:off x="0" y="0"/>
          <a:ext cx="0" cy="0"/>
          <a:chOff x="0" y="0"/>
          <a:chExt cx="0" cy="0"/>
        </a:xfrm>
      </p:grpSpPr>
      <p:sp>
        <p:nvSpPr>
          <p:cNvPr id="1026" name="Google Shape;1026;p130"/>
          <p:cNvSpPr txBox="1">
            <a:spLocks noGrp="1"/>
          </p:cNvSpPr>
          <p:nvPr>
            <p:ph type="title"/>
          </p:nvPr>
        </p:nvSpPr>
        <p:spPr>
          <a:xfrm>
            <a:off x="838200" y="365125"/>
            <a:ext cx="8859982"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give a rectal artesunate suppository </a:t>
            </a:r>
            <a:endParaRPr/>
          </a:p>
        </p:txBody>
      </p:sp>
      <p:sp>
        <p:nvSpPr>
          <p:cNvPr id="1027" name="Google Shape;1027;p130"/>
          <p:cNvSpPr txBox="1">
            <a:spLocks noGrp="1"/>
          </p:cNvSpPr>
          <p:nvPr>
            <p:ph type="body" idx="1"/>
          </p:nvPr>
        </p:nvSpPr>
        <p:spPr>
          <a:xfrm>
            <a:off x="894936" y="1958974"/>
            <a:ext cx="5907646" cy="4351338"/>
          </a:xfrm>
          <a:prstGeom prst="rect">
            <a:avLst/>
          </a:prstGeom>
          <a:noFill/>
          <a:ln>
            <a:noFill/>
          </a:ln>
        </p:spPr>
        <p:txBody>
          <a:bodyPr spcFirstLastPara="1" wrap="square" lIns="91425" tIns="45700" rIns="91425" bIns="45700" anchor="t" anchorCtr="0">
            <a:normAutofit fontScale="92500"/>
          </a:bodyPr>
          <a:lstStyle/>
          <a:p>
            <a:pPr marL="546100" lvl="0" indent="-457200" algn="l" rtl="0">
              <a:lnSpc>
                <a:spcPct val="110000"/>
              </a:lnSpc>
              <a:spcBef>
                <a:spcPts val="600"/>
              </a:spcBef>
              <a:spcAft>
                <a:spcPts val="0"/>
              </a:spcAft>
              <a:buSzPct val="99099"/>
              <a:buFont typeface="Arial"/>
              <a:buAutoNum type="arabicPeriod"/>
            </a:pPr>
            <a:r>
              <a:rPr lang="en-US" sz="2400"/>
              <a:t>Wash your hands and prepare the child for suppository insertion</a:t>
            </a:r>
            <a:endParaRPr sz="2400"/>
          </a:p>
          <a:p>
            <a:pPr marL="546100" lvl="0" indent="-457200" algn="l" rtl="0">
              <a:lnSpc>
                <a:spcPct val="110000"/>
              </a:lnSpc>
              <a:spcBef>
                <a:spcPts val="600"/>
              </a:spcBef>
              <a:spcAft>
                <a:spcPts val="0"/>
              </a:spcAft>
              <a:buSzPct val="99099"/>
              <a:buFont typeface="Arial"/>
              <a:buAutoNum type="arabicPeriod"/>
            </a:pPr>
            <a:r>
              <a:rPr lang="en-US" sz="2400"/>
              <a:t>Remove suppository from the sachet</a:t>
            </a:r>
            <a:endParaRPr sz="2400"/>
          </a:p>
          <a:p>
            <a:pPr marL="546100" lvl="0" indent="-457200" algn="l" rtl="0">
              <a:lnSpc>
                <a:spcPct val="110000"/>
              </a:lnSpc>
              <a:spcBef>
                <a:spcPts val="600"/>
              </a:spcBef>
              <a:spcAft>
                <a:spcPts val="0"/>
              </a:spcAft>
              <a:buSzPct val="99099"/>
              <a:buFont typeface="Arial"/>
              <a:buAutoNum type="arabicPeriod"/>
            </a:pPr>
            <a:r>
              <a:rPr lang="en-US" sz="2400"/>
              <a:t>Insert the suppository with thick end first</a:t>
            </a:r>
            <a:endParaRPr sz="2400"/>
          </a:p>
          <a:p>
            <a:pPr marL="546100" lvl="0" indent="-457200" algn="l" rtl="0">
              <a:lnSpc>
                <a:spcPct val="110000"/>
              </a:lnSpc>
              <a:spcBef>
                <a:spcPts val="600"/>
              </a:spcBef>
              <a:spcAft>
                <a:spcPts val="0"/>
              </a:spcAft>
              <a:buSzPct val="99099"/>
              <a:buFont typeface="Arial"/>
              <a:buAutoNum type="arabicPeriod"/>
            </a:pPr>
            <a:r>
              <a:rPr lang="en-US" sz="24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rPr>
              <a:t>Hold buttocks together:</a:t>
            </a:r>
            <a:endParaRPr/>
          </a:p>
          <a:p>
            <a:pPr marL="914400" lvl="1" indent="-368300" algn="l" rtl="0">
              <a:lnSpc>
                <a:spcPct val="110000"/>
              </a:lnSpc>
              <a:spcBef>
                <a:spcPts val="600"/>
              </a:spcBef>
              <a:spcAft>
                <a:spcPts val="0"/>
              </a:spcAft>
              <a:buSzPct val="99099"/>
              <a:buFont typeface="Arial"/>
              <a:buChar char="•"/>
            </a:pPr>
            <a:r>
              <a:rPr lang="en-US" sz="24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If suppository bursts or is melted, insert a fresh one; if slips out, but still intact, reinsert it</a:t>
            </a:r>
            <a:endParaRPr/>
          </a:p>
          <a:p>
            <a:pPr marL="914400" lvl="1" indent="-368300" algn="l" rtl="0">
              <a:lnSpc>
                <a:spcPct val="110000"/>
              </a:lnSpc>
              <a:spcBef>
                <a:spcPts val="600"/>
              </a:spcBef>
              <a:spcAft>
                <a:spcPts val="0"/>
              </a:spcAft>
              <a:buSzPct val="99099"/>
              <a:buFont typeface="Arial"/>
              <a:buChar char="•"/>
            </a:pPr>
            <a:r>
              <a:rPr lang="en-US" sz="24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If suppository expelled within 30 min, a second suppository should be inserted</a:t>
            </a:r>
            <a:endParaRPr/>
          </a:p>
          <a:p>
            <a:pPr marL="546100" lvl="1" indent="0" algn="l" rtl="0">
              <a:lnSpc>
                <a:spcPct val="110000"/>
              </a:lnSpc>
              <a:spcBef>
                <a:spcPts val="600"/>
              </a:spcBef>
              <a:spcAft>
                <a:spcPts val="0"/>
              </a:spcAft>
              <a:buSzPct val="99099"/>
              <a:buNone/>
            </a:pPr>
            <a:endParaRPr sz="2400"/>
          </a:p>
        </p:txBody>
      </p:sp>
      <p:sp>
        <p:nvSpPr>
          <p:cNvPr id="1028" name="Google Shape;1028;p13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51</a:t>
            </a:fld>
            <a:endParaRPr/>
          </a:p>
        </p:txBody>
      </p:sp>
      <p:pic>
        <p:nvPicPr>
          <p:cNvPr id="1029" name="Google Shape;1029;p130" descr="A picture containing text&#10;&#10;Description automatically generated"/>
          <p:cNvPicPr preferRelativeResize="0"/>
          <p:nvPr/>
        </p:nvPicPr>
        <p:blipFill rotWithShape="1">
          <a:blip r:embed="rId3">
            <a:alphaModFix/>
          </a:blip>
          <a:srcRect/>
          <a:stretch/>
        </p:blipFill>
        <p:spPr>
          <a:xfrm>
            <a:off x="7034386" y="1958974"/>
            <a:ext cx="4262678" cy="4097872"/>
          </a:xfrm>
          <a:prstGeom prst="rect">
            <a:avLst/>
          </a:prstGeom>
          <a:noFill/>
          <a:ln>
            <a:noFill/>
          </a:ln>
        </p:spPr>
      </p:pic>
      <p:pic>
        <p:nvPicPr>
          <p:cNvPr id="1030" name="Google Shape;1030;p130"/>
          <p:cNvPicPr preferRelativeResize="0"/>
          <p:nvPr/>
        </p:nvPicPr>
        <p:blipFill rotWithShape="1">
          <a:blip r:embed="rId4">
            <a:alphaModFix/>
          </a:blip>
          <a:srcRect/>
          <a:stretch/>
        </p:blipFill>
        <p:spPr>
          <a:xfrm>
            <a:off x="11353800" y="0"/>
            <a:ext cx="725487" cy="786452"/>
          </a:xfrm>
          <a:prstGeom prst="rect">
            <a:avLst/>
          </a:prstGeom>
          <a:noFill/>
          <a:ln>
            <a:noFill/>
          </a:ln>
        </p:spPr>
      </p:pic>
      <p:sp>
        <p:nvSpPr>
          <p:cNvPr id="1031" name="Google Shape;1031;p130"/>
          <p:cNvSpPr txBox="1"/>
          <p:nvPr/>
        </p:nvSpPr>
        <p:spPr>
          <a:xfrm rot="-5400000">
            <a:off x="9457025" y="3773325"/>
            <a:ext cx="40761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Katti Ka Batembo/WHO, Pre-referral rectal artesunate treatment of childhood malaria in the community</a:t>
            </a:r>
            <a:endParaRPr sz="1000">
              <a:latin typeface="Source Sans Pro"/>
              <a:ea typeface="Source Sans Pro"/>
              <a:cs typeface="Source Sans Pro"/>
              <a:sym typeface="Source Sans Pro"/>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36"/>
        <p:cNvGrpSpPr/>
        <p:nvPr/>
      </p:nvGrpSpPr>
      <p:grpSpPr>
        <a:xfrm>
          <a:off x="0" y="0"/>
          <a:ext cx="0" cy="0"/>
          <a:chOff x="0" y="0"/>
          <a:chExt cx="0" cy="0"/>
        </a:xfrm>
      </p:grpSpPr>
      <p:sp>
        <p:nvSpPr>
          <p:cNvPr id="1037" name="Google Shape;1037;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Decision to treat</a:t>
            </a:r>
            <a:endParaRPr/>
          </a:p>
        </p:txBody>
      </p:sp>
      <p:sp>
        <p:nvSpPr>
          <p:cNvPr id="1038" name="Google Shape;1038;p50"/>
          <p:cNvSpPr txBox="1">
            <a:spLocks noGrp="1"/>
          </p:cNvSpPr>
          <p:nvPr>
            <p:ph type="body" idx="1"/>
          </p:nvPr>
        </p:nvSpPr>
        <p:spPr>
          <a:xfrm>
            <a:off x="838200" y="1663629"/>
            <a:ext cx="4267200" cy="5011808"/>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0"/>
              </a:spcBef>
              <a:spcAft>
                <a:spcPts val="0"/>
              </a:spcAft>
              <a:buClr>
                <a:schemeClr val="dk1"/>
              </a:buClr>
              <a:buSzPts val="2400"/>
              <a:buChar char="•"/>
            </a:pPr>
            <a:r>
              <a:rPr lang="en-US" sz="2400"/>
              <a:t>If </a:t>
            </a:r>
            <a:r>
              <a:rPr lang="en-US" sz="2400" b="1"/>
              <a:t>no danger signs and the RDT is positive</a:t>
            </a:r>
            <a:r>
              <a:rPr lang="en-US" sz="2400"/>
              <a:t>, give oral antimalarial medicine without a delay</a:t>
            </a:r>
            <a:endParaRPr/>
          </a:p>
          <a:p>
            <a:pPr marL="228600" lvl="0" indent="-228600" algn="l" rtl="0">
              <a:lnSpc>
                <a:spcPct val="100000"/>
              </a:lnSpc>
              <a:spcBef>
                <a:spcPts val="1000"/>
              </a:spcBef>
              <a:spcAft>
                <a:spcPts val="0"/>
              </a:spcAft>
              <a:buClr>
                <a:schemeClr val="dk1"/>
              </a:buClr>
              <a:buSzPts val="2400"/>
              <a:buChar char="•"/>
            </a:pPr>
            <a:r>
              <a:rPr lang="en-US" sz="2400"/>
              <a:t>Combination therapy, such as Artemether 20 mg/ Lumefantrine 120 mg (AL) or Artesunate 25 mg/ Amodiaquine 67.5 mg (ASAQ), work best</a:t>
            </a:r>
            <a:endParaRPr/>
          </a:p>
          <a:p>
            <a:pPr marL="228600" lvl="0" indent="-228600" algn="l" rtl="0">
              <a:lnSpc>
                <a:spcPct val="100000"/>
              </a:lnSpc>
              <a:spcBef>
                <a:spcPts val="1000"/>
              </a:spcBef>
              <a:spcAft>
                <a:spcPts val="0"/>
              </a:spcAft>
              <a:buClr>
                <a:schemeClr val="dk1"/>
              </a:buClr>
              <a:buSzPts val="2400"/>
              <a:buChar char="•"/>
            </a:pPr>
            <a:r>
              <a:rPr lang="en-US" sz="2400"/>
              <a:t>Starting treatment as quickly as possible can save lives</a:t>
            </a:r>
            <a:endParaRPr/>
          </a:p>
          <a:p>
            <a:pPr marL="0" lvl="0" indent="0" algn="l" rtl="0">
              <a:lnSpc>
                <a:spcPct val="150000"/>
              </a:lnSpc>
              <a:spcBef>
                <a:spcPts val="1000"/>
              </a:spcBef>
              <a:spcAft>
                <a:spcPts val="0"/>
              </a:spcAft>
              <a:buClr>
                <a:schemeClr val="dk1"/>
              </a:buClr>
              <a:buSzPts val="2200"/>
              <a:buNone/>
            </a:pPr>
            <a:endParaRPr/>
          </a:p>
        </p:txBody>
      </p:sp>
      <p:sp>
        <p:nvSpPr>
          <p:cNvPr id="1039" name="Google Shape;1039;p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52</a:t>
            </a:fld>
            <a:endParaRPr/>
          </a:p>
        </p:txBody>
      </p:sp>
      <p:pic>
        <p:nvPicPr>
          <p:cNvPr id="1040" name="Google Shape;1040;p50"/>
          <p:cNvPicPr preferRelativeResize="0"/>
          <p:nvPr/>
        </p:nvPicPr>
        <p:blipFill rotWithShape="1">
          <a:blip r:embed="rId3">
            <a:alphaModFix/>
          </a:blip>
          <a:srcRect/>
          <a:stretch/>
        </p:blipFill>
        <p:spPr>
          <a:xfrm>
            <a:off x="5395949" y="1663629"/>
            <a:ext cx="5957851" cy="3504939"/>
          </a:xfrm>
          <a:prstGeom prst="rect">
            <a:avLst/>
          </a:prstGeom>
          <a:noFill/>
          <a:ln>
            <a:noFill/>
          </a:ln>
        </p:spPr>
      </p:pic>
      <p:sp>
        <p:nvSpPr>
          <p:cNvPr id="1041" name="Google Shape;1041;p50"/>
          <p:cNvSpPr txBox="1"/>
          <p:nvPr/>
        </p:nvSpPr>
        <p:spPr>
          <a:xfrm>
            <a:off x="8677134" y="5238894"/>
            <a:ext cx="2896155"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1" u="none" strike="noStrike" cap="none">
                <a:solidFill>
                  <a:schemeClr val="dk1"/>
                </a:solidFill>
                <a:latin typeface="Calibri"/>
                <a:ea typeface="Calibri"/>
                <a:cs typeface="Calibri"/>
                <a:sym typeface="Calibri"/>
              </a:rPr>
              <a:t>Credit: Godong/BSIP/Science Photo Library</a:t>
            </a:r>
            <a:endParaRPr sz="1400" b="0" i="0" u="none" strike="noStrike" cap="none">
              <a:solidFill>
                <a:srgbClr val="000000"/>
              </a:solidFill>
              <a:latin typeface="Arial"/>
              <a:ea typeface="Arial"/>
              <a:cs typeface="Arial"/>
              <a:sym typeface="Arial"/>
            </a:endParaRPr>
          </a:p>
        </p:txBody>
      </p:sp>
      <p:pic>
        <p:nvPicPr>
          <p:cNvPr id="1042" name="Google Shape;1042;p50" descr="A picture containing text, dark&#10;&#10;Description automatically generated"/>
          <p:cNvPicPr preferRelativeResize="0"/>
          <p:nvPr/>
        </p:nvPicPr>
        <p:blipFill rotWithShape="1">
          <a:blip r:embed="rId4">
            <a:alphaModFix/>
          </a:blip>
          <a:srcRect/>
          <a:stretch/>
        </p:blipFill>
        <p:spPr>
          <a:xfrm>
            <a:off x="11345694" y="158582"/>
            <a:ext cx="725487" cy="786452"/>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047"/>
        <p:cNvGrpSpPr/>
        <p:nvPr/>
      </p:nvGrpSpPr>
      <p:grpSpPr>
        <a:xfrm>
          <a:off x="0" y="0"/>
          <a:ext cx="0" cy="0"/>
          <a:chOff x="0" y="0"/>
          <a:chExt cx="0" cy="0"/>
        </a:xfrm>
      </p:grpSpPr>
      <p:sp>
        <p:nvSpPr>
          <p:cNvPr id="1048" name="Google Shape;1048;p51"/>
          <p:cNvSpPr txBox="1">
            <a:spLocks noGrp="1"/>
          </p:cNvSpPr>
          <p:nvPr>
            <p:ph type="title"/>
          </p:nvPr>
        </p:nvSpPr>
        <p:spPr>
          <a:xfrm>
            <a:off x="859971" y="365125"/>
            <a:ext cx="10515600" cy="112304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How to give antimalarial A</a:t>
            </a:r>
            <a:r>
              <a:rPr lang="en-US"/>
              <a:t>L</a:t>
            </a:r>
            <a:endParaRPr/>
          </a:p>
        </p:txBody>
      </p:sp>
      <p:sp>
        <p:nvSpPr>
          <p:cNvPr id="1049" name="Google Shape;1049;p51"/>
          <p:cNvSpPr txBox="1">
            <a:spLocks noGrp="1"/>
          </p:cNvSpPr>
          <p:nvPr>
            <p:ph type="body" idx="1"/>
          </p:nvPr>
        </p:nvSpPr>
        <p:spPr>
          <a:xfrm>
            <a:off x="816429" y="1400450"/>
            <a:ext cx="2787338" cy="2289174"/>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100000"/>
              </a:lnSpc>
              <a:spcBef>
                <a:spcPts val="0"/>
              </a:spcBef>
              <a:spcAft>
                <a:spcPts val="0"/>
              </a:spcAft>
              <a:buClr>
                <a:schemeClr val="dk1"/>
              </a:buClr>
              <a:buSzPts val="2000"/>
              <a:buChar char="•"/>
            </a:pPr>
            <a:r>
              <a:rPr lang="en-US" sz="2000" dirty="0">
                <a:solidFill>
                  <a:schemeClr val="tx1"/>
                </a:solidFill>
              </a:rPr>
              <a:t>Check the </a:t>
            </a:r>
            <a:r>
              <a:rPr lang="en-US" sz="2000" b="1" dirty="0">
                <a:solidFill>
                  <a:schemeClr val="tx1"/>
                </a:solidFill>
              </a:rPr>
              <a:t>expiration date </a:t>
            </a:r>
            <a:r>
              <a:rPr lang="en-US" sz="2000" dirty="0">
                <a:solidFill>
                  <a:schemeClr val="tx1"/>
                </a:solidFill>
              </a:rPr>
              <a:t>of the package</a:t>
            </a:r>
            <a:endParaRPr dirty="0">
              <a:solidFill>
                <a:schemeClr val="tx1"/>
              </a:solidFill>
            </a:endParaRPr>
          </a:p>
          <a:p>
            <a:pPr marL="228600" lvl="0" indent="-228600" algn="l" rtl="0">
              <a:lnSpc>
                <a:spcPct val="100000"/>
              </a:lnSpc>
              <a:spcBef>
                <a:spcPts val="1000"/>
              </a:spcBef>
              <a:spcAft>
                <a:spcPts val="0"/>
              </a:spcAft>
              <a:buClr>
                <a:schemeClr val="dk1"/>
              </a:buClr>
              <a:buSzPts val="2000"/>
              <a:buChar char="•"/>
            </a:pPr>
            <a:r>
              <a:rPr lang="en-US" sz="2000" b="1" dirty="0">
                <a:solidFill>
                  <a:schemeClr val="tx1"/>
                </a:solidFill>
              </a:rPr>
              <a:t>Explain </a:t>
            </a:r>
            <a:r>
              <a:rPr lang="en-US" sz="2000" dirty="0">
                <a:solidFill>
                  <a:schemeClr val="tx1"/>
                </a:solidFill>
              </a:rPr>
              <a:t>to the caregiver how to give AL pills</a:t>
            </a:r>
            <a:endParaRPr dirty="0">
              <a:solidFill>
                <a:schemeClr val="tx1"/>
              </a:solidFill>
            </a:endParaRPr>
          </a:p>
          <a:p>
            <a:pPr marL="228600" lvl="0" indent="-228600" algn="l" rtl="0">
              <a:lnSpc>
                <a:spcPct val="100000"/>
              </a:lnSpc>
              <a:spcBef>
                <a:spcPts val="1000"/>
              </a:spcBef>
              <a:spcAft>
                <a:spcPts val="0"/>
              </a:spcAft>
              <a:buClr>
                <a:schemeClr val="dk1"/>
              </a:buClr>
              <a:buSzPts val="2000"/>
              <a:buChar char="•"/>
            </a:pPr>
            <a:r>
              <a:rPr lang="en-US" sz="2000" dirty="0">
                <a:solidFill>
                  <a:schemeClr val="tx1"/>
                </a:solidFill>
              </a:rPr>
              <a:t>Give </a:t>
            </a:r>
            <a:r>
              <a:rPr lang="en-US" sz="2000" b="1" dirty="0">
                <a:solidFill>
                  <a:schemeClr val="tx1"/>
                </a:solidFill>
              </a:rPr>
              <a:t>the starting dose now</a:t>
            </a:r>
            <a:endParaRPr dirty="0">
              <a:solidFill>
                <a:schemeClr val="tx1"/>
              </a:solidFill>
            </a:endParaRPr>
          </a:p>
          <a:p>
            <a:pPr marL="228600" lvl="0" indent="-88900" algn="l" rtl="0">
              <a:lnSpc>
                <a:spcPct val="150000"/>
              </a:lnSpc>
              <a:spcBef>
                <a:spcPts val="1000"/>
              </a:spcBef>
              <a:spcAft>
                <a:spcPts val="0"/>
              </a:spcAft>
              <a:buClr>
                <a:schemeClr val="dk1"/>
              </a:buClr>
              <a:buSzPts val="2200"/>
              <a:buNone/>
            </a:pPr>
            <a:endParaRPr dirty="0"/>
          </a:p>
        </p:txBody>
      </p:sp>
      <p:sp>
        <p:nvSpPr>
          <p:cNvPr id="1050" name="Google Shape;1050;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53</a:t>
            </a:fld>
            <a:endParaRPr/>
          </a:p>
        </p:txBody>
      </p:sp>
      <p:pic>
        <p:nvPicPr>
          <p:cNvPr id="1051" name="Google Shape;1051;p51"/>
          <p:cNvPicPr preferRelativeResize="0"/>
          <p:nvPr/>
        </p:nvPicPr>
        <p:blipFill rotWithShape="1">
          <a:blip r:embed="rId3">
            <a:alphaModFix/>
          </a:blip>
          <a:srcRect/>
          <a:stretch/>
        </p:blipFill>
        <p:spPr>
          <a:xfrm>
            <a:off x="3603767" y="1827476"/>
            <a:ext cx="7713889" cy="4095750"/>
          </a:xfrm>
          <a:prstGeom prst="rect">
            <a:avLst/>
          </a:prstGeom>
          <a:noFill/>
          <a:ln>
            <a:noFill/>
          </a:ln>
        </p:spPr>
      </p:pic>
      <p:grpSp>
        <p:nvGrpSpPr>
          <p:cNvPr id="1052" name="Google Shape;1052;p51"/>
          <p:cNvGrpSpPr/>
          <p:nvPr/>
        </p:nvGrpSpPr>
        <p:grpSpPr>
          <a:xfrm>
            <a:off x="859971" y="3607427"/>
            <a:ext cx="2832477" cy="2289174"/>
            <a:chOff x="948649" y="4117710"/>
            <a:chExt cx="2832477" cy="2289174"/>
          </a:xfrm>
        </p:grpSpPr>
        <p:sp>
          <p:nvSpPr>
            <p:cNvPr id="1053" name="Google Shape;1053;p51"/>
            <p:cNvSpPr/>
            <p:nvPr/>
          </p:nvSpPr>
          <p:spPr>
            <a:xfrm>
              <a:off x="948649" y="4117710"/>
              <a:ext cx="2767161" cy="2289174"/>
            </a:xfrm>
            <a:prstGeom prst="rect">
              <a:avLst/>
            </a:prstGeom>
            <a:solidFill>
              <a:srgbClr val="D1D1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54" name="Google Shape;1054;p51"/>
            <p:cNvSpPr txBox="1"/>
            <p:nvPr/>
          </p:nvSpPr>
          <p:spPr>
            <a:xfrm>
              <a:off x="1262616" y="4385634"/>
              <a:ext cx="2518510"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C00000"/>
                  </a:solidFill>
                  <a:latin typeface="Calibri"/>
                  <a:ea typeface="Calibri"/>
                  <a:cs typeface="Calibri"/>
                  <a:sym typeface="Calibri"/>
                </a:rPr>
                <a:t>Age 2 months up to 3 years</a:t>
              </a:r>
              <a:endParaRPr sz="1400" b="0" i="0" u="none" strike="noStrike" cap="none">
                <a:solidFill>
                  <a:srgbClr val="000000"/>
                </a:solidFill>
                <a:latin typeface="Arial"/>
                <a:ea typeface="Arial"/>
                <a:cs typeface="Arial"/>
                <a:sym typeface="Arial"/>
              </a:endParaRPr>
            </a:p>
          </p:txBody>
        </p:sp>
        <p:sp>
          <p:nvSpPr>
            <p:cNvPr id="1055" name="Google Shape;1055;p51"/>
            <p:cNvSpPr txBox="1"/>
            <p:nvPr/>
          </p:nvSpPr>
          <p:spPr>
            <a:xfrm>
              <a:off x="1262616" y="5406194"/>
              <a:ext cx="2518510"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C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6"/>
                    </a:ext>
                  </a:extLst>
                </a:rPr>
                <a:t>Age 3 years up to 5 years</a:t>
              </a:r>
              <a:endParaRPr sz="1400" b="0" i="0" u="none" strike="noStrike" cap="none">
                <a:solidFill>
                  <a:srgbClr val="000000"/>
                </a:solidFill>
                <a:latin typeface="Arial"/>
                <a:ea typeface="Arial"/>
                <a:cs typeface="Arial"/>
                <a:sym typeface="Arial"/>
              </a:endParaRPr>
            </a:p>
          </p:txBody>
        </p:sp>
      </p:grpSp>
      <p:sp>
        <p:nvSpPr>
          <p:cNvPr id="1056" name="Google Shape;1056;p51"/>
          <p:cNvSpPr txBox="1"/>
          <p:nvPr/>
        </p:nvSpPr>
        <p:spPr>
          <a:xfrm>
            <a:off x="666220" y="5905996"/>
            <a:ext cx="10883523" cy="76944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rgbClr val="C00000"/>
                </a:solidFill>
                <a:latin typeface="Calibri"/>
                <a:ea typeface="Calibri"/>
                <a:cs typeface="Calibri"/>
                <a:sym typeface="Calibri"/>
              </a:rPr>
              <a:t>* </a:t>
            </a:r>
            <a:r>
              <a:rPr lang="en-US" sz="2200" b="1" i="0" u="none" strike="noStrike" cap="none" dirty="0">
                <a:solidFill>
                  <a:srgbClr val="C00000"/>
                </a:solidFill>
                <a:latin typeface="Calibri"/>
                <a:ea typeface="Calibri"/>
                <a:cs typeface="Calibri"/>
                <a:sym typeface="Calibri"/>
              </a:rPr>
              <a:t>Advise caregiver to give the second dose </a:t>
            </a:r>
            <a:r>
              <a:rPr lang="en-US" sz="2200" b="1" i="0" u="sng" strike="noStrike" cap="none" dirty="0">
                <a:solidFill>
                  <a:srgbClr val="C00000"/>
                </a:solidFill>
                <a:latin typeface="Calibri"/>
                <a:ea typeface="Calibri"/>
                <a:cs typeface="Calibri"/>
                <a:sym typeface="Calibri"/>
              </a:rPr>
              <a:t>8 hours </a:t>
            </a:r>
            <a:r>
              <a:rPr lang="en-US" sz="2200" b="1" i="0" u="none" strike="noStrike" cap="none" dirty="0">
                <a:solidFill>
                  <a:srgbClr val="C00000"/>
                </a:solidFill>
                <a:latin typeface="Calibri"/>
                <a:ea typeface="Calibri"/>
                <a:cs typeface="Calibri"/>
                <a:sym typeface="Calibri"/>
              </a:rPr>
              <a:t>after the first (start) dose and to give the same dose twice daily for two more days. </a:t>
            </a:r>
            <a:endParaRPr sz="1400" b="0" i="0" u="none" strike="noStrike" cap="none" dirty="0">
              <a:solidFill>
                <a:srgbClr val="000000"/>
              </a:solidFill>
              <a:latin typeface="Arial"/>
              <a:ea typeface="Arial"/>
              <a:cs typeface="Arial"/>
              <a:sym typeface="Arial"/>
            </a:endParaRPr>
          </a:p>
        </p:txBody>
      </p:sp>
      <p:pic>
        <p:nvPicPr>
          <p:cNvPr id="1057" name="Google Shape;1057;p51" descr="A picture containing text, dark&#10;&#10;Description automatically generated"/>
          <p:cNvPicPr preferRelativeResize="0"/>
          <p:nvPr/>
        </p:nvPicPr>
        <p:blipFill rotWithShape="1">
          <a:blip r:embed="rId4">
            <a:alphaModFix/>
          </a:blip>
          <a:srcRect/>
          <a:stretch/>
        </p:blipFill>
        <p:spPr>
          <a:xfrm>
            <a:off x="10954912" y="248899"/>
            <a:ext cx="725487" cy="786452"/>
          </a:xfrm>
          <a:prstGeom prst="rect">
            <a:avLst/>
          </a:prstGeom>
          <a:noFill/>
          <a:ln>
            <a:noFill/>
          </a:ln>
        </p:spPr>
      </p:pic>
      <p:sp>
        <p:nvSpPr>
          <p:cNvPr id="1058" name="Google Shape;1058;p51"/>
          <p:cNvSpPr txBox="1"/>
          <p:nvPr/>
        </p:nvSpPr>
        <p:spPr>
          <a:xfrm rot="-5400000">
            <a:off x="9716250" y="3632425"/>
            <a:ext cx="36954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CHAI/</a:t>
            </a:r>
            <a:r>
              <a:rPr lang="en-US" sz="1000">
                <a:solidFill>
                  <a:schemeClr val="dk1"/>
                </a:solidFill>
                <a:latin typeface="Source Sans Pro"/>
                <a:ea typeface="Source Sans Pro"/>
                <a:cs typeface="Source Sans Pro"/>
                <a:sym typeface="Source Sans Pro"/>
              </a:rPr>
              <a:t>iCCM Private Provider Training for Child Health Program in Uganda</a:t>
            </a:r>
            <a:r>
              <a:rPr lang="en-US" sz="1000">
                <a:latin typeface="Source Sans Pro"/>
                <a:ea typeface="Source Sans Pro"/>
                <a:cs typeface="Source Sans Pro"/>
                <a:sym typeface="Source Sans Pro"/>
              </a:rPr>
              <a:t> </a:t>
            </a:r>
            <a:endParaRPr sz="1000">
              <a:latin typeface="Source Sans Pro"/>
              <a:ea typeface="Source Sans Pro"/>
              <a:cs typeface="Source Sans Pro"/>
              <a:sym typeface="Source Sans Pro"/>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63"/>
        <p:cNvGrpSpPr/>
        <p:nvPr/>
      </p:nvGrpSpPr>
      <p:grpSpPr>
        <a:xfrm>
          <a:off x="0" y="0"/>
          <a:ext cx="0" cy="0"/>
          <a:chOff x="0" y="0"/>
          <a:chExt cx="0" cy="0"/>
        </a:xfrm>
      </p:grpSpPr>
      <p:sp>
        <p:nvSpPr>
          <p:cNvPr id="1064" name="Google Shape;1064;p131"/>
          <p:cNvSpPr txBox="1">
            <a:spLocks noGrp="1"/>
          </p:cNvSpPr>
          <p:nvPr>
            <p:ph type="title"/>
          </p:nvPr>
        </p:nvSpPr>
        <p:spPr>
          <a:xfrm>
            <a:off x="859971" y="165256"/>
            <a:ext cx="10515600" cy="112304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How to give antimalarial ASAQ</a:t>
            </a:r>
            <a:endParaRPr dirty="0"/>
          </a:p>
        </p:txBody>
      </p:sp>
      <p:sp>
        <p:nvSpPr>
          <p:cNvPr id="1065" name="Google Shape;1065;p131"/>
          <p:cNvSpPr txBox="1">
            <a:spLocks noGrp="1"/>
          </p:cNvSpPr>
          <p:nvPr>
            <p:ph type="body" idx="1"/>
          </p:nvPr>
        </p:nvSpPr>
        <p:spPr>
          <a:xfrm>
            <a:off x="855164" y="1292047"/>
            <a:ext cx="5452897" cy="1564649"/>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0"/>
              </a:spcBef>
              <a:spcAft>
                <a:spcPts val="0"/>
              </a:spcAft>
              <a:buClr>
                <a:schemeClr val="dk1"/>
              </a:buClr>
              <a:buSzPts val="2000"/>
              <a:buChar char="•"/>
            </a:pPr>
            <a:r>
              <a:rPr lang="en-US" sz="2000" dirty="0">
                <a:solidFill>
                  <a:schemeClr val="tx1"/>
                </a:solidFill>
              </a:rPr>
              <a:t>Check the </a:t>
            </a:r>
            <a:r>
              <a:rPr lang="en-US" sz="2000" b="1" dirty="0">
                <a:solidFill>
                  <a:schemeClr val="tx1"/>
                </a:solidFill>
              </a:rPr>
              <a:t>expiration date </a:t>
            </a:r>
            <a:r>
              <a:rPr lang="en-US" sz="2000" dirty="0">
                <a:solidFill>
                  <a:schemeClr val="tx1"/>
                </a:solidFill>
              </a:rPr>
              <a:t>of the package</a:t>
            </a:r>
            <a:endParaRPr dirty="0">
              <a:solidFill>
                <a:schemeClr val="tx1"/>
              </a:solidFill>
            </a:endParaRPr>
          </a:p>
          <a:p>
            <a:pPr marL="228600" lvl="0" indent="-228600" algn="l" rtl="0">
              <a:lnSpc>
                <a:spcPct val="100000"/>
              </a:lnSpc>
              <a:spcBef>
                <a:spcPts val="1000"/>
              </a:spcBef>
              <a:spcAft>
                <a:spcPts val="0"/>
              </a:spcAft>
              <a:buClr>
                <a:schemeClr val="dk1"/>
              </a:buClr>
              <a:buSzPts val="2000"/>
              <a:buChar char="•"/>
            </a:pPr>
            <a:r>
              <a:rPr lang="en-US" sz="2000" b="1" dirty="0">
                <a:solidFill>
                  <a:schemeClr val="tx1"/>
                </a:solidFill>
              </a:rPr>
              <a:t>Explain </a:t>
            </a:r>
            <a:r>
              <a:rPr lang="en-US" sz="2000" dirty="0">
                <a:solidFill>
                  <a:schemeClr val="tx1"/>
                </a:solidFill>
              </a:rPr>
              <a:t>to the caregiver how to give ASAQ pills</a:t>
            </a:r>
            <a:endParaRPr dirty="0">
              <a:solidFill>
                <a:schemeClr val="tx1"/>
              </a:solidFill>
            </a:endParaRPr>
          </a:p>
          <a:p>
            <a:pPr marL="228600" lvl="0" indent="-228600" algn="l" rtl="0">
              <a:lnSpc>
                <a:spcPct val="100000"/>
              </a:lnSpc>
              <a:spcBef>
                <a:spcPts val="1000"/>
              </a:spcBef>
              <a:spcAft>
                <a:spcPts val="0"/>
              </a:spcAft>
              <a:buClr>
                <a:schemeClr val="dk1"/>
              </a:buClr>
              <a:buSzPts val="2000"/>
              <a:buChar char="•"/>
            </a:pPr>
            <a:r>
              <a:rPr lang="en-US" sz="2000" dirty="0">
                <a:solidFill>
                  <a:schemeClr val="tx1"/>
                </a:solidFill>
              </a:rPr>
              <a:t>Give </a:t>
            </a:r>
            <a:r>
              <a:rPr lang="en-US" sz="2000" b="1" dirty="0">
                <a:solidFill>
                  <a:schemeClr val="tx1"/>
                </a:solidFill>
              </a:rPr>
              <a:t>the starting dose now</a:t>
            </a:r>
            <a:endParaRPr dirty="0"/>
          </a:p>
        </p:txBody>
      </p:sp>
      <p:sp>
        <p:nvSpPr>
          <p:cNvPr id="1066" name="Google Shape;1066;p13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54</a:t>
            </a:fld>
            <a:endParaRPr/>
          </a:p>
        </p:txBody>
      </p:sp>
      <p:grpSp>
        <p:nvGrpSpPr>
          <p:cNvPr id="1067" name="Google Shape;1067;p131"/>
          <p:cNvGrpSpPr/>
          <p:nvPr/>
        </p:nvGrpSpPr>
        <p:grpSpPr>
          <a:xfrm>
            <a:off x="2653984" y="2906665"/>
            <a:ext cx="2367424" cy="1578364"/>
            <a:chOff x="1130411" y="4238709"/>
            <a:chExt cx="2617260" cy="2047177"/>
          </a:xfrm>
        </p:grpSpPr>
        <p:sp>
          <p:nvSpPr>
            <p:cNvPr id="1068" name="Google Shape;1068;p131"/>
            <p:cNvSpPr/>
            <p:nvPr/>
          </p:nvSpPr>
          <p:spPr>
            <a:xfrm>
              <a:off x="1130411" y="4238709"/>
              <a:ext cx="2617260" cy="2047177"/>
            </a:xfrm>
            <a:prstGeom prst="rect">
              <a:avLst/>
            </a:prstGeom>
            <a:solidFill>
              <a:srgbClr val="D1D1D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69" name="Google Shape;1069;p131"/>
            <p:cNvSpPr txBox="1"/>
            <p:nvPr/>
          </p:nvSpPr>
          <p:spPr>
            <a:xfrm>
              <a:off x="1153757" y="4964868"/>
              <a:ext cx="2518510" cy="10806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US" sz="2600" b="1" i="0" u="none" strike="noStrike" cap="none">
                  <a:solidFill>
                    <a:schemeClr val="accent3"/>
                  </a:solidFill>
                  <a:latin typeface="Calibri"/>
                  <a:ea typeface="Calibri"/>
                  <a:cs typeface="Calibri"/>
                  <a:sym typeface="Calibri"/>
                </a:rPr>
                <a:t>Age 2 months up to 5 years</a:t>
              </a:r>
              <a:endParaRPr sz="2600" b="0" i="0" u="none" strike="noStrike" cap="none">
                <a:solidFill>
                  <a:schemeClr val="accent3"/>
                </a:solidFill>
                <a:latin typeface="Arial"/>
                <a:ea typeface="Arial"/>
                <a:cs typeface="Arial"/>
                <a:sym typeface="Arial"/>
              </a:endParaRPr>
            </a:p>
          </p:txBody>
        </p:sp>
      </p:grpSp>
      <p:sp>
        <p:nvSpPr>
          <p:cNvPr id="1070" name="Google Shape;1070;p131"/>
          <p:cNvSpPr txBox="1"/>
          <p:nvPr/>
        </p:nvSpPr>
        <p:spPr>
          <a:xfrm>
            <a:off x="666220" y="5905996"/>
            <a:ext cx="10883523" cy="769441"/>
          </a:xfrm>
          <a:prstGeom prst="rect">
            <a:avLst/>
          </a:prstGeom>
          <a:noFill/>
          <a:ln>
            <a:solidFill>
              <a:srgbClr val="FF0000"/>
            </a:solidFill>
          </a:ln>
        </p:spPr>
        <p:txBody>
          <a:bodyPr spcFirstLastPara="1" wrap="square" lIns="91425" tIns="45700" rIns="91425" bIns="45700" anchor="t" anchorCtr="0">
            <a:spAutoFit/>
          </a:bodyPr>
          <a:lstStyle/>
          <a:p>
            <a:pPr algn="ctr">
              <a:buSzPts val="1800"/>
            </a:pPr>
            <a:r>
              <a:rPr lang="en-US" sz="1800" b="1" i="0" u="none" strike="noStrike" cap="none">
                <a:solidFill>
                  <a:srgbClr val="C00000"/>
                </a:solidFill>
                <a:latin typeface="Calibri"/>
                <a:ea typeface="Calibri"/>
                <a:cs typeface="Calibri"/>
                <a:sym typeface="Calibri"/>
              </a:rPr>
              <a:t>* </a:t>
            </a:r>
            <a:r>
              <a:rPr lang="en-US" sz="2200" b="1" i="0" u="none" strike="noStrike" cap="none">
                <a:solidFill>
                  <a:srgbClr val="C00000"/>
                </a:solidFill>
                <a:latin typeface="Calibri"/>
                <a:ea typeface="Calibri"/>
                <a:cs typeface="Calibri"/>
                <a:sym typeface="Calibri"/>
              </a:rPr>
              <a:t>Advise caregiver to give the second dose 24</a:t>
            </a:r>
            <a:r>
              <a:rPr lang="en-US" sz="2200" b="1" i="0" strike="noStrike" cap="none">
                <a:solidFill>
                  <a:srgbClr val="C00000"/>
                </a:solidFill>
                <a:latin typeface="Calibri"/>
                <a:ea typeface="Calibri"/>
                <a:cs typeface="Calibri"/>
                <a:sym typeface="Calibri"/>
              </a:rPr>
              <a:t> </a:t>
            </a:r>
            <a:r>
              <a:rPr lang="en-US" sz="2200" b="1">
                <a:solidFill>
                  <a:srgbClr val="C00000"/>
                </a:solidFill>
                <a:latin typeface="Calibri"/>
                <a:ea typeface="Calibri"/>
                <a:cs typeface="Calibri"/>
                <a:sym typeface="Calibri"/>
              </a:rPr>
              <a:t>hours after</a:t>
            </a:r>
            <a:r>
              <a:rPr lang="en-US" sz="2200" b="1" i="0" u="none" strike="noStrike" cap="none">
                <a:solidFill>
                  <a:srgbClr val="C00000"/>
                </a:solidFill>
                <a:latin typeface="Calibri"/>
                <a:ea typeface="Calibri"/>
                <a:cs typeface="Calibri"/>
                <a:sym typeface="Calibri"/>
              </a:rPr>
              <a:t> the first (start) dose and to give the third dose 24 hours after the second dose.</a:t>
            </a:r>
            <a:r>
              <a:rPr lang="en-US" sz="2200" b="1">
                <a:solidFill>
                  <a:srgbClr val="C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pic>
        <p:nvPicPr>
          <p:cNvPr id="1071" name="Google Shape;1071;p131" descr="A picture containing text, dark&#10;&#10;Description automatically generated"/>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954912" y="248899"/>
            <a:ext cx="725487" cy="786452"/>
          </a:xfrm>
          <a:prstGeom prst="rect">
            <a:avLst/>
          </a:prstGeom>
          <a:noFill/>
          <a:ln>
            <a:noFill/>
          </a:ln>
        </p:spPr>
      </p:pic>
      <p:graphicFrame>
        <p:nvGraphicFramePr>
          <p:cNvPr id="1072" name="Google Shape;1072;p131"/>
          <p:cNvGraphicFramePr/>
          <p:nvPr>
            <p:extLst>
              <p:ext uri="{D42A27DB-BD31-4B8C-83A1-F6EECF244321}">
                <p14:modId xmlns:p14="http://schemas.microsoft.com/office/powerpoint/2010/main" val="3619261698"/>
              </p:ext>
            </p:extLst>
          </p:nvPr>
        </p:nvGraphicFramePr>
        <p:xfrm>
          <a:off x="5021704" y="2173573"/>
          <a:ext cx="6528980" cy="2311456"/>
        </p:xfrm>
        <a:graphic>
          <a:graphicData uri="http://schemas.openxmlformats.org/drawingml/2006/table">
            <a:tbl>
              <a:tblPr firstRow="1" bandRow="1">
                <a:noFill/>
                <a:tableStyleId>{0CE89EBF-B2E0-4999-9787-61430FDBB023}</a:tableStyleId>
              </a:tblPr>
              <a:tblGrid>
                <a:gridCol w="2188108">
                  <a:extLst>
                    <a:ext uri="{9D8B030D-6E8A-4147-A177-3AD203B41FA5}">
                      <a16:colId xmlns:a16="http://schemas.microsoft.com/office/drawing/2014/main" val="20000"/>
                    </a:ext>
                  </a:extLst>
                </a:gridCol>
                <a:gridCol w="2164552">
                  <a:extLst>
                    <a:ext uri="{9D8B030D-6E8A-4147-A177-3AD203B41FA5}">
                      <a16:colId xmlns:a16="http://schemas.microsoft.com/office/drawing/2014/main" val="20001"/>
                    </a:ext>
                  </a:extLst>
                </a:gridCol>
                <a:gridCol w="2176320">
                  <a:extLst>
                    <a:ext uri="{9D8B030D-6E8A-4147-A177-3AD203B41FA5}">
                      <a16:colId xmlns:a16="http://schemas.microsoft.com/office/drawing/2014/main" val="20002"/>
                    </a:ext>
                  </a:extLst>
                </a:gridCol>
              </a:tblGrid>
              <a:tr h="856080">
                <a:tc>
                  <a:txBody>
                    <a:bodyPr/>
                    <a:lstStyle/>
                    <a:p>
                      <a:pPr marL="0" marR="0" lvl="0" indent="0" algn="ctr" rtl="0">
                        <a:lnSpc>
                          <a:spcPct val="100000"/>
                        </a:lnSpc>
                        <a:spcBef>
                          <a:spcPts val="0"/>
                        </a:spcBef>
                        <a:spcAft>
                          <a:spcPts val="0"/>
                        </a:spcAft>
                        <a:buClr>
                          <a:srgbClr val="000000"/>
                        </a:buClr>
                        <a:buSzPts val="1400"/>
                        <a:buFont typeface="Arial"/>
                        <a:buNone/>
                      </a:pPr>
                      <a:endParaRPr sz="1100" b="1" u="none" strike="noStrike" cap="none">
                        <a:solidFill>
                          <a:srgbClr val="C00000"/>
                        </a:solidFill>
                      </a:endParaRPr>
                    </a:p>
                    <a:p>
                      <a:pPr marL="0" marR="0" lvl="0" indent="0" algn="ctr" rtl="0">
                        <a:lnSpc>
                          <a:spcPct val="100000"/>
                        </a:lnSpc>
                        <a:spcBef>
                          <a:spcPts val="0"/>
                        </a:spcBef>
                        <a:spcAft>
                          <a:spcPts val="0"/>
                        </a:spcAft>
                        <a:buClr>
                          <a:srgbClr val="000000"/>
                        </a:buClr>
                        <a:buSzPts val="4000"/>
                        <a:buFont typeface="Arial"/>
                        <a:buNone/>
                      </a:pPr>
                      <a:r>
                        <a:rPr lang="en-US" sz="3200" b="1" u="none" strike="noStrike" cap="none">
                          <a:solidFill>
                            <a:srgbClr val="C00000"/>
                          </a:solidFill>
                        </a:rPr>
                        <a:t>DAY 1</a:t>
                      </a:r>
                      <a:endParaRPr sz="3200" u="none" strike="noStrike" cap="none"/>
                    </a:p>
                  </a:txBody>
                  <a:tcPr marL="91450" marR="91450" marT="45725" marB="45725">
                    <a:solidFill>
                      <a:srgbClr val="C7C7C7"/>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100" u="none" strike="noStrike" cap="none"/>
                    </a:p>
                    <a:p>
                      <a:pPr marL="0" marR="0" lvl="0" indent="0" algn="ctr" rtl="0">
                        <a:lnSpc>
                          <a:spcPct val="100000"/>
                        </a:lnSpc>
                        <a:spcBef>
                          <a:spcPts val="0"/>
                        </a:spcBef>
                        <a:spcAft>
                          <a:spcPts val="0"/>
                        </a:spcAft>
                        <a:buClr>
                          <a:srgbClr val="000000"/>
                        </a:buClr>
                        <a:buSzPts val="4000"/>
                        <a:buFont typeface="Arial"/>
                        <a:buNone/>
                      </a:pPr>
                      <a:r>
                        <a:rPr lang="en-US" sz="3200" b="1" i="0" u="none" strike="noStrike" cap="none">
                          <a:solidFill>
                            <a:srgbClr val="C00000"/>
                          </a:solidFill>
                          <a:latin typeface="Arial"/>
                          <a:ea typeface="Arial"/>
                          <a:cs typeface="Arial"/>
                          <a:sym typeface="Arial"/>
                        </a:rPr>
                        <a:t>DAY 2</a:t>
                      </a:r>
                      <a:endParaRPr sz="3200" u="none" strike="noStrike" cap="none"/>
                    </a:p>
                  </a:txBody>
                  <a:tcPr marL="91450" marR="91450" marT="45725" marB="45725">
                    <a:solidFill>
                      <a:srgbClr val="C7C7C7"/>
                    </a:solidFill>
                  </a:tcPr>
                </a:tc>
                <a:tc>
                  <a:txBody>
                    <a:bodyPr/>
                    <a:lstStyle/>
                    <a:p>
                      <a:pPr marL="0" marR="0" lvl="0" indent="0" algn="ctr" rtl="0">
                        <a:lnSpc>
                          <a:spcPct val="100000"/>
                        </a:lnSpc>
                        <a:spcBef>
                          <a:spcPts val="0"/>
                        </a:spcBef>
                        <a:spcAft>
                          <a:spcPts val="0"/>
                        </a:spcAft>
                        <a:buClr>
                          <a:srgbClr val="000000"/>
                        </a:buClr>
                        <a:buSzPts val="1400"/>
                        <a:buFont typeface="Arial"/>
                        <a:buNone/>
                      </a:pPr>
                      <a:endParaRPr sz="1100" b="1" i="0" u="none" strike="noStrike" cap="none">
                        <a:solidFill>
                          <a:srgbClr val="C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4000"/>
                        <a:buFont typeface="Arial"/>
                        <a:buNone/>
                      </a:pPr>
                      <a:r>
                        <a:rPr lang="en-US" sz="3200" b="1" i="0" u="none" strike="noStrike" cap="none">
                          <a:solidFill>
                            <a:srgbClr val="C00000"/>
                          </a:solidFill>
                          <a:latin typeface="Arial"/>
                          <a:ea typeface="Arial"/>
                          <a:cs typeface="Arial"/>
                          <a:sym typeface="Arial"/>
                        </a:rPr>
                        <a:t>DAY 3</a:t>
                      </a:r>
                      <a:endParaRPr sz="3200" u="none" strike="noStrike" cap="none"/>
                    </a:p>
                  </a:txBody>
                  <a:tcPr marL="91450" marR="91450" marT="45725" marB="45725">
                    <a:solidFill>
                      <a:srgbClr val="C7C7C7"/>
                    </a:solidFill>
                  </a:tcPr>
                </a:tc>
                <a:extLst>
                  <a:ext uri="{0D108BD9-81ED-4DB2-BD59-A6C34878D82A}">
                    <a16:rowId xmlns:a16="http://schemas.microsoft.com/office/drawing/2014/main" val="10000"/>
                  </a:ext>
                </a:extLst>
              </a:tr>
              <a:tr h="569319">
                <a:tc>
                  <a:txBody>
                    <a:bodyPr/>
                    <a:lstStyle/>
                    <a:p>
                      <a:pPr marL="0" marR="0" lvl="0" indent="0" algn="ctr" rtl="0">
                        <a:lnSpc>
                          <a:spcPct val="100000"/>
                        </a:lnSpc>
                        <a:spcBef>
                          <a:spcPts val="0"/>
                        </a:spcBef>
                        <a:spcAft>
                          <a:spcPts val="0"/>
                        </a:spcAft>
                        <a:buClr>
                          <a:srgbClr val="000000"/>
                        </a:buClr>
                        <a:buSzPts val="3000"/>
                        <a:buFont typeface="Arial"/>
                        <a:buNone/>
                      </a:pPr>
                      <a:r>
                        <a:rPr lang="en-US" sz="2400" b="1" u="none" strike="noStrike" cap="none">
                          <a:solidFill>
                            <a:schemeClr val="lt1"/>
                          </a:solidFill>
                        </a:rPr>
                        <a:t>Start dose</a:t>
                      </a:r>
                      <a:endParaRPr sz="2400" u="none" strike="noStrike" cap="none"/>
                    </a:p>
                  </a:txBody>
                  <a:tcPr marL="91450" marR="91450" marT="45725" marB="45725">
                    <a:solidFill>
                      <a:srgbClr val="25868B"/>
                    </a:solidFill>
                  </a:tcPr>
                </a:tc>
                <a:tc>
                  <a:txBody>
                    <a:bodyPr/>
                    <a:lstStyle/>
                    <a:p>
                      <a:pPr marL="0" marR="0" lvl="0" indent="0" algn="ctr" rtl="0">
                        <a:lnSpc>
                          <a:spcPct val="100000"/>
                        </a:lnSpc>
                        <a:spcBef>
                          <a:spcPts val="0"/>
                        </a:spcBef>
                        <a:spcAft>
                          <a:spcPts val="0"/>
                        </a:spcAft>
                        <a:buClr>
                          <a:srgbClr val="000000"/>
                        </a:buClr>
                        <a:buSzPts val="3000"/>
                        <a:buFont typeface="Arial"/>
                        <a:buNone/>
                      </a:pPr>
                      <a:r>
                        <a:rPr lang="en-US" sz="2400" b="1" u="none" strike="noStrike" cap="none">
                          <a:solidFill>
                            <a:schemeClr val="lt1"/>
                          </a:solidFill>
                        </a:rPr>
                        <a:t>Second dose</a:t>
                      </a:r>
                      <a:endParaRPr sz="2400" u="none" strike="noStrike" cap="none"/>
                    </a:p>
                  </a:txBody>
                  <a:tcPr marL="91450" marR="91450" marT="45725" marB="45725">
                    <a:solidFill>
                      <a:srgbClr val="25868B"/>
                    </a:solidFill>
                  </a:tcPr>
                </a:tc>
                <a:tc>
                  <a:txBody>
                    <a:bodyPr/>
                    <a:lstStyle/>
                    <a:p>
                      <a:pPr marL="0" marR="0" lvl="0" indent="0" algn="ctr" rtl="0">
                        <a:lnSpc>
                          <a:spcPct val="100000"/>
                        </a:lnSpc>
                        <a:spcBef>
                          <a:spcPts val="0"/>
                        </a:spcBef>
                        <a:spcAft>
                          <a:spcPts val="0"/>
                        </a:spcAft>
                        <a:buClr>
                          <a:srgbClr val="000000"/>
                        </a:buClr>
                        <a:buSzPts val="3000"/>
                        <a:buFont typeface="Arial"/>
                        <a:buNone/>
                      </a:pPr>
                      <a:r>
                        <a:rPr lang="en-US" sz="2400" b="1" u="none" strike="noStrike" cap="none">
                          <a:solidFill>
                            <a:schemeClr val="lt1"/>
                          </a:solidFill>
                        </a:rPr>
                        <a:t>Third dose</a:t>
                      </a:r>
                      <a:endParaRPr sz="2400" u="none" strike="noStrike" cap="none"/>
                    </a:p>
                  </a:txBody>
                  <a:tcPr marL="91450" marR="91450" marT="45725" marB="45725">
                    <a:solidFill>
                      <a:srgbClr val="25868B"/>
                    </a:solidFill>
                  </a:tcPr>
                </a:tc>
                <a:extLst>
                  <a:ext uri="{0D108BD9-81ED-4DB2-BD59-A6C34878D82A}">
                    <a16:rowId xmlns:a16="http://schemas.microsoft.com/office/drawing/2014/main" val="10001"/>
                  </a:ext>
                </a:extLst>
              </a:tr>
              <a:tr h="886057">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solidFill>
                      <a:srgbClr val="25868B"/>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50" marR="91450" marT="45725" marB="45725">
                    <a:solidFill>
                      <a:srgbClr val="25868B"/>
                    </a:solidFill>
                  </a:tcP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50" marR="91450" marT="45725" marB="45725">
                    <a:solidFill>
                      <a:srgbClr val="25868B"/>
                    </a:solidFill>
                  </a:tcPr>
                </a:tc>
                <a:extLst>
                  <a:ext uri="{0D108BD9-81ED-4DB2-BD59-A6C34878D82A}">
                    <a16:rowId xmlns:a16="http://schemas.microsoft.com/office/drawing/2014/main" val="10002"/>
                  </a:ext>
                </a:extLst>
              </a:tr>
            </a:tbl>
          </a:graphicData>
        </a:graphic>
      </p:graphicFrame>
      <p:sp>
        <p:nvSpPr>
          <p:cNvPr id="2" name="TextBox 1">
            <a:extLst>
              <a:ext uri="{FF2B5EF4-FFF2-40B4-BE49-F238E27FC236}">
                <a16:creationId xmlns:a16="http://schemas.microsoft.com/office/drawing/2014/main" id="{B04460ED-3E51-7738-A9E7-6002928443B1}"/>
              </a:ext>
            </a:extLst>
          </p:cNvPr>
          <p:cNvSpPr txBox="1"/>
          <p:nvPr/>
        </p:nvSpPr>
        <p:spPr>
          <a:xfrm>
            <a:off x="1114269" y="4649449"/>
            <a:ext cx="10400674" cy="9694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900" dirty="0">
                <a:latin typeface="Source Sans Pro"/>
              </a:rPr>
              <a:t>Children between 2-59 months should get </a:t>
            </a:r>
            <a:r>
              <a:rPr lang="en-US" sz="1900" b="1" dirty="0">
                <a:latin typeface="Source Sans Pro"/>
              </a:rPr>
              <a:t>one ASAQ dose per day for three days</a:t>
            </a:r>
            <a:r>
              <a:rPr lang="en-US" sz="1900" dirty="0">
                <a:latin typeface="Source Sans Pro"/>
              </a:rPr>
              <a:t> with doses being approximately 24 hours apart. The </a:t>
            </a:r>
            <a:r>
              <a:rPr lang="en-US" sz="1900" b="1" dirty="0">
                <a:latin typeface="Source Sans Pro"/>
              </a:rPr>
              <a:t>dosage of the pill varies, depending on the weight of the child</a:t>
            </a:r>
            <a:r>
              <a:rPr lang="en-US" sz="1900" dirty="0">
                <a:latin typeface="Source Sans Pro"/>
              </a:rPr>
              <a:t> (see the next slide for dosage by weight)</a:t>
            </a:r>
            <a:r>
              <a:rPr lang="en-US" sz="1900" dirty="0">
                <a:latin typeface="Source Sans Pro"/>
                <a:ea typeface="Source Sans Pro"/>
              </a:rPr>
              <a:t>​</a:t>
            </a:r>
            <a:endParaRPr lang="en-US" dirty="0"/>
          </a:p>
        </p:txBody>
      </p:sp>
      <p:pic>
        <p:nvPicPr>
          <p:cNvPr id="6" name="Graphic 5" descr="Medicine with solid fill">
            <a:extLst>
              <a:ext uri="{FF2B5EF4-FFF2-40B4-BE49-F238E27FC236}">
                <a16:creationId xmlns:a16="http://schemas.microsoft.com/office/drawing/2014/main" id="{0D954892-AF3A-2249-9861-965C84A39E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50861" y="3597148"/>
            <a:ext cx="914400" cy="914400"/>
          </a:xfrm>
          <a:prstGeom prst="rect">
            <a:avLst/>
          </a:prstGeom>
        </p:spPr>
      </p:pic>
      <p:pic>
        <p:nvPicPr>
          <p:cNvPr id="7" name="Graphic 6" descr="Medicine with solid fill">
            <a:extLst>
              <a:ext uri="{FF2B5EF4-FFF2-40B4-BE49-F238E27FC236}">
                <a16:creationId xmlns:a16="http://schemas.microsoft.com/office/drawing/2014/main" id="{CD759516-9AE4-2362-95D1-02E1DF39F3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8994" y="3611669"/>
            <a:ext cx="914400" cy="914400"/>
          </a:xfrm>
          <a:prstGeom prst="rect">
            <a:avLst/>
          </a:prstGeom>
        </p:spPr>
      </p:pic>
      <p:pic>
        <p:nvPicPr>
          <p:cNvPr id="8" name="Graphic 7" descr="Medicine with solid fill">
            <a:extLst>
              <a:ext uri="{FF2B5EF4-FFF2-40B4-BE49-F238E27FC236}">
                <a16:creationId xmlns:a16="http://schemas.microsoft.com/office/drawing/2014/main" id="{92F3291D-A8D6-9D66-E48A-A7EC94D38C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40512" y="3611669"/>
            <a:ext cx="914400" cy="9144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80"/>
        <p:cNvGrpSpPr/>
        <p:nvPr/>
      </p:nvGrpSpPr>
      <p:grpSpPr>
        <a:xfrm>
          <a:off x="0" y="0"/>
          <a:ext cx="0" cy="0"/>
          <a:chOff x="0" y="0"/>
          <a:chExt cx="0" cy="0"/>
        </a:xfrm>
      </p:grpSpPr>
      <p:sp>
        <p:nvSpPr>
          <p:cNvPr id="1081" name="Google Shape;1081;g1d40aa04386_0_49"/>
          <p:cNvSpPr txBox="1">
            <a:spLocks noGrp="1"/>
          </p:cNvSpPr>
          <p:nvPr>
            <p:ph type="title"/>
          </p:nvPr>
        </p:nvSpPr>
        <p:spPr>
          <a:xfrm>
            <a:off x="610350" y="351987"/>
            <a:ext cx="10962289" cy="1122900"/>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chemeClr val="dk1"/>
              </a:buClr>
              <a:buSzPts val="3600"/>
              <a:buFont typeface="Roboto Condensed"/>
              <a:buNone/>
            </a:pPr>
            <a:r>
              <a:rPr lang="en-US" dirty="0"/>
              <a:t>How to give antimalarial artesunate/amodiaquine (ASAQ)</a:t>
            </a:r>
            <a:endParaRPr dirty="0"/>
          </a:p>
        </p:txBody>
      </p:sp>
      <p:sp>
        <p:nvSpPr>
          <p:cNvPr id="1082" name="Google Shape;1082;g1d40aa04386_0_49"/>
          <p:cNvSpPr txBox="1">
            <a:spLocks noGrp="1"/>
          </p:cNvSpPr>
          <p:nvPr>
            <p:ph type="sldNum" idx="12"/>
          </p:nvPr>
        </p:nvSpPr>
        <p:spPr>
          <a:xfrm>
            <a:off x="11221278" y="6310312"/>
            <a:ext cx="7041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55</a:t>
            </a:fld>
            <a:endParaRPr/>
          </a:p>
        </p:txBody>
      </p:sp>
      <p:pic>
        <p:nvPicPr>
          <p:cNvPr id="1083" name="Google Shape;1083;g1d40aa04386_0_49" descr="A picture containing text, dark&#10;&#10;Description automatically generated"/>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221278" y="182588"/>
            <a:ext cx="725487" cy="786452"/>
          </a:xfrm>
          <a:prstGeom prst="rect">
            <a:avLst/>
          </a:prstGeom>
          <a:noFill/>
          <a:ln>
            <a:noFill/>
          </a:ln>
        </p:spPr>
      </p:pic>
      <p:sp>
        <p:nvSpPr>
          <p:cNvPr id="1084" name="Google Shape;1084;g1d40aa04386_0_49"/>
          <p:cNvSpPr txBox="1"/>
          <p:nvPr/>
        </p:nvSpPr>
        <p:spPr>
          <a:xfrm>
            <a:off x="608058" y="1465353"/>
            <a:ext cx="10101000" cy="769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US" sz="2200" b="0" i="0" u="none" strike="noStrike" cap="none">
                <a:solidFill>
                  <a:srgbClr val="000000"/>
                </a:solidFill>
                <a:latin typeface="Source Sans Pro"/>
                <a:ea typeface="Source Sans Pro"/>
                <a:cs typeface="Source Sans Pro"/>
                <a:sym typeface="Source Sans Pro"/>
              </a:rPr>
              <a:t>ASAQ comes as </a:t>
            </a:r>
            <a:r>
              <a:rPr lang="en-US" sz="2200" b="1" i="0" u="none" strike="noStrike" cap="none">
                <a:solidFill>
                  <a:srgbClr val="C00000"/>
                </a:solidFill>
                <a:latin typeface="Source Sans Pro"/>
                <a:ea typeface="Source Sans Pro"/>
                <a:cs typeface="Source Sans Pro"/>
                <a:sym typeface="Source Sans Pro"/>
              </a:rPr>
              <a:t>fixed-dose combinations </a:t>
            </a:r>
            <a:r>
              <a:rPr lang="en-US" sz="2200" b="0" i="0" u="none" strike="noStrike" cap="none">
                <a:solidFill>
                  <a:srgbClr val="000000"/>
                </a:solidFill>
                <a:latin typeface="Source Sans Pro"/>
                <a:ea typeface="Source Sans Pro"/>
                <a:cs typeface="Source Sans Pro"/>
                <a:sym typeface="Source Sans Pro"/>
              </a:rPr>
              <a:t>in tablets containing </a:t>
            </a:r>
            <a:r>
              <a:rPr lang="en-US" sz="2200" b="1" i="0" u="none" strike="noStrike" cap="none">
                <a:solidFill>
                  <a:srgbClr val="000000"/>
                </a:solidFill>
                <a:latin typeface="Source Sans Pro"/>
                <a:ea typeface="Source Sans Pro"/>
                <a:cs typeface="Source Sans Pro"/>
                <a:sym typeface="Source Sans Pro"/>
              </a:rPr>
              <a:t>25 + 67.5 mg</a:t>
            </a:r>
            <a:r>
              <a:rPr lang="en-US" sz="2200" b="0" i="0" u="none" strike="noStrike" cap="none">
                <a:solidFill>
                  <a:srgbClr val="000000"/>
                </a:solidFill>
                <a:latin typeface="Source Sans Pro"/>
                <a:ea typeface="Source Sans Pro"/>
                <a:cs typeface="Source Sans Pro"/>
                <a:sym typeface="Source Sans Pro"/>
              </a:rPr>
              <a:t>, </a:t>
            </a:r>
            <a:r>
              <a:rPr lang="en-US" sz="2200" b="1" i="0" u="none" strike="noStrike" cap="none">
                <a:solidFill>
                  <a:srgbClr val="000000"/>
                </a:solidFill>
                <a:latin typeface="Source Sans Pro"/>
                <a:ea typeface="Source Sans Pro"/>
                <a:cs typeface="Source Sans Pro"/>
                <a:sym typeface="Source Sans Pro"/>
              </a:rPr>
              <a:t>50 + 135 mg or 100 + 270 mg</a:t>
            </a:r>
            <a:r>
              <a:rPr lang="en-US" sz="2200" b="1" i="0" u="none" strike="noStrike" cap="none">
                <a:solidFill>
                  <a:srgbClr val="008080"/>
                </a:solidFill>
                <a:latin typeface="Source Sans Pro"/>
                <a:ea typeface="Source Sans Pro"/>
                <a:cs typeface="Source Sans Pro"/>
                <a:sym typeface="Source Sans Pro"/>
              </a:rPr>
              <a:t> </a:t>
            </a:r>
            <a:r>
              <a:rPr lang="en-US" sz="2200" b="1" i="0" u="none" strike="noStrike" cap="none">
                <a:solidFill>
                  <a:srgbClr val="C00000"/>
                </a:solidFill>
                <a:latin typeface="Source Sans Pro"/>
                <a:ea typeface="Source Sans Pro"/>
                <a:cs typeface="Source Sans Pro"/>
                <a:sym typeface="Source Sans Pro"/>
              </a:rPr>
              <a:t>of</a:t>
            </a:r>
            <a:r>
              <a:rPr lang="en-US" sz="2200" b="0" i="0" u="none" strike="noStrike" cap="none">
                <a:solidFill>
                  <a:srgbClr val="000000"/>
                </a:solidFill>
                <a:latin typeface="Source Sans Pro"/>
                <a:ea typeface="Source Sans Pro"/>
                <a:cs typeface="Source Sans Pro"/>
                <a:sym typeface="Source Sans Pro"/>
              </a:rPr>
              <a:t> </a:t>
            </a:r>
            <a:r>
              <a:rPr lang="en-US" sz="2200" b="1" i="0" u="none" strike="noStrike" cap="none">
                <a:solidFill>
                  <a:srgbClr val="C00000"/>
                </a:solidFill>
                <a:latin typeface="Source Sans Pro"/>
                <a:ea typeface="Source Sans Pro"/>
                <a:cs typeface="Source Sans Pro"/>
                <a:sym typeface="Source Sans Pro"/>
              </a:rPr>
              <a:t>artesunate and amodiaquine</a:t>
            </a:r>
            <a:r>
              <a:rPr lang="en-US" sz="2200" b="0" i="0" u="none" strike="noStrike" cap="none">
                <a:solidFill>
                  <a:srgbClr val="000000"/>
                </a:solidFill>
                <a:latin typeface="Source Sans Pro"/>
                <a:ea typeface="Source Sans Pro"/>
                <a:cs typeface="Source Sans Pro"/>
                <a:sym typeface="Source Sans Pro"/>
              </a:rPr>
              <a:t>, respectively </a:t>
            </a:r>
            <a:endParaRPr sz="2200" b="0" i="0" u="none" strike="noStrike" cap="none">
              <a:solidFill>
                <a:srgbClr val="000000"/>
              </a:solidFill>
              <a:latin typeface="Calibri"/>
              <a:ea typeface="Calibri"/>
              <a:cs typeface="Calibri"/>
              <a:sym typeface="Calibri"/>
            </a:endParaRPr>
          </a:p>
        </p:txBody>
      </p:sp>
      <p:graphicFrame>
        <p:nvGraphicFramePr>
          <p:cNvPr id="1085" name="Google Shape;1085;g1d40aa04386_0_49"/>
          <p:cNvGraphicFramePr/>
          <p:nvPr>
            <p:extLst>
              <p:ext uri="{D42A27DB-BD31-4B8C-83A1-F6EECF244321}">
                <p14:modId xmlns:p14="http://schemas.microsoft.com/office/powerpoint/2010/main" val="2956288827"/>
              </p:ext>
            </p:extLst>
          </p:nvPr>
        </p:nvGraphicFramePr>
        <p:xfrm>
          <a:off x="644431" y="2320999"/>
          <a:ext cx="10515600" cy="2926140"/>
        </p:xfrm>
        <a:graphic>
          <a:graphicData uri="http://schemas.openxmlformats.org/drawingml/2006/table">
            <a:tbl>
              <a:tblPr firstRow="1" bandRow="1">
                <a:noFill/>
                <a:tableStyleId>{2DA1AFB6-F868-456B-9588-031D7CE70FAF}</a:tableStyleId>
              </a:tblPr>
              <a:tblGrid>
                <a:gridCol w="2628900">
                  <a:extLst>
                    <a:ext uri="{9D8B030D-6E8A-4147-A177-3AD203B41FA5}">
                      <a16:colId xmlns:a16="http://schemas.microsoft.com/office/drawing/2014/main" val="20000"/>
                    </a:ext>
                  </a:extLst>
                </a:gridCol>
                <a:gridCol w="2628900">
                  <a:extLst>
                    <a:ext uri="{9D8B030D-6E8A-4147-A177-3AD203B41FA5}">
                      <a16:colId xmlns:a16="http://schemas.microsoft.com/office/drawing/2014/main" val="20001"/>
                    </a:ext>
                  </a:extLst>
                </a:gridCol>
                <a:gridCol w="2628900">
                  <a:extLst>
                    <a:ext uri="{9D8B030D-6E8A-4147-A177-3AD203B41FA5}">
                      <a16:colId xmlns:a16="http://schemas.microsoft.com/office/drawing/2014/main" val="20002"/>
                    </a:ext>
                  </a:extLst>
                </a:gridCol>
                <a:gridCol w="2628900">
                  <a:extLst>
                    <a:ext uri="{9D8B030D-6E8A-4147-A177-3AD203B41FA5}">
                      <a16:colId xmlns:a16="http://schemas.microsoft.com/office/drawing/2014/main" val="20003"/>
                    </a:ext>
                  </a:extLst>
                </a:gridCol>
              </a:tblGrid>
              <a:tr h="304800">
                <a:tc rowSpan="2">
                  <a:txBody>
                    <a:bodyPr/>
                    <a:lstStyle/>
                    <a:p>
                      <a:pPr marL="0" marR="0" lvl="0" indent="0" algn="l" rtl="0">
                        <a:spcBef>
                          <a:spcPts val="0"/>
                        </a:spcBef>
                        <a:spcAft>
                          <a:spcPts val="0"/>
                        </a:spcAft>
                        <a:buNone/>
                      </a:pPr>
                      <a:r>
                        <a:rPr lang="en-US" sz="2400" b="1" u="none" strike="noStrike" cap="none">
                          <a:solidFill>
                            <a:schemeClr val="dk1"/>
                          </a:solidFill>
                        </a:rPr>
                        <a:t>Body weight </a:t>
                      </a:r>
                      <a:endParaRPr lang="en-US"/>
                    </a:p>
                  </a:txBody>
                  <a:tcPr marL="91450" marR="91450" marT="45725" marB="45725">
                    <a:solidFill>
                      <a:srgbClr val="AEABAB"/>
                    </a:solidFill>
                  </a:tcPr>
                </a:tc>
                <a:tc>
                  <a:txBody>
                    <a:bodyPr/>
                    <a:lstStyle/>
                    <a:p>
                      <a:pPr marL="0" marR="0" lvl="0" indent="0" algn="ctr" rtl="0">
                        <a:spcBef>
                          <a:spcPts val="0"/>
                        </a:spcBef>
                        <a:spcAft>
                          <a:spcPts val="0"/>
                        </a:spcAft>
                        <a:buNone/>
                      </a:pPr>
                      <a:r>
                        <a:rPr lang="en-US" sz="2400" b="1">
                          <a:solidFill>
                            <a:srgbClr val="FF0000"/>
                          </a:solidFill>
                        </a:rPr>
                        <a:t>Day 1</a:t>
                      </a:r>
                      <a:endParaRPr/>
                    </a:p>
                  </a:txBody>
                  <a:tcPr marL="91450" marR="91450" marT="45725" marB="45725">
                    <a:solidFill>
                      <a:srgbClr val="AEABAB"/>
                    </a:solidFill>
                  </a:tcPr>
                </a:tc>
                <a:tc>
                  <a:txBody>
                    <a:bodyPr/>
                    <a:lstStyle/>
                    <a:p>
                      <a:pPr marL="0" marR="0" lvl="0" indent="0" algn="ctr" rtl="0">
                        <a:spcBef>
                          <a:spcPts val="0"/>
                        </a:spcBef>
                        <a:spcAft>
                          <a:spcPts val="0"/>
                        </a:spcAft>
                        <a:buNone/>
                      </a:pPr>
                      <a:r>
                        <a:rPr lang="en-US" sz="2400" b="1">
                          <a:solidFill>
                            <a:srgbClr val="FF0000"/>
                          </a:solidFill>
                        </a:rPr>
                        <a:t>Day 2</a:t>
                      </a:r>
                      <a:endParaRPr/>
                    </a:p>
                  </a:txBody>
                  <a:tcPr marL="91450" marR="91450" marT="45725" marB="45725">
                    <a:solidFill>
                      <a:srgbClr val="AEABAB"/>
                    </a:solidFill>
                  </a:tcPr>
                </a:tc>
                <a:tc>
                  <a:txBody>
                    <a:bodyPr/>
                    <a:lstStyle/>
                    <a:p>
                      <a:pPr marL="0" marR="0" lvl="0" indent="0" algn="ctr" rtl="0">
                        <a:spcBef>
                          <a:spcPts val="0"/>
                        </a:spcBef>
                        <a:spcAft>
                          <a:spcPts val="0"/>
                        </a:spcAft>
                        <a:buNone/>
                      </a:pPr>
                      <a:r>
                        <a:rPr lang="en-US" sz="2400" b="1">
                          <a:solidFill>
                            <a:srgbClr val="FF0000"/>
                          </a:solidFill>
                        </a:rPr>
                        <a:t>Day 3</a:t>
                      </a:r>
                      <a:endParaRPr/>
                    </a:p>
                  </a:txBody>
                  <a:tcPr marL="91450" marR="91450" marT="45725" marB="45725">
                    <a:solidFill>
                      <a:srgbClr val="AEABAB"/>
                    </a:solidFill>
                  </a:tcPr>
                </a:tc>
                <a:extLst>
                  <a:ext uri="{0D108BD9-81ED-4DB2-BD59-A6C34878D82A}">
                    <a16:rowId xmlns:a16="http://schemas.microsoft.com/office/drawing/2014/main" val="10000"/>
                  </a:ext>
                </a:extLst>
              </a:tr>
              <a:tr h="419650">
                <a:tc vMerge="1">
                  <a:txBody>
                    <a:bodyPr/>
                    <a:lstStyle/>
                    <a:p>
                      <a:endParaRPr lang="en-US"/>
                    </a:p>
                  </a:txBody>
                  <a:tcPr/>
                </a:tc>
                <a:tc>
                  <a:txBody>
                    <a:bodyPr/>
                    <a:lstStyle/>
                    <a:p>
                      <a:pPr marL="0" marR="0" lvl="0" indent="0" algn="ctr" rtl="0">
                        <a:spcBef>
                          <a:spcPts val="0"/>
                        </a:spcBef>
                        <a:spcAft>
                          <a:spcPts val="0"/>
                        </a:spcAft>
                        <a:buNone/>
                      </a:pPr>
                      <a:r>
                        <a:rPr lang="en-US" sz="2400" b="1">
                          <a:solidFill>
                            <a:schemeClr val="lt1"/>
                          </a:solidFill>
                        </a:rPr>
                        <a:t>Start dose</a:t>
                      </a:r>
                      <a:endParaRPr/>
                    </a:p>
                  </a:txBody>
                  <a:tcPr marL="91450" marR="91450" marT="45725" marB="45725">
                    <a:solidFill>
                      <a:srgbClr val="AEABAB"/>
                    </a:solidFill>
                  </a:tcPr>
                </a:tc>
                <a:tc>
                  <a:txBody>
                    <a:bodyPr/>
                    <a:lstStyle/>
                    <a:p>
                      <a:pPr marL="0" marR="0" lvl="0" indent="0" algn="ctr" rtl="0">
                        <a:spcBef>
                          <a:spcPts val="0"/>
                        </a:spcBef>
                        <a:spcAft>
                          <a:spcPts val="0"/>
                        </a:spcAft>
                        <a:buNone/>
                      </a:pPr>
                      <a:r>
                        <a:rPr lang="en-US" sz="2400" b="1">
                          <a:solidFill>
                            <a:schemeClr val="lt1"/>
                          </a:solidFill>
                        </a:rPr>
                        <a:t>Second dose</a:t>
                      </a:r>
                      <a:endParaRPr/>
                    </a:p>
                  </a:txBody>
                  <a:tcPr marL="91450" marR="91450" marT="45725" marB="45725">
                    <a:solidFill>
                      <a:srgbClr val="AEABAB"/>
                    </a:solidFill>
                  </a:tcPr>
                </a:tc>
                <a:tc>
                  <a:txBody>
                    <a:bodyPr/>
                    <a:lstStyle/>
                    <a:p>
                      <a:pPr marL="0" marR="0" lvl="0" indent="0" algn="ctr" rtl="0">
                        <a:spcBef>
                          <a:spcPts val="0"/>
                        </a:spcBef>
                        <a:spcAft>
                          <a:spcPts val="0"/>
                        </a:spcAft>
                        <a:buNone/>
                      </a:pPr>
                      <a:r>
                        <a:rPr lang="en-US" sz="2400" b="1">
                          <a:solidFill>
                            <a:schemeClr val="lt1"/>
                          </a:solidFill>
                        </a:rPr>
                        <a:t>Third dose</a:t>
                      </a:r>
                      <a:endParaRPr/>
                    </a:p>
                  </a:txBody>
                  <a:tcPr marL="91450" marR="91450" marT="45725" marB="45725">
                    <a:solidFill>
                      <a:srgbClr val="AEABAB"/>
                    </a:solidFill>
                  </a:tcPr>
                </a:tc>
                <a:extLst>
                  <a:ext uri="{0D108BD9-81ED-4DB2-BD59-A6C34878D82A}">
                    <a16:rowId xmlns:a16="http://schemas.microsoft.com/office/drawing/2014/main" val="10001"/>
                  </a:ext>
                </a:extLst>
              </a:tr>
              <a:tr h="370850">
                <a:tc>
                  <a:txBody>
                    <a:bodyPr/>
                    <a:lstStyle/>
                    <a:p>
                      <a:pPr marL="0" marR="0" lvl="0" indent="0" algn="l" rtl="0">
                        <a:spcBef>
                          <a:spcPts val="0"/>
                        </a:spcBef>
                        <a:spcAft>
                          <a:spcPts val="0"/>
                        </a:spcAft>
                        <a:buNone/>
                      </a:pPr>
                      <a:r>
                        <a:rPr lang="en-US" sz="2400" dirty="0"/>
                        <a:t>&lt; 4.5 kg</a:t>
                      </a:r>
                    </a:p>
                  </a:txBody>
                  <a:tcPr marL="91450" marR="91450" marT="45725" marB="457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chemeClr val="lt1"/>
                          </a:solidFill>
                        </a:rPr>
                        <a:t>Half dose of </a:t>
                      </a:r>
                      <a:br>
                        <a:rPr lang="en-US" sz="1800" dirty="0">
                          <a:solidFill>
                            <a:schemeClr val="lt1"/>
                          </a:solidFill>
                        </a:rPr>
                      </a:br>
                      <a:r>
                        <a:rPr lang="en-US" sz="1800" dirty="0">
                          <a:solidFill>
                            <a:schemeClr val="lt1"/>
                          </a:solidFill>
                        </a:rPr>
                        <a:t>25 mg + 67.5 mg </a:t>
                      </a:r>
                      <a:endParaRPr lang="en-US" sz="1800" dirty="0"/>
                    </a:p>
                  </a:txBody>
                  <a:tcPr marL="91450" marR="91450" marT="45725" marB="45725">
                    <a:solidFill>
                      <a:srgbClr val="008080"/>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chemeClr val="lt1"/>
                          </a:solidFill>
                        </a:rPr>
                        <a:t>Half dose of </a:t>
                      </a:r>
                      <a:br>
                        <a:rPr lang="en-US" sz="1800" dirty="0">
                          <a:solidFill>
                            <a:schemeClr val="lt1"/>
                          </a:solidFill>
                        </a:rPr>
                      </a:br>
                      <a:r>
                        <a:rPr lang="en-US" sz="1800" dirty="0">
                          <a:solidFill>
                            <a:schemeClr val="lt1"/>
                          </a:solidFill>
                        </a:rPr>
                        <a:t>25 mg + 67.5 mg </a:t>
                      </a:r>
                      <a:endParaRPr lang="en-US" sz="1800" dirty="0"/>
                    </a:p>
                  </a:txBody>
                  <a:tcPr marL="91450" marR="91450" marT="45725" marB="45725">
                    <a:solidFill>
                      <a:srgbClr val="008080"/>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solidFill>
                            <a:schemeClr val="lt1"/>
                          </a:solidFill>
                        </a:rPr>
                        <a:t>Half dose of </a:t>
                      </a:r>
                      <a:br>
                        <a:rPr lang="en-US" sz="1800" dirty="0">
                          <a:solidFill>
                            <a:schemeClr val="lt1"/>
                          </a:solidFill>
                        </a:rPr>
                      </a:br>
                      <a:r>
                        <a:rPr lang="en-US" sz="1800" dirty="0">
                          <a:solidFill>
                            <a:schemeClr val="lt1"/>
                          </a:solidFill>
                        </a:rPr>
                        <a:t>25 mg + 67.5 mg </a:t>
                      </a:r>
                      <a:endParaRPr lang="en-US" sz="1800" dirty="0"/>
                    </a:p>
                  </a:txBody>
                  <a:tcPr marL="91450" marR="91450" marT="45725" marB="45725">
                    <a:solidFill>
                      <a:srgbClr val="008080"/>
                    </a:solidFill>
                  </a:tcPr>
                </a:tc>
                <a:extLst>
                  <a:ext uri="{0D108BD9-81ED-4DB2-BD59-A6C34878D82A}">
                    <a16:rowId xmlns:a16="http://schemas.microsoft.com/office/drawing/2014/main" val="1842365988"/>
                  </a:ext>
                </a:extLst>
              </a:tr>
              <a:tr h="370850">
                <a:tc>
                  <a:txBody>
                    <a:bodyPr/>
                    <a:lstStyle/>
                    <a:p>
                      <a:pPr marL="0" marR="0" lvl="0" indent="0" algn="l" rtl="0">
                        <a:spcBef>
                          <a:spcPts val="0"/>
                        </a:spcBef>
                        <a:spcAft>
                          <a:spcPts val="0"/>
                        </a:spcAft>
                        <a:buNone/>
                      </a:pPr>
                      <a:r>
                        <a:rPr lang="en-US" sz="2400" dirty="0"/>
                        <a:t>4.5 kg to &lt; 9 kg</a:t>
                      </a:r>
                    </a:p>
                  </a:txBody>
                  <a:tcPr marL="91450" marR="91450" marT="45725" marB="45725"/>
                </a:tc>
                <a:tc>
                  <a:txBody>
                    <a:bodyPr/>
                    <a:lstStyle/>
                    <a:p>
                      <a:pPr marL="0" marR="0" lvl="0" indent="0" algn="l" rtl="0">
                        <a:spcBef>
                          <a:spcPts val="0"/>
                        </a:spcBef>
                        <a:spcAft>
                          <a:spcPts val="0"/>
                        </a:spcAft>
                        <a:buNone/>
                      </a:pPr>
                      <a:r>
                        <a:rPr lang="en-US" sz="1800" dirty="0">
                          <a:solidFill>
                            <a:schemeClr val="lt1"/>
                          </a:solidFill>
                        </a:rPr>
                        <a:t>25 mg + 67.5 mg </a:t>
                      </a:r>
                      <a:endParaRPr sz="1800" dirty="0"/>
                    </a:p>
                  </a:txBody>
                  <a:tcPr marL="91450" marR="91450" marT="45725" marB="45725">
                    <a:solidFill>
                      <a:srgbClr val="008080"/>
                    </a:solidFill>
                  </a:tcPr>
                </a:tc>
                <a:tc>
                  <a:txBody>
                    <a:bodyPr/>
                    <a:lstStyle/>
                    <a:p>
                      <a:pPr marL="0" marR="0" lvl="0" indent="0" algn="l" rtl="0">
                        <a:lnSpc>
                          <a:spcPct val="100000"/>
                        </a:lnSpc>
                        <a:spcBef>
                          <a:spcPts val="0"/>
                        </a:spcBef>
                        <a:spcAft>
                          <a:spcPts val="0"/>
                        </a:spcAft>
                        <a:buClr>
                          <a:srgbClr val="FFFFFF"/>
                        </a:buClr>
                        <a:buSzPts val="1800"/>
                        <a:buFont typeface="Calibri"/>
                        <a:buNone/>
                      </a:pPr>
                      <a:r>
                        <a:rPr lang="en-US" sz="1800" b="0" i="0" u="none" strike="noStrike" cap="none" dirty="0">
                          <a:solidFill>
                            <a:srgbClr val="FFFFFF"/>
                          </a:solidFill>
                          <a:latin typeface="Calibri"/>
                          <a:ea typeface="Calibri"/>
                          <a:cs typeface="Calibri"/>
                          <a:sym typeface="Calibri"/>
                        </a:rPr>
                        <a:t>25 mg + 67.5 mg</a:t>
                      </a:r>
                      <a:endParaRPr sz="1800" dirty="0"/>
                    </a:p>
                  </a:txBody>
                  <a:tcPr marL="91450" marR="91450" marT="45725" marB="45725">
                    <a:solidFill>
                      <a:srgbClr val="008080"/>
                    </a:solidFill>
                  </a:tcPr>
                </a:tc>
                <a:tc>
                  <a:txBody>
                    <a:bodyPr/>
                    <a:lstStyle/>
                    <a:p>
                      <a:pPr marL="0" marR="0" lvl="0" indent="0" algn="l" rtl="0">
                        <a:lnSpc>
                          <a:spcPct val="100000"/>
                        </a:lnSpc>
                        <a:spcBef>
                          <a:spcPts val="0"/>
                        </a:spcBef>
                        <a:spcAft>
                          <a:spcPts val="0"/>
                        </a:spcAft>
                        <a:buClr>
                          <a:srgbClr val="FFFFFF"/>
                        </a:buClr>
                        <a:buSzPts val="1800"/>
                        <a:buFont typeface="Calibri"/>
                        <a:buNone/>
                      </a:pPr>
                      <a:r>
                        <a:rPr lang="en-US" sz="1800" b="0" i="0" u="none" strike="noStrike" cap="none" dirty="0">
                          <a:solidFill>
                            <a:srgbClr val="FFFFFF"/>
                          </a:solidFill>
                          <a:latin typeface="Calibri"/>
                          <a:ea typeface="Calibri"/>
                          <a:cs typeface="Calibri"/>
                          <a:sym typeface="Calibri"/>
                        </a:rPr>
                        <a:t>25 mg + 67.5 mg</a:t>
                      </a:r>
                      <a:endParaRPr sz="1800" dirty="0"/>
                    </a:p>
                  </a:txBody>
                  <a:tcPr marL="91450" marR="91450" marT="45725" marB="45725">
                    <a:solidFill>
                      <a:srgbClr val="008080"/>
                    </a:solidFill>
                  </a:tcPr>
                </a:tc>
                <a:extLst>
                  <a:ext uri="{0D108BD9-81ED-4DB2-BD59-A6C34878D82A}">
                    <a16:rowId xmlns:a16="http://schemas.microsoft.com/office/drawing/2014/main" val="10002"/>
                  </a:ext>
                </a:extLst>
              </a:tr>
              <a:tr h="370850">
                <a:tc>
                  <a:txBody>
                    <a:bodyPr/>
                    <a:lstStyle/>
                    <a:p>
                      <a:pPr marL="0" marR="0" lvl="0" indent="0" algn="l" rtl="0">
                        <a:spcBef>
                          <a:spcPts val="0"/>
                        </a:spcBef>
                        <a:spcAft>
                          <a:spcPts val="0"/>
                        </a:spcAft>
                        <a:buNone/>
                      </a:pPr>
                      <a:r>
                        <a:rPr lang="en-US" sz="2400"/>
                        <a:t>9 kg to &lt; 18 kg</a:t>
                      </a:r>
                    </a:p>
                  </a:txBody>
                  <a:tcPr marL="91450" marR="91450" marT="45725" marB="45725"/>
                </a:tc>
                <a:tc>
                  <a:txBody>
                    <a:bodyPr/>
                    <a:lstStyle/>
                    <a:p>
                      <a:pPr marL="0" marR="0" lvl="0" indent="0" algn="l" rtl="0">
                        <a:spcBef>
                          <a:spcPts val="0"/>
                        </a:spcBef>
                        <a:spcAft>
                          <a:spcPts val="0"/>
                        </a:spcAft>
                        <a:buNone/>
                      </a:pPr>
                      <a:r>
                        <a:rPr lang="en-US" sz="1800" dirty="0">
                          <a:solidFill>
                            <a:schemeClr val="lt1"/>
                          </a:solidFill>
                          <a:latin typeface="Calibri"/>
                          <a:ea typeface="Calibri"/>
                          <a:cs typeface="Calibri"/>
                          <a:sym typeface="Calibri"/>
                        </a:rPr>
                        <a:t>50</a:t>
                      </a:r>
                      <a:r>
                        <a:rPr lang="en-US" sz="1800" dirty="0">
                          <a:solidFill>
                            <a:schemeClr val="lt1"/>
                          </a:solidFill>
                          <a:latin typeface="Calibri"/>
                          <a:ea typeface="Calibri"/>
                          <a:cs typeface="Calibri"/>
                        </a:rPr>
                        <a:t> </a:t>
                      </a:r>
                      <a:r>
                        <a:rPr lang="en-US" sz="1800" dirty="0">
                          <a:solidFill>
                            <a:schemeClr val="lt1"/>
                          </a:solidFill>
                          <a:latin typeface="Calibri"/>
                          <a:ea typeface="Calibri"/>
                          <a:cs typeface="Calibri"/>
                          <a:sym typeface="Calibri"/>
                        </a:rPr>
                        <a:t> Mg + 135 mg</a:t>
                      </a:r>
                      <a:endParaRPr dirty="0"/>
                    </a:p>
                  </a:txBody>
                  <a:tcPr marL="91450" marR="91450" marT="45725" marB="45725">
                    <a:solidFill>
                      <a:srgbClr val="008080"/>
                    </a:solidFill>
                  </a:tcPr>
                </a:tc>
                <a:tc>
                  <a:txBody>
                    <a:bodyPr/>
                    <a:lstStyle/>
                    <a:p>
                      <a:pPr marL="0" marR="0" lvl="0" indent="0" algn="l" rtl="0">
                        <a:lnSpc>
                          <a:spcPct val="100000"/>
                        </a:lnSpc>
                        <a:spcBef>
                          <a:spcPts val="0"/>
                        </a:spcBef>
                        <a:spcAft>
                          <a:spcPts val="0"/>
                        </a:spcAft>
                        <a:buClr>
                          <a:srgbClr val="FFFFFF"/>
                        </a:buClr>
                        <a:buSzPts val="1800"/>
                        <a:buFont typeface="Calibri"/>
                        <a:buNone/>
                      </a:pPr>
                      <a:r>
                        <a:rPr lang="en-US" sz="1800" b="0" i="0" u="none" strike="noStrike" cap="none">
                          <a:solidFill>
                            <a:srgbClr val="FFFFFF"/>
                          </a:solidFill>
                          <a:latin typeface="Calibri"/>
                          <a:ea typeface="Calibri"/>
                          <a:cs typeface="Calibri"/>
                          <a:sym typeface="Calibri"/>
                        </a:rPr>
                        <a:t>50</a:t>
                      </a:r>
                      <a:r>
                        <a:rPr lang="en-US" sz="1800" b="0" i="0" u="none" strike="noStrike" cap="none">
                          <a:solidFill>
                            <a:srgbClr val="FFFFFF"/>
                          </a:solidFill>
                          <a:latin typeface="Calibri"/>
                          <a:ea typeface="Calibri"/>
                          <a:cs typeface="Calibri"/>
                        </a:rPr>
                        <a:t> </a:t>
                      </a:r>
                      <a:r>
                        <a:rPr lang="en-US" sz="1800" b="0" i="0" u="none" strike="noStrike" cap="none">
                          <a:solidFill>
                            <a:srgbClr val="FFFFFF"/>
                          </a:solidFill>
                          <a:latin typeface="Calibri"/>
                          <a:ea typeface="Calibri"/>
                          <a:cs typeface="Calibri"/>
                          <a:sym typeface="Calibri"/>
                        </a:rPr>
                        <a:t> Mg + 135 mg</a:t>
                      </a:r>
                      <a:endParaRPr/>
                    </a:p>
                  </a:txBody>
                  <a:tcPr marL="91450" marR="91450" marT="45725" marB="45725">
                    <a:solidFill>
                      <a:srgbClr val="008080"/>
                    </a:solidFill>
                  </a:tcPr>
                </a:tc>
                <a:tc>
                  <a:txBody>
                    <a:bodyPr/>
                    <a:lstStyle/>
                    <a:p>
                      <a:pPr marL="0" marR="0" lvl="0" indent="0" algn="l" rtl="0">
                        <a:lnSpc>
                          <a:spcPct val="100000"/>
                        </a:lnSpc>
                        <a:spcBef>
                          <a:spcPts val="0"/>
                        </a:spcBef>
                        <a:spcAft>
                          <a:spcPts val="0"/>
                        </a:spcAft>
                        <a:buClr>
                          <a:srgbClr val="FFFFFF"/>
                        </a:buClr>
                        <a:buSzPts val="1800"/>
                        <a:buFont typeface="Calibri"/>
                        <a:buNone/>
                      </a:pPr>
                      <a:r>
                        <a:rPr lang="en-US" sz="1800" b="0" i="0" u="none" strike="noStrike" cap="none">
                          <a:solidFill>
                            <a:srgbClr val="FFFFFF"/>
                          </a:solidFill>
                          <a:latin typeface="Calibri"/>
                          <a:ea typeface="Calibri"/>
                          <a:cs typeface="Calibri"/>
                          <a:sym typeface="Calibri"/>
                        </a:rPr>
                        <a:t>50</a:t>
                      </a:r>
                      <a:r>
                        <a:rPr lang="en-US" sz="1800" b="0" i="0" u="none" strike="noStrike" cap="none">
                          <a:solidFill>
                            <a:srgbClr val="FFFFFF"/>
                          </a:solidFill>
                          <a:latin typeface="Calibri"/>
                          <a:ea typeface="Calibri"/>
                          <a:cs typeface="Calibri"/>
                        </a:rPr>
                        <a:t> </a:t>
                      </a:r>
                      <a:r>
                        <a:rPr lang="en-US" sz="1800" b="0" i="0" u="none" strike="noStrike" cap="none">
                          <a:solidFill>
                            <a:srgbClr val="FFFFFF"/>
                          </a:solidFill>
                          <a:latin typeface="Calibri"/>
                          <a:ea typeface="Calibri"/>
                          <a:cs typeface="Calibri"/>
                          <a:sym typeface="Calibri"/>
                        </a:rPr>
                        <a:t> Mg + 135 mg</a:t>
                      </a:r>
                      <a:endParaRPr/>
                    </a:p>
                  </a:txBody>
                  <a:tcPr marL="91450" marR="91450" marT="45725" marB="45725">
                    <a:solidFill>
                      <a:srgbClr val="008080"/>
                    </a:solidFill>
                  </a:tcPr>
                </a:tc>
                <a:extLst>
                  <a:ext uri="{0D108BD9-81ED-4DB2-BD59-A6C34878D82A}">
                    <a16:rowId xmlns:a16="http://schemas.microsoft.com/office/drawing/2014/main" val="10003"/>
                  </a:ext>
                </a:extLst>
              </a:tr>
              <a:tr h="370850">
                <a:tc>
                  <a:txBody>
                    <a:bodyPr/>
                    <a:lstStyle/>
                    <a:p>
                      <a:pPr marL="0" marR="0" lvl="0" indent="0" algn="l" rtl="0">
                        <a:spcBef>
                          <a:spcPts val="0"/>
                        </a:spcBef>
                        <a:spcAft>
                          <a:spcPts val="0"/>
                        </a:spcAft>
                        <a:buNone/>
                      </a:pPr>
                      <a:r>
                        <a:rPr lang="en-US" sz="2400"/>
                        <a:t>18 kg to &lt; 36 kg</a:t>
                      </a:r>
                    </a:p>
                  </a:txBody>
                  <a:tcPr marL="91450" marR="91450" marT="45725" marB="45725"/>
                </a:tc>
                <a:tc>
                  <a:txBody>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100 mg + 270 mg</a:t>
                      </a:r>
                      <a:endParaRPr/>
                    </a:p>
                  </a:txBody>
                  <a:tcPr marL="91450" marR="91450" marT="45725" marB="45725">
                    <a:solidFill>
                      <a:srgbClr val="008080"/>
                    </a:solidFill>
                  </a:tcPr>
                </a:tc>
                <a:tc>
                  <a:txBody>
                    <a:bodyPr/>
                    <a:lstStyle/>
                    <a:p>
                      <a:pPr marL="0" marR="0" lvl="0" indent="0" algn="l" rtl="0">
                        <a:lnSpc>
                          <a:spcPct val="100000"/>
                        </a:lnSpc>
                        <a:spcBef>
                          <a:spcPts val="0"/>
                        </a:spcBef>
                        <a:spcAft>
                          <a:spcPts val="0"/>
                        </a:spcAft>
                        <a:buClr>
                          <a:srgbClr val="FFFFFF"/>
                        </a:buClr>
                        <a:buSzPts val="1800"/>
                        <a:buFont typeface="Calibri"/>
                        <a:buNone/>
                      </a:pPr>
                      <a:r>
                        <a:rPr lang="en-US" sz="1800" b="0" i="0" u="none" strike="noStrike" cap="none">
                          <a:solidFill>
                            <a:srgbClr val="FFFFFF"/>
                          </a:solidFill>
                          <a:latin typeface="Calibri"/>
                          <a:ea typeface="Calibri"/>
                          <a:cs typeface="Calibri"/>
                          <a:sym typeface="Calibri"/>
                        </a:rPr>
                        <a:t>100 mg + 270 mg</a:t>
                      </a:r>
                      <a:endParaRPr/>
                    </a:p>
                  </a:txBody>
                  <a:tcPr marL="91450" marR="91450" marT="45725" marB="45725">
                    <a:solidFill>
                      <a:srgbClr val="008080"/>
                    </a:solidFill>
                  </a:tcPr>
                </a:tc>
                <a:tc>
                  <a:txBody>
                    <a:bodyPr/>
                    <a:lstStyle/>
                    <a:p>
                      <a:pPr marL="0" marR="0" lvl="0" indent="0" algn="l" rtl="0">
                        <a:lnSpc>
                          <a:spcPct val="100000"/>
                        </a:lnSpc>
                        <a:spcBef>
                          <a:spcPts val="0"/>
                        </a:spcBef>
                        <a:spcAft>
                          <a:spcPts val="0"/>
                        </a:spcAft>
                        <a:buClr>
                          <a:srgbClr val="FFFFFF"/>
                        </a:buClr>
                        <a:buSzPts val="1800"/>
                        <a:buFont typeface="Calibri"/>
                        <a:buNone/>
                      </a:pPr>
                      <a:r>
                        <a:rPr lang="en-US" sz="1800" b="0" i="0" u="none" strike="noStrike" cap="none" dirty="0">
                          <a:solidFill>
                            <a:srgbClr val="FFFFFF"/>
                          </a:solidFill>
                          <a:latin typeface="Calibri"/>
                          <a:ea typeface="Calibri"/>
                          <a:cs typeface="Calibri"/>
                          <a:sym typeface="Calibri"/>
                        </a:rPr>
                        <a:t>100 mg + 270 mg</a:t>
                      </a:r>
                      <a:endParaRPr dirty="0"/>
                    </a:p>
                  </a:txBody>
                  <a:tcPr marL="91450" marR="91450" marT="45725" marB="45725">
                    <a:solidFill>
                      <a:srgbClr val="008080"/>
                    </a:solidFill>
                  </a:tcPr>
                </a:tc>
                <a:extLst>
                  <a:ext uri="{0D108BD9-81ED-4DB2-BD59-A6C34878D82A}">
                    <a16:rowId xmlns:a16="http://schemas.microsoft.com/office/drawing/2014/main" val="10004"/>
                  </a:ext>
                </a:extLst>
              </a:tr>
            </a:tbl>
          </a:graphicData>
        </a:graphic>
      </p:graphicFrame>
      <p:sp>
        <p:nvSpPr>
          <p:cNvPr id="1086" name="Google Shape;1086;g1d40aa04386_0_49"/>
          <p:cNvSpPr txBox="1"/>
          <p:nvPr/>
        </p:nvSpPr>
        <p:spPr>
          <a:xfrm>
            <a:off x="644431" y="5602312"/>
            <a:ext cx="104307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ource Sans Pro"/>
                <a:ea typeface="Source Sans Pro"/>
                <a:cs typeface="Source Sans Pro"/>
                <a:sym typeface="Source Sans Pro"/>
              </a:rPr>
              <a:t>Give </a:t>
            </a:r>
            <a:r>
              <a:rPr lang="en-US" sz="2000" b="1" i="0" u="none" strike="noStrike" cap="none" dirty="0">
                <a:solidFill>
                  <a:srgbClr val="C00000"/>
                </a:solidFill>
                <a:latin typeface="Source Sans Pro"/>
                <a:ea typeface="Source Sans Pro"/>
                <a:cs typeface="Source Sans Pro"/>
                <a:sym typeface="Source Sans Pro"/>
              </a:rPr>
              <a:t>the starting dose now</a:t>
            </a:r>
            <a:r>
              <a:rPr lang="en-US" sz="2000" b="0" i="0" u="none" strike="noStrike" cap="none" dirty="0">
                <a:solidFill>
                  <a:srgbClr val="000000"/>
                </a:solidFill>
                <a:latin typeface="Source Sans Pro"/>
                <a:ea typeface="Source Sans Pro"/>
                <a:cs typeface="Source Sans Pro"/>
                <a:sym typeface="Source Sans Pro"/>
              </a:rPr>
              <a:t>; Advise caregiver to give the second dose 24 hours after the first (start) dose and to give the third dose 24 hours after the second dose. </a:t>
            </a:r>
            <a:endParaRPr sz="2200" b="0" i="0" u="none" strike="noStrike" cap="none" dirty="0">
              <a:solidFill>
                <a:srgbClr val="000000"/>
              </a:solidFill>
              <a:latin typeface="Source Sans Pro"/>
              <a:ea typeface="Source Sans Pro"/>
              <a:cs typeface="Source Sans Pro"/>
              <a:sym typeface="Source Sans Pro"/>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91"/>
        <p:cNvGrpSpPr/>
        <p:nvPr/>
      </p:nvGrpSpPr>
      <p:grpSpPr>
        <a:xfrm>
          <a:off x="0" y="0"/>
          <a:ext cx="0" cy="0"/>
          <a:chOff x="0" y="0"/>
          <a:chExt cx="0" cy="0"/>
        </a:xfrm>
      </p:grpSpPr>
      <p:sp>
        <p:nvSpPr>
          <p:cNvPr id="1092" name="Google Shape;1092;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None/>
            </a:pPr>
            <a:r>
              <a:rPr lang="en-US" sz="3600">
                <a:solidFill>
                  <a:schemeClr val="dk1"/>
                </a:solidFill>
                <a:latin typeface="Roboto Condensed"/>
                <a:ea typeface="Roboto Condensed"/>
                <a:cs typeface="Roboto Condensed"/>
                <a:sym typeface="Roboto Condensed"/>
              </a:rPr>
              <a:t>Iatrogenic injury has been associated with intramuscular injections </a:t>
            </a:r>
            <a:endParaRPr/>
          </a:p>
        </p:txBody>
      </p:sp>
      <p:sp>
        <p:nvSpPr>
          <p:cNvPr id="1093" name="Google Shape;1093;p60"/>
          <p:cNvSpPr txBox="1">
            <a:spLocks noGrp="1"/>
          </p:cNvSpPr>
          <p:nvPr>
            <p:ph type="body" idx="1"/>
          </p:nvPr>
        </p:nvSpPr>
        <p:spPr>
          <a:xfrm>
            <a:off x="838200" y="1825625"/>
            <a:ext cx="10515600" cy="4761900"/>
          </a:xfrm>
          <a:prstGeom prst="rect">
            <a:avLst/>
          </a:prstGeom>
          <a:noFill/>
          <a:ln>
            <a:noFill/>
          </a:ln>
        </p:spPr>
        <p:txBody>
          <a:bodyPr spcFirstLastPara="1" wrap="square" lIns="91425" tIns="45700" rIns="91425" bIns="45700" anchor="t" anchorCtr="0">
            <a:normAutofit/>
          </a:bodyPr>
          <a:lstStyle/>
          <a:p>
            <a:pPr marL="457200" lvl="0" indent="-379627" algn="l" rtl="0">
              <a:lnSpc>
                <a:spcPct val="115000"/>
              </a:lnSpc>
              <a:spcBef>
                <a:spcPts val="1000"/>
              </a:spcBef>
              <a:spcAft>
                <a:spcPts val="0"/>
              </a:spcAft>
              <a:buClr>
                <a:schemeClr val="dk1"/>
              </a:buClr>
              <a:buSzPts val="2378"/>
              <a:buChar char="•"/>
            </a:pPr>
            <a:r>
              <a:rPr lang="en-US">
                <a:solidFill>
                  <a:srgbClr val="333333"/>
                </a:solidFill>
              </a:rPr>
              <a:t>There are many case reports of acute flaccid paralysis amongst children who receive </a:t>
            </a:r>
            <a:r>
              <a:rPr lang="en-US" b="1">
                <a:solidFill>
                  <a:srgbClr val="333333"/>
                </a:solidFill>
              </a:rPr>
              <a:t>intramuscular injection in the gluteal region. </a:t>
            </a:r>
            <a:endParaRPr/>
          </a:p>
          <a:p>
            <a:pPr marL="457200" lvl="0" indent="-228600" algn="l" rtl="0">
              <a:lnSpc>
                <a:spcPct val="115000"/>
              </a:lnSpc>
              <a:spcBef>
                <a:spcPts val="1000"/>
              </a:spcBef>
              <a:spcAft>
                <a:spcPts val="0"/>
              </a:spcAft>
              <a:buClr>
                <a:schemeClr val="dk1"/>
              </a:buClr>
              <a:buSzPts val="2378"/>
              <a:buNone/>
            </a:pPr>
            <a:endParaRPr>
              <a:solidFill>
                <a:srgbClr val="333333"/>
              </a:solidFill>
            </a:endParaRPr>
          </a:p>
          <a:p>
            <a:pPr marL="457200" lvl="0" indent="-379627" algn="l" rtl="0">
              <a:lnSpc>
                <a:spcPct val="115000"/>
              </a:lnSpc>
              <a:spcBef>
                <a:spcPts val="1000"/>
              </a:spcBef>
              <a:spcAft>
                <a:spcPts val="0"/>
              </a:spcAft>
              <a:buClr>
                <a:schemeClr val="dk1"/>
              </a:buClr>
              <a:buSzPts val="2378"/>
              <a:buChar char="•"/>
            </a:pPr>
            <a:r>
              <a:rPr lang="en-US" i="0">
                <a:solidFill>
                  <a:srgbClr val="333333"/>
                </a:solidFill>
              </a:rPr>
              <a:t>This is particularly prevalent in </a:t>
            </a:r>
            <a:r>
              <a:rPr lang="en-US" b="1" i="0">
                <a:solidFill>
                  <a:srgbClr val="333333"/>
                </a:solidFill>
              </a:rPr>
              <a:t>malaria endemic countries </a:t>
            </a:r>
            <a:r>
              <a:rPr lang="en-US" i="0">
                <a:solidFill>
                  <a:srgbClr val="333333"/>
                </a:solidFill>
              </a:rPr>
              <a:t>and common in children under five who have less developed gluteal muscles. </a:t>
            </a:r>
            <a:endParaRPr/>
          </a:p>
          <a:p>
            <a:pPr marL="457200" lvl="0" indent="-228600" algn="l" rtl="0">
              <a:lnSpc>
                <a:spcPct val="115000"/>
              </a:lnSpc>
              <a:spcBef>
                <a:spcPts val="1000"/>
              </a:spcBef>
              <a:spcAft>
                <a:spcPts val="0"/>
              </a:spcAft>
              <a:buClr>
                <a:schemeClr val="dk1"/>
              </a:buClr>
              <a:buSzPts val="2378"/>
              <a:buNone/>
            </a:pPr>
            <a:endParaRPr i="0">
              <a:solidFill>
                <a:srgbClr val="333333"/>
              </a:solidFill>
            </a:endParaRPr>
          </a:p>
          <a:p>
            <a:pPr marL="457200" lvl="0" indent="-379627" algn="l" rtl="0">
              <a:lnSpc>
                <a:spcPct val="115000"/>
              </a:lnSpc>
              <a:spcBef>
                <a:spcPts val="1000"/>
              </a:spcBef>
              <a:spcAft>
                <a:spcPts val="0"/>
              </a:spcAft>
              <a:buClr>
                <a:schemeClr val="dk1"/>
              </a:buClr>
              <a:buSzPts val="2378"/>
              <a:buChar char="•"/>
            </a:pPr>
            <a:r>
              <a:rPr lang="en-US" b="1">
                <a:solidFill>
                  <a:srgbClr val="333333"/>
                </a:solidFill>
              </a:rPr>
              <a:t>Quinine injections </a:t>
            </a:r>
            <a:r>
              <a:rPr lang="en-US">
                <a:solidFill>
                  <a:srgbClr val="333333"/>
                </a:solidFill>
              </a:rPr>
              <a:t>are most frequently associated with these injuries so please avoid giving intramuscular injections IM</a:t>
            </a:r>
            <a:r>
              <a:rPr lang="en-US" i="0">
                <a:solidFill>
                  <a:srgbClr val="333333"/>
                </a:solidFill>
              </a:rPr>
              <a:t> in the buttocks in children under 5. </a:t>
            </a:r>
            <a:endParaRPr b="0" i="0">
              <a:solidFill>
                <a:srgbClr val="333333"/>
              </a:solidFill>
              <a:latin typeface="Georgia"/>
              <a:ea typeface="Georgia"/>
              <a:cs typeface="Georgia"/>
              <a:sym typeface="Georgi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98"/>
        <p:cNvGrpSpPr/>
        <p:nvPr/>
      </p:nvGrpSpPr>
      <p:grpSpPr>
        <a:xfrm>
          <a:off x="0" y="0"/>
          <a:ext cx="0" cy="0"/>
          <a:chOff x="0" y="0"/>
          <a:chExt cx="0" cy="0"/>
        </a:xfrm>
      </p:grpSpPr>
      <p:sp>
        <p:nvSpPr>
          <p:cNvPr id="1099" name="Google Shape;1099;p5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Deciding on the dose of an antimalarial to give a child</a:t>
            </a:r>
            <a:endParaRPr/>
          </a:p>
        </p:txBody>
      </p:sp>
      <p:sp>
        <p:nvSpPr>
          <p:cNvPr id="1100" name="Google Shape;1100;p5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11</a:t>
            </a:r>
            <a:endParaRPr dirty="0"/>
          </a:p>
        </p:txBody>
      </p:sp>
      <p:sp>
        <p:nvSpPr>
          <p:cNvPr id="1101" name="Google Shape;1101;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57</a:t>
            </a:fld>
            <a:endParaRPr sz="1200" b="0" i="0" u="none" strike="noStrike" cap="none">
              <a:solidFill>
                <a:srgbClr val="289195"/>
              </a:solidFill>
              <a:latin typeface="Source Sans Pro"/>
              <a:ea typeface="Source Sans Pro"/>
              <a:cs typeface="Source Sans Pro"/>
              <a:sym typeface="Source Sans Pro"/>
            </a:endParaRPr>
          </a:p>
        </p:txBody>
      </p:sp>
      <p:sp>
        <p:nvSpPr>
          <p:cNvPr id="1102" name="Google Shape;1102;p52"/>
          <p:cNvSpPr txBox="1">
            <a:spLocks noGrp="1"/>
          </p:cNvSpPr>
          <p:nvPr>
            <p:ph type="body" idx="1"/>
          </p:nvPr>
        </p:nvSpPr>
        <p:spPr>
          <a:xfrm>
            <a:off x="838200" y="1825625"/>
            <a:ext cx="5548086"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130000"/>
              </a:lnSpc>
              <a:spcBef>
                <a:spcPts val="0"/>
              </a:spcBef>
              <a:spcAft>
                <a:spcPts val="0"/>
              </a:spcAft>
              <a:buClr>
                <a:schemeClr val="dk1"/>
              </a:buClr>
              <a:buSzPts val="2800"/>
              <a:buChar char="•"/>
            </a:pPr>
            <a:r>
              <a:rPr lang="en-US" sz="2800"/>
              <a:t>Everyone receives Malaria Handout 4</a:t>
            </a:r>
            <a:endParaRPr/>
          </a:p>
          <a:p>
            <a:pPr marL="228600" lvl="0" indent="-228600" algn="l" rtl="0">
              <a:lnSpc>
                <a:spcPct val="130000"/>
              </a:lnSpc>
              <a:spcBef>
                <a:spcPts val="1000"/>
              </a:spcBef>
              <a:spcAft>
                <a:spcPts val="0"/>
              </a:spcAft>
              <a:buClr>
                <a:schemeClr val="dk1"/>
              </a:buClr>
              <a:buSzPts val="2800"/>
              <a:buChar char="•"/>
            </a:pPr>
            <a:r>
              <a:rPr lang="en-US" sz="2800"/>
              <a:t>Review information in grey columns (child’s name, age and time the first dose was given)</a:t>
            </a:r>
            <a:endParaRPr/>
          </a:p>
          <a:p>
            <a:pPr marL="228600" lvl="0" indent="-228600" algn="l" rtl="0">
              <a:lnSpc>
                <a:spcPct val="130000"/>
              </a:lnSpc>
              <a:spcBef>
                <a:spcPts val="1000"/>
              </a:spcBef>
              <a:spcAft>
                <a:spcPts val="0"/>
              </a:spcAft>
              <a:buClr>
                <a:schemeClr val="dk1"/>
              </a:buClr>
              <a:buSzPts val="2800"/>
              <a:buChar char="•"/>
            </a:pPr>
            <a:r>
              <a:rPr lang="en-US" sz="2800"/>
              <a:t>For each child, answer questions in white columns</a:t>
            </a:r>
            <a:endParaRPr/>
          </a:p>
        </p:txBody>
      </p:sp>
      <p:sp>
        <p:nvSpPr>
          <p:cNvPr id="1103" name="Google Shape;1103;p52"/>
          <p:cNvSpPr txBox="1"/>
          <p:nvPr/>
        </p:nvSpPr>
        <p:spPr>
          <a:xfrm>
            <a:off x="6720114" y="4891806"/>
            <a:ext cx="46338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C00000"/>
              </a:buClr>
              <a:buSzPts val="2400"/>
              <a:buFont typeface="Arial Black"/>
              <a:buNone/>
            </a:pPr>
            <a:r>
              <a:rPr lang="en-US" sz="2400" b="0" i="0" u="none" strike="noStrike" cap="none">
                <a:solidFill>
                  <a:srgbClr val="C00000"/>
                </a:solidFill>
                <a:latin typeface="Arial Black"/>
                <a:ea typeface="Arial Black"/>
                <a:cs typeface="Arial Black"/>
                <a:sym typeface="Arial Black"/>
              </a:rPr>
              <a:t>You will have 10 minutes to complete the task</a:t>
            </a:r>
            <a:endParaRPr sz="1400" b="0" i="0" u="none" strike="noStrike" cap="none">
              <a:solidFill>
                <a:srgbClr val="000000"/>
              </a:solidFill>
              <a:latin typeface="Arial"/>
              <a:ea typeface="Arial"/>
              <a:cs typeface="Arial"/>
              <a:sym typeface="Arial"/>
            </a:endParaRPr>
          </a:p>
        </p:txBody>
      </p:sp>
      <p:pic>
        <p:nvPicPr>
          <p:cNvPr id="1104" name="Google Shape;1104;p52"/>
          <p:cNvPicPr preferRelativeResize="0"/>
          <p:nvPr/>
        </p:nvPicPr>
        <p:blipFill>
          <a:blip r:embed="rId3">
            <a:alphaModFix/>
          </a:blip>
          <a:stretch>
            <a:fillRect/>
          </a:stretch>
        </p:blipFill>
        <p:spPr>
          <a:xfrm>
            <a:off x="7642215" y="1896438"/>
            <a:ext cx="2789622" cy="2789622"/>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109"/>
        <p:cNvGrpSpPr/>
        <p:nvPr/>
      </p:nvGrpSpPr>
      <p:grpSpPr>
        <a:xfrm>
          <a:off x="0" y="0"/>
          <a:ext cx="0" cy="0"/>
          <a:chOff x="0" y="0"/>
          <a:chExt cx="0" cy="0"/>
        </a:xfrm>
      </p:grpSpPr>
      <p:sp>
        <p:nvSpPr>
          <p:cNvPr id="1110" name="Google Shape;1110;p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Helping the caregiver to give the first dose</a:t>
            </a:r>
            <a:endParaRPr/>
          </a:p>
        </p:txBody>
      </p:sp>
      <p:sp>
        <p:nvSpPr>
          <p:cNvPr id="1111" name="Google Shape;1111;p53"/>
          <p:cNvSpPr txBox="1">
            <a:spLocks noGrp="1"/>
          </p:cNvSpPr>
          <p:nvPr>
            <p:ph type="body" idx="1"/>
          </p:nvPr>
        </p:nvSpPr>
        <p:spPr>
          <a:xfrm>
            <a:off x="838200" y="1472176"/>
            <a:ext cx="6565344"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1200"/>
              </a:spcBef>
              <a:spcAft>
                <a:spcPts val="0"/>
              </a:spcAft>
              <a:buClr>
                <a:schemeClr val="dk1"/>
              </a:buClr>
              <a:buSzPts val="2300"/>
              <a:buChar char="•"/>
            </a:pPr>
            <a:r>
              <a:rPr lang="en-US" sz="2800"/>
              <a:t>Wash your hands with soap and water</a:t>
            </a:r>
            <a:endParaRPr sz="2800"/>
          </a:p>
          <a:p>
            <a:pPr marL="228600" lvl="0" indent="-228600" algn="l" rtl="0">
              <a:lnSpc>
                <a:spcPct val="100000"/>
              </a:lnSpc>
              <a:spcBef>
                <a:spcPts val="1200"/>
              </a:spcBef>
              <a:spcAft>
                <a:spcPts val="0"/>
              </a:spcAft>
              <a:buClr>
                <a:schemeClr val="dk1"/>
              </a:buClr>
              <a:buSzPts val="2300"/>
              <a:buChar char="•"/>
            </a:pPr>
            <a:r>
              <a:rPr lang="en-US" sz="2800"/>
              <a:t>Use a spoon to crush the tablet in a cup or small bowl</a:t>
            </a:r>
            <a:endParaRPr sz="2800"/>
          </a:p>
          <a:p>
            <a:pPr marL="228600" lvl="0" indent="-228600" algn="l" rtl="0">
              <a:lnSpc>
                <a:spcPct val="100000"/>
              </a:lnSpc>
              <a:spcBef>
                <a:spcPts val="1200"/>
              </a:spcBef>
              <a:spcAft>
                <a:spcPts val="0"/>
              </a:spcAft>
              <a:buClr>
                <a:schemeClr val="dk1"/>
              </a:buClr>
              <a:buSzPts val="2300"/>
              <a:buChar char="•"/>
            </a:pPr>
            <a:r>
              <a:rPr lang="en-US" sz="2800"/>
              <a:t>Mix it with breast milk or with water</a:t>
            </a:r>
            <a:endParaRPr sz="2800"/>
          </a:p>
          <a:p>
            <a:pPr marL="228600" lvl="0" indent="-228600" algn="l" rtl="0">
              <a:lnSpc>
                <a:spcPct val="100000"/>
              </a:lnSpc>
              <a:spcBef>
                <a:spcPts val="1200"/>
              </a:spcBef>
              <a:spcAft>
                <a:spcPts val="0"/>
              </a:spcAft>
              <a:buClr>
                <a:schemeClr val="dk1"/>
              </a:buClr>
              <a:buSzPts val="2300"/>
              <a:buChar char="•"/>
            </a:pPr>
            <a:r>
              <a:rPr lang="en-US" sz="2800"/>
              <a:t>Ask the caregiver to give the solution with the crushed tablet to the child with a spoon. Help her/him give the whole dose</a:t>
            </a:r>
            <a:endParaRPr sz="2800"/>
          </a:p>
        </p:txBody>
      </p:sp>
      <p:sp>
        <p:nvSpPr>
          <p:cNvPr id="1112" name="Google Shape;1112;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58</a:t>
            </a:fld>
            <a:endParaRPr/>
          </a:p>
        </p:txBody>
      </p:sp>
      <p:pic>
        <p:nvPicPr>
          <p:cNvPr id="1113" name="Google Shape;1113;p53"/>
          <p:cNvPicPr preferRelativeResize="0"/>
          <p:nvPr/>
        </p:nvPicPr>
        <p:blipFill rotWithShape="1">
          <a:blip r:embed="rId3">
            <a:alphaModFix/>
          </a:blip>
          <a:srcRect/>
          <a:stretch/>
        </p:blipFill>
        <p:spPr>
          <a:xfrm>
            <a:off x="7403544" y="1690688"/>
            <a:ext cx="3667125" cy="3371850"/>
          </a:xfrm>
          <a:prstGeom prst="rect">
            <a:avLst/>
          </a:prstGeom>
          <a:noFill/>
          <a:ln>
            <a:noFill/>
          </a:ln>
        </p:spPr>
      </p:pic>
      <p:sp>
        <p:nvSpPr>
          <p:cNvPr id="1114" name="Google Shape;1114;p53"/>
          <p:cNvSpPr txBox="1"/>
          <p:nvPr/>
        </p:nvSpPr>
        <p:spPr>
          <a:xfrm>
            <a:off x="954558" y="5665162"/>
            <a:ext cx="10266720"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1" u="none" strike="noStrike" cap="none">
                <a:solidFill>
                  <a:srgbClr val="C00000"/>
                </a:solidFill>
                <a:latin typeface="Source Sans Pro"/>
                <a:ea typeface="Source Sans Pro"/>
                <a:cs typeface="Source Sans Pro"/>
                <a:sym typeface="Source Sans Pro"/>
              </a:rPr>
              <a:t>Explain to the caregiver that she/he should give the child the antimalarial the same way at home. Ask the caregiver to repeat the instructions.</a:t>
            </a:r>
            <a:endParaRPr sz="1400" b="0" i="0" u="none" strike="noStrike" cap="none">
              <a:solidFill>
                <a:srgbClr val="000000"/>
              </a:solidFill>
              <a:latin typeface="Source Sans Pro"/>
              <a:ea typeface="Source Sans Pro"/>
              <a:cs typeface="Source Sans Pro"/>
              <a:sym typeface="Source Sans Pro"/>
            </a:endParaRPr>
          </a:p>
        </p:txBody>
      </p:sp>
      <p:sp>
        <p:nvSpPr>
          <p:cNvPr id="1115" name="Google Shape;1115;p53"/>
          <p:cNvSpPr txBox="1"/>
          <p:nvPr/>
        </p:nvSpPr>
        <p:spPr>
          <a:xfrm rot="-5400000">
            <a:off x="9146400" y="3207275"/>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120"/>
        <p:cNvGrpSpPr/>
        <p:nvPr/>
      </p:nvGrpSpPr>
      <p:grpSpPr>
        <a:xfrm>
          <a:off x="0" y="0"/>
          <a:ext cx="0" cy="0"/>
          <a:chOff x="0" y="0"/>
          <a:chExt cx="0" cy="0"/>
        </a:xfrm>
      </p:grpSpPr>
      <p:sp>
        <p:nvSpPr>
          <p:cNvPr id="1121" name="Google Shape;1121;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Helping the caregiver to give the first dose (continued)</a:t>
            </a:r>
            <a:endParaRPr/>
          </a:p>
        </p:txBody>
      </p:sp>
      <p:sp>
        <p:nvSpPr>
          <p:cNvPr id="1122" name="Google Shape;1122;p54"/>
          <p:cNvSpPr txBox="1">
            <a:spLocks noGrp="1"/>
          </p:cNvSpPr>
          <p:nvPr>
            <p:ph type="body" idx="1"/>
          </p:nvPr>
        </p:nvSpPr>
        <p:spPr>
          <a:xfrm>
            <a:off x="838199" y="1690687"/>
            <a:ext cx="7002295" cy="3971189"/>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1200"/>
              </a:spcBef>
              <a:spcAft>
                <a:spcPts val="0"/>
              </a:spcAft>
              <a:buClr>
                <a:schemeClr val="dk1"/>
              </a:buClr>
              <a:buSzPts val="2400"/>
              <a:buChar char="•"/>
            </a:pPr>
            <a:r>
              <a:rPr lang="en-US" sz="2800"/>
              <a:t>If the child spits up the medicine: help the caregiver use the spoon to gather up the medicine and try to give it again</a:t>
            </a:r>
            <a:endParaRPr sz="2800"/>
          </a:p>
          <a:p>
            <a:pPr marL="228600" lvl="0" indent="-228600" algn="l" rtl="0">
              <a:lnSpc>
                <a:spcPct val="100000"/>
              </a:lnSpc>
              <a:spcBef>
                <a:spcPts val="1200"/>
              </a:spcBef>
              <a:spcAft>
                <a:spcPts val="0"/>
              </a:spcAft>
              <a:buClr>
                <a:schemeClr val="dk1"/>
              </a:buClr>
              <a:buSzPts val="2400"/>
              <a:buChar char="•"/>
            </a:pPr>
            <a:r>
              <a:rPr lang="en-US" sz="2800"/>
              <a:t>If the child spits up the entire dose, give the child another full dose</a:t>
            </a:r>
            <a:endParaRPr sz="2800"/>
          </a:p>
          <a:p>
            <a:pPr marL="228600" lvl="0" indent="-228600" algn="l" rtl="0">
              <a:lnSpc>
                <a:spcPct val="100000"/>
              </a:lnSpc>
              <a:spcBef>
                <a:spcPts val="1200"/>
              </a:spcBef>
              <a:spcAft>
                <a:spcPts val="0"/>
              </a:spcAft>
              <a:buClr>
                <a:schemeClr val="dk1"/>
              </a:buClr>
              <a:buSzPts val="2400"/>
              <a:buChar char="•"/>
            </a:pPr>
            <a:r>
              <a:rPr lang="en-US" sz="2800"/>
              <a:t>If the child is unable to take the medicine, refer the child to a health facility</a:t>
            </a:r>
            <a:endParaRPr sz="2800"/>
          </a:p>
        </p:txBody>
      </p:sp>
      <p:sp>
        <p:nvSpPr>
          <p:cNvPr id="1123" name="Google Shape;1123;p5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59</a:t>
            </a:fld>
            <a:endParaRPr/>
          </a:p>
        </p:txBody>
      </p:sp>
      <p:sp>
        <p:nvSpPr>
          <p:cNvPr id="1124" name="Google Shape;1124;p54"/>
          <p:cNvSpPr txBox="1"/>
          <p:nvPr/>
        </p:nvSpPr>
        <p:spPr>
          <a:xfrm>
            <a:off x="1248229" y="5661877"/>
            <a:ext cx="9695542" cy="89251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600"/>
              <a:buFont typeface="Arial"/>
              <a:buNone/>
            </a:pPr>
            <a:r>
              <a:rPr lang="en-US" sz="2600" b="1" i="1" u="none" strike="noStrike" cap="none">
                <a:solidFill>
                  <a:srgbClr val="C00000"/>
                </a:solidFill>
                <a:latin typeface="Source Sans Pro"/>
                <a:ea typeface="Source Sans Pro"/>
                <a:cs typeface="Source Sans Pro"/>
                <a:sym typeface="Source Sans Pro"/>
              </a:rPr>
              <a:t>Remind the caregiver to give the child a second dose after 8 hours;</a:t>
            </a:r>
            <a:endParaRPr sz="2600" b="0" i="0" u="none" strike="noStrike" cap="none">
              <a:solidFill>
                <a:srgbClr val="000000"/>
              </a:solidFill>
              <a:latin typeface="Source Sans Pro"/>
              <a:ea typeface="Source Sans Pro"/>
              <a:cs typeface="Source Sans Pro"/>
              <a:sym typeface="Source Sans Pro"/>
            </a:endParaRPr>
          </a:p>
          <a:p>
            <a:pPr marL="0" marR="0" lvl="0" indent="0" algn="ctr" rtl="0">
              <a:lnSpc>
                <a:spcPct val="100000"/>
              </a:lnSpc>
              <a:spcBef>
                <a:spcPts val="0"/>
              </a:spcBef>
              <a:spcAft>
                <a:spcPts val="0"/>
              </a:spcAft>
              <a:buClr>
                <a:srgbClr val="000000"/>
              </a:buClr>
              <a:buSzPts val="2600"/>
              <a:buFont typeface="Arial"/>
              <a:buNone/>
            </a:pPr>
            <a:r>
              <a:rPr lang="en-US" sz="2600" b="1" i="1" u="none" strike="noStrike" cap="none">
                <a:solidFill>
                  <a:srgbClr val="C00000"/>
                </a:solidFill>
                <a:latin typeface="Source Sans Pro"/>
                <a:ea typeface="Source Sans Pro"/>
                <a:cs typeface="Source Sans Pro"/>
                <a:sym typeface="Source Sans Pro"/>
              </a:rPr>
              <a:t>help the caregiver calculate the exact time.</a:t>
            </a:r>
            <a:endParaRPr sz="2600" b="0" i="0" u="none" strike="noStrike" cap="none">
              <a:solidFill>
                <a:srgbClr val="000000"/>
              </a:solidFill>
              <a:latin typeface="Source Sans Pro"/>
              <a:ea typeface="Source Sans Pro"/>
              <a:cs typeface="Source Sans Pro"/>
              <a:sym typeface="Source Sans Pro"/>
            </a:endParaRPr>
          </a:p>
        </p:txBody>
      </p:sp>
      <p:pic>
        <p:nvPicPr>
          <p:cNvPr id="1125" name="Google Shape;1125;p54"/>
          <p:cNvPicPr preferRelativeResize="0"/>
          <p:nvPr/>
        </p:nvPicPr>
        <p:blipFill>
          <a:blip r:embed="rId3">
            <a:alphaModFix/>
          </a:blip>
          <a:stretch>
            <a:fillRect/>
          </a:stretch>
        </p:blipFill>
        <p:spPr>
          <a:xfrm rot="10557985">
            <a:off x="7992893" y="1843088"/>
            <a:ext cx="3666391" cy="366639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pic>
        <p:nvPicPr>
          <p:cNvPr id="497" name="Google Shape;497;p6">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6028294" y="1611400"/>
            <a:ext cx="6163707" cy="3635188"/>
          </a:xfrm>
          <a:prstGeom prst="rect">
            <a:avLst/>
          </a:prstGeom>
          <a:noFill/>
          <a:ln>
            <a:noFill/>
          </a:ln>
        </p:spPr>
      </p:pic>
      <p:sp>
        <p:nvSpPr>
          <p:cNvPr id="498" name="Google Shape;498;p6"/>
          <p:cNvSpPr txBox="1">
            <a:spLocks noGrp="1"/>
          </p:cNvSpPr>
          <p:nvPr>
            <p:ph type="title"/>
          </p:nvPr>
        </p:nvSpPr>
        <p:spPr>
          <a:xfrm>
            <a:off x="838196" y="423069"/>
            <a:ext cx="7799965"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Key facts about malaria (continued)</a:t>
            </a:r>
            <a:endParaRPr/>
          </a:p>
        </p:txBody>
      </p:sp>
      <p:sp>
        <p:nvSpPr>
          <p:cNvPr id="499" name="Google Shape;499;p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a:p>
        </p:txBody>
      </p:sp>
      <p:sp>
        <p:nvSpPr>
          <p:cNvPr id="500" name="Google Shape;500;p6"/>
          <p:cNvSpPr txBox="1">
            <a:spLocks noGrp="1"/>
          </p:cNvSpPr>
          <p:nvPr>
            <p:ph type="body" idx="1"/>
          </p:nvPr>
        </p:nvSpPr>
        <p:spPr>
          <a:xfrm>
            <a:off x="838196" y="1499867"/>
            <a:ext cx="5981404" cy="5175570"/>
          </a:xfrm>
          <a:prstGeom prst="rect">
            <a:avLst/>
          </a:prstGeom>
          <a:noFill/>
          <a:ln>
            <a:noFill/>
          </a:ln>
        </p:spPr>
        <p:txBody>
          <a:bodyPr spcFirstLastPara="1" wrap="square" lIns="91425" tIns="45700" rIns="91425" bIns="45700" anchor="t" anchorCtr="0">
            <a:normAutofit fontScale="25000" lnSpcReduction="20000"/>
          </a:bodyPr>
          <a:lstStyle/>
          <a:p>
            <a:pPr marL="228600" lvl="0" indent="-228600" algn="l" rtl="0">
              <a:lnSpc>
                <a:spcPct val="120000"/>
              </a:lnSpc>
              <a:spcBef>
                <a:spcPts val="0"/>
              </a:spcBef>
              <a:spcAft>
                <a:spcPts val="0"/>
              </a:spcAft>
              <a:buClr>
                <a:schemeClr val="dk1"/>
              </a:buClr>
              <a:buSzPct val="100000"/>
              <a:buChar char="•"/>
            </a:pPr>
            <a:r>
              <a:rPr lang="en-US" sz="11200"/>
              <a:t>Hundreds of millions of people are infected with malaria each year</a:t>
            </a:r>
            <a:endParaRPr/>
          </a:p>
          <a:p>
            <a:pPr marL="228600" lvl="0" indent="-228600" algn="l" rtl="0">
              <a:lnSpc>
                <a:spcPct val="120000"/>
              </a:lnSpc>
              <a:spcBef>
                <a:spcPts val="1000"/>
              </a:spcBef>
              <a:spcAft>
                <a:spcPts val="0"/>
              </a:spcAft>
              <a:buClr>
                <a:schemeClr val="dk1"/>
              </a:buClr>
              <a:buSzPct val="100000"/>
              <a:buChar char="•"/>
            </a:pPr>
            <a:r>
              <a:rPr lang="en-US" sz="11200"/>
              <a:t> WHO estimated that in 2020, more than 600,000 people died of malaria, most of them children under 5 years of age in Africa</a:t>
            </a:r>
            <a:endParaRPr/>
          </a:p>
          <a:p>
            <a:pPr marL="228600" lvl="0" indent="-228600" algn="l" rtl="0">
              <a:lnSpc>
                <a:spcPct val="120000"/>
              </a:lnSpc>
              <a:spcBef>
                <a:spcPts val="1000"/>
              </a:spcBef>
              <a:spcAft>
                <a:spcPts val="0"/>
              </a:spcAft>
              <a:buClr>
                <a:schemeClr val="dk1"/>
              </a:buClr>
              <a:buSzPct val="100000"/>
              <a:buChar char="•"/>
            </a:pPr>
            <a:r>
              <a:rPr lang="en-US" sz="11200"/>
              <a:t>Malaria can cause mild illness in some people and life-threatening illness in others; </a:t>
            </a:r>
            <a:r>
              <a:rPr lang="en-US" sz="11200" b="1" u="sng">
                <a:solidFill>
                  <a:srgbClr val="25868B"/>
                </a:solidFill>
              </a:rPr>
              <a:t>however, it is preventable and treatable! </a:t>
            </a:r>
            <a:endParaRPr>
              <a:solidFill>
                <a:srgbClr val="25868B"/>
              </a:solidFill>
            </a:endParaRPr>
          </a:p>
          <a:p>
            <a:pPr marL="228600" lvl="0" indent="-193675" algn="l" rtl="0">
              <a:lnSpc>
                <a:spcPct val="150000"/>
              </a:lnSpc>
              <a:spcBef>
                <a:spcPts val="1000"/>
              </a:spcBef>
              <a:spcAft>
                <a:spcPts val="0"/>
              </a:spcAft>
              <a:buClr>
                <a:schemeClr val="dk1"/>
              </a:buClr>
              <a:buSzPct val="100000"/>
              <a:buNone/>
            </a:pPr>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130"/>
        <p:cNvGrpSpPr/>
        <p:nvPr/>
      </p:nvGrpSpPr>
      <p:grpSpPr>
        <a:xfrm>
          <a:off x="0" y="0"/>
          <a:ext cx="0" cy="0"/>
          <a:chOff x="0" y="0"/>
          <a:chExt cx="0" cy="0"/>
        </a:xfrm>
      </p:grpSpPr>
      <p:sp>
        <p:nvSpPr>
          <p:cNvPr id="1131" name="Google Shape;1131;p55"/>
          <p:cNvSpPr txBox="1">
            <a:spLocks noGrp="1"/>
          </p:cNvSpPr>
          <p:nvPr>
            <p:ph type="title"/>
          </p:nvPr>
        </p:nvSpPr>
        <p:spPr>
          <a:xfrm>
            <a:off x="838200" y="24796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to tell the caregiver</a:t>
            </a:r>
            <a:endParaRPr/>
          </a:p>
        </p:txBody>
      </p:sp>
      <p:sp>
        <p:nvSpPr>
          <p:cNvPr id="1132" name="Google Shape;1132;p5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60</a:t>
            </a:fld>
            <a:endParaRPr/>
          </a:p>
        </p:txBody>
      </p:sp>
      <p:sp>
        <p:nvSpPr>
          <p:cNvPr id="1133" name="Google Shape;1133;p55"/>
          <p:cNvSpPr txBox="1">
            <a:spLocks noGrp="1"/>
          </p:cNvSpPr>
          <p:nvPr>
            <p:ph type="body" idx="1"/>
          </p:nvPr>
        </p:nvSpPr>
        <p:spPr>
          <a:xfrm>
            <a:off x="1057689" y="1573529"/>
            <a:ext cx="10515600" cy="711200"/>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50000"/>
              </a:lnSpc>
              <a:spcBef>
                <a:spcPts val="0"/>
              </a:spcBef>
              <a:spcAft>
                <a:spcPts val="0"/>
              </a:spcAft>
              <a:buClr>
                <a:schemeClr val="dk1"/>
              </a:buClr>
              <a:buSzPct val="100000"/>
              <a:buNone/>
            </a:pPr>
            <a:r>
              <a:rPr lang="en-US" sz="3800" b="1"/>
              <a:t>Counsel the caregiver on good treatment practices, including:</a:t>
            </a:r>
            <a:endParaRPr/>
          </a:p>
          <a:p>
            <a:pPr marL="0" lvl="0" indent="0" algn="l" rtl="0">
              <a:lnSpc>
                <a:spcPct val="150000"/>
              </a:lnSpc>
              <a:spcBef>
                <a:spcPts val="1000"/>
              </a:spcBef>
              <a:spcAft>
                <a:spcPts val="0"/>
              </a:spcAft>
              <a:buClr>
                <a:schemeClr val="dk1"/>
              </a:buClr>
              <a:buSzPct val="100000"/>
              <a:buNone/>
            </a:pPr>
            <a:endParaRPr sz="2800" b="1"/>
          </a:p>
          <a:p>
            <a:pPr marL="228600" lvl="0" indent="-120332" algn="l" rtl="0">
              <a:lnSpc>
                <a:spcPct val="150000"/>
              </a:lnSpc>
              <a:spcBef>
                <a:spcPts val="1000"/>
              </a:spcBef>
              <a:spcAft>
                <a:spcPts val="0"/>
              </a:spcAft>
              <a:buClr>
                <a:schemeClr val="dk1"/>
              </a:buClr>
              <a:buSzPct val="100000"/>
              <a:buNone/>
            </a:pPr>
            <a:endParaRPr/>
          </a:p>
        </p:txBody>
      </p:sp>
      <p:sp>
        <p:nvSpPr>
          <p:cNvPr id="1134" name="Google Shape;1134;p55"/>
          <p:cNvSpPr/>
          <p:nvPr/>
        </p:nvSpPr>
        <p:spPr>
          <a:xfrm>
            <a:off x="705678" y="2454559"/>
            <a:ext cx="10515600" cy="4155475"/>
          </a:xfrm>
          <a:prstGeom prst="roundRect">
            <a:avLst>
              <a:gd name="adj" fmla="val 16667"/>
            </a:avLst>
          </a:prstGeom>
          <a:solidFill>
            <a:schemeClr val="accent5"/>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5" name="Google Shape;1135;p55"/>
          <p:cNvSpPr txBox="1"/>
          <p:nvPr/>
        </p:nvSpPr>
        <p:spPr>
          <a:xfrm>
            <a:off x="1333500" y="2709037"/>
            <a:ext cx="9448800" cy="3648651"/>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5000"/>
              </a:lnSpc>
              <a:spcBef>
                <a:spcPts val="1200"/>
              </a:spcBef>
              <a:spcAft>
                <a:spcPts val="0"/>
              </a:spcAft>
              <a:buClr>
                <a:schemeClr val="lt1"/>
              </a:buClr>
              <a:buSzPts val="2650"/>
              <a:buFont typeface="Arial"/>
              <a:buChar char="•"/>
            </a:pPr>
            <a:r>
              <a:rPr lang="en-US" sz="2600" b="1" i="0" u="none" strike="noStrike" cap="none">
                <a:solidFill>
                  <a:schemeClr val="lt1"/>
                </a:solidFill>
                <a:latin typeface="Source Sans Pro"/>
                <a:ea typeface="Source Sans Pro"/>
                <a:cs typeface="Source Sans Pro"/>
                <a:sym typeface="Source Sans Pro"/>
              </a:rPr>
              <a:t>Give more fluids and continue feeding the child</a:t>
            </a:r>
            <a:endParaRPr sz="2600" b="0" i="0" u="none" strike="noStrike" cap="none">
              <a:solidFill>
                <a:srgbClr val="000000"/>
              </a:solidFill>
              <a:latin typeface="Source Sans Pro"/>
              <a:ea typeface="Source Sans Pro"/>
              <a:cs typeface="Source Sans Pro"/>
              <a:sym typeface="Source Sans Pro"/>
            </a:endParaRPr>
          </a:p>
          <a:p>
            <a:pPr marL="285750" marR="0" lvl="0" indent="-285750" algn="l" rtl="0">
              <a:lnSpc>
                <a:spcPct val="105000"/>
              </a:lnSpc>
              <a:spcBef>
                <a:spcPts val="1200"/>
              </a:spcBef>
              <a:spcAft>
                <a:spcPts val="0"/>
              </a:spcAft>
              <a:buClr>
                <a:schemeClr val="lt1"/>
              </a:buClr>
              <a:buSzPts val="2650"/>
              <a:buFont typeface="Arial"/>
              <a:buChar char="•"/>
            </a:pPr>
            <a:r>
              <a:rPr lang="en-US" sz="2600" b="1" i="0" u="none" strike="noStrike" cap="none">
                <a:solidFill>
                  <a:schemeClr val="lt1"/>
                </a:solidFill>
                <a:latin typeface="Source Sans Pro"/>
                <a:ea typeface="Source Sans Pro"/>
                <a:cs typeface="Source Sans Pro"/>
                <a:sym typeface="Source Sans Pro"/>
              </a:rPr>
              <a:t>If the child develops any danger signs (convulsions, unusually sleepy or unconscious, not able to drink or eat anything, or vomits everything), </a:t>
            </a:r>
            <a:r>
              <a:rPr lang="en-US" sz="2600" b="1" i="0" u="sng" strike="noStrike" cap="none">
                <a:solidFill>
                  <a:srgbClr val="FFFF00"/>
                </a:solidFill>
                <a:latin typeface="Source Sans Pro"/>
                <a:ea typeface="Source Sans Pro"/>
                <a:cs typeface="Source Sans Pro"/>
                <a:sym typeface="Source Sans Pro"/>
              </a:rPr>
              <a:t>go to a health facility without delay</a:t>
            </a:r>
            <a:endParaRPr sz="2600" b="0" i="0" u="none" strike="noStrike" cap="none">
              <a:solidFill>
                <a:srgbClr val="000000"/>
              </a:solidFill>
              <a:latin typeface="Source Sans Pro"/>
              <a:ea typeface="Source Sans Pro"/>
              <a:cs typeface="Source Sans Pro"/>
              <a:sym typeface="Source Sans Pro"/>
            </a:endParaRPr>
          </a:p>
          <a:p>
            <a:pPr marL="285750" marR="0" lvl="0" indent="-285750" algn="l" rtl="0">
              <a:lnSpc>
                <a:spcPct val="105000"/>
              </a:lnSpc>
              <a:spcBef>
                <a:spcPts val="1200"/>
              </a:spcBef>
              <a:spcAft>
                <a:spcPts val="0"/>
              </a:spcAft>
              <a:buClr>
                <a:schemeClr val="lt1"/>
              </a:buClr>
              <a:buSzPts val="2650"/>
              <a:buFont typeface="Arial"/>
              <a:buChar char="•"/>
            </a:pPr>
            <a:r>
              <a:rPr lang="en-US" sz="2600" b="1" i="0" u="none" strike="noStrike" cap="none">
                <a:solidFill>
                  <a:schemeClr val="lt1"/>
                </a:solidFill>
                <a:latin typeface="Source Sans Pro"/>
                <a:ea typeface="Source Sans Pro"/>
                <a:cs typeface="Source Sans Pro"/>
                <a:sym typeface="Source Sans Pro"/>
              </a:rPr>
              <a:t>If there is no improvement in 3 days, go straight to a health facility</a:t>
            </a:r>
            <a:endParaRPr sz="2600" b="0" i="0" u="none" strike="noStrike" cap="none">
              <a:solidFill>
                <a:srgbClr val="000000"/>
              </a:solidFill>
              <a:latin typeface="Source Sans Pro"/>
              <a:ea typeface="Source Sans Pro"/>
              <a:cs typeface="Source Sans Pro"/>
              <a:sym typeface="Source Sans Pro"/>
            </a:endParaRPr>
          </a:p>
          <a:p>
            <a:pPr marL="285750" marR="0" lvl="0" indent="-285750" algn="l" rtl="0">
              <a:lnSpc>
                <a:spcPct val="105000"/>
              </a:lnSpc>
              <a:spcBef>
                <a:spcPts val="1200"/>
              </a:spcBef>
              <a:spcAft>
                <a:spcPts val="0"/>
              </a:spcAft>
              <a:buClr>
                <a:schemeClr val="lt1"/>
              </a:buClr>
              <a:buSzPts val="2650"/>
              <a:buFont typeface="Arial"/>
              <a:buChar char="•"/>
            </a:pPr>
            <a:r>
              <a:rPr lang="en-US" sz="2600" b="1" i="0" u="none" strike="noStrike" cap="none">
                <a:solidFill>
                  <a:schemeClr val="lt1"/>
                </a:solidFill>
                <a:latin typeface="Source Sans Pro"/>
                <a:ea typeface="Source Sans Pro"/>
                <a:cs typeface="Source Sans Pro"/>
                <a:sym typeface="Source Sans Pro"/>
              </a:rPr>
              <a:t>Complete ALL medicine even if the child feels better</a:t>
            </a:r>
            <a:endParaRPr sz="2600" b="0" i="0" u="none" strike="noStrike" cap="none">
              <a:solidFill>
                <a:srgbClr val="000000"/>
              </a:solidFill>
              <a:latin typeface="Source Sans Pro"/>
              <a:ea typeface="Source Sans Pro"/>
              <a:cs typeface="Source Sans Pro"/>
              <a:sym typeface="Source Sans Pro"/>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140"/>
        <p:cNvGrpSpPr/>
        <p:nvPr/>
      </p:nvGrpSpPr>
      <p:grpSpPr>
        <a:xfrm>
          <a:off x="0" y="0"/>
          <a:ext cx="0" cy="0"/>
          <a:chOff x="0" y="0"/>
          <a:chExt cx="0" cy="0"/>
        </a:xfrm>
      </p:grpSpPr>
      <p:sp>
        <p:nvSpPr>
          <p:cNvPr id="1141" name="Google Shape;1141;p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Before the caregiver leaves</a:t>
            </a:r>
            <a:endParaRPr/>
          </a:p>
        </p:txBody>
      </p:sp>
      <p:sp>
        <p:nvSpPr>
          <p:cNvPr id="1142" name="Google Shape;1142;p5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61</a:t>
            </a:fld>
            <a:endParaRPr/>
          </a:p>
        </p:txBody>
      </p:sp>
      <p:sp>
        <p:nvSpPr>
          <p:cNvPr id="1143" name="Google Shape;1143;p56"/>
          <p:cNvSpPr/>
          <p:nvPr/>
        </p:nvSpPr>
        <p:spPr>
          <a:xfrm>
            <a:off x="838200" y="1961602"/>
            <a:ext cx="10515600" cy="3774332"/>
          </a:xfrm>
          <a:prstGeom prst="roundRect">
            <a:avLst>
              <a:gd name="adj" fmla="val 16667"/>
            </a:avLst>
          </a:prstGeom>
          <a:solidFill>
            <a:schemeClr val="accent5"/>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4" name="Google Shape;1144;p56"/>
          <p:cNvSpPr txBox="1"/>
          <p:nvPr/>
        </p:nvSpPr>
        <p:spPr>
          <a:xfrm>
            <a:off x="1059622" y="2049494"/>
            <a:ext cx="9448800" cy="3637879"/>
          </a:xfrm>
          <a:prstGeom prst="rect">
            <a:avLst/>
          </a:prstGeom>
          <a:noFill/>
          <a:ln>
            <a:noFill/>
          </a:ln>
        </p:spPr>
        <p:txBody>
          <a:bodyPr spcFirstLastPara="1" wrap="square" lIns="91425" tIns="45700" rIns="91425" bIns="45700" anchor="t" anchorCtr="0">
            <a:spAutoFit/>
          </a:bodyPr>
          <a:lstStyle/>
          <a:p>
            <a:pPr marL="285750" marR="0" lvl="0" indent="-285750" algn="l" rtl="0">
              <a:lnSpc>
                <a:spcPct val="120000"/>
              </a:lnSpc>
              <a:spcBef>
                <a:spcPts val="0"/>
              </a:spcBef>
              <a:spcAft>
                <a:spcPts val="0"/>
              </a:spcAft>
              <a:buClr>
                <a:schemeClr val="lt1"/>
              </a:buClr>
              <a:buSzPts val="3200"/>
              <a:buFont typeface="Arial"/>
              <a:buChar char="•"/>
            </a:pPr>
            <a:r>
              <a:rPr lang="en-US" sz="3200" b="1" i="0" u="none" strike="noStrike" cap="none">
                <a:solidFill>
                  <a:schemeClr val="lt1"/>
                </a:solidFill>
                <a:latin typeface="Calibri"/>
                <a:ea typeface="Calibri"/>
                <a:cs typeface="Calibri"/>
                <a:sym typeface="Calibri"/>
              </a:rPr>
              <a:t>Check the caregiver’s understanding</a:t>
            </a:r>
            <a:endParaRPr sz="1400" b="0" i="0" u="none" strike="noStrike" cap="none">
              <a:solidFill>
                <a:srgbClr val="000000"/>
              </a:solidFill>
              <a:latin typeface="Arial"/>
              <a:ea typeface="Arial"/>
              <a:cs typeface="Arial"/>
              <a:sym typeface="Arial"/>
            </a:endParaRPr>
          </a:p>
          <a:p>
            <a:pPr marL="285750" marR="0" lvl="0" indent="-285750" algn="l" rtl="0">
              <a:lnSpc>
                <a:spcPct val="120000"/>
              </a:lnSpc>
              <a:spcBef>
                <a:spcPts val="0"/>
              </a:spcBef>
              <a:spcAft>
                <a:spcPts val="0"/>
              </a:spcAft>
              <a:buClr>
                <a:schemeClr val="lt1"/>
              </a:buClr>
              <a:buSzPts val="3200"/>
              <a:buFont typeface="Arial"/>
              <a:buChar char="•"/>
            </a:pPr>
            <a:r>
              <a:rPr lang="en-US" sz="3200" b="1" i="0" u="none" strike="noStrike" cap="none">
                <a:solidFill>
                  <a:schemeClr val="lt1"/>
                </a:solidFill>
                <a:latin typeface="Calibri"/>
                <a:ea typeface="Calibri"/>
                <a:cs typeface="Calibri"/>
                <a:sym typeface="Calibri"/>
              </a:rPr>
              <a:t>Ask the caregiver to repeat the instructions</a:t>
            </a:r>
            <a:endParaRPr sz="1400" b="0" i="0" u="none" strike="noStrike" cap="none">
              <a:solidFill>
                <a:srgbClr val="000000"/>
              </a:solidFill>
              <a:latin typeface="Arial"/>
              <a:ea typeface="Arial"/>
              <a:cs typeface="Arial"/>
              <a:sym typeface="Arial"/>
            </a:endParaRPr>
          </a:p>
          <a:p>
            <a:pPr marL="285750" marR="0" lvl="0" indent="-285750" algn="l" rtl="0">
              <a:lnSpc>
                <a:spcPct val="120000"/>
              </a:lnSpc>
              <a:spcBef>
                <a:spcPts val="0"/>
              </a:spcBef>
              <a:spcAft>
                <a:spcPts val="0"/>
              </a:spcAft>
              <a:buClr>
                <a:schemeClr val="lt1"/>
              </a:buClr>
              <a:buSzPts val="3200"/>
              <a:buFont typeface="Arial"/>
              <a:buChar char="•"/>
            </a:pPr>
            <a:r>
              <a:rPr lang="en-US" sz="3200" b="1" i="0" u="none" strike="noStrike" cap="none">
                <a:solidFill>
                  <a:schemeClr val="lt1"/>
                </a:solidFill>
                <a:latin typeface="Calibri"/>
                <a:ea typeface="Calibri"/>
                <a:cs typeface="Calibri"/>
                <a:sym typeface="Calibri"/>
              </a:rPr>
              <a:t>Ask the caregiver for any questions or concerns she/he may have and answer them</a:t>
            </a:r>
            <a:endParaRPr sz="1400" b="0" i="0" u="none" strike="noStrike" cap="none">
              <a:solidFill>
                <a:srgbClr val="000000"/>
              </a:solidFill>
              <a:latin typeface="Arial"/>
              <a:ea typeface="Arial"/>
              <a:cs typeface="Arial"/>
              <a:sym typeface="Arial"/>
            </a:endParaRPr>
          </a:p>
          <a:p>
            <a:pPr marL="285750" marR="0" lvl="0" indent="-285750" algn="l" rtl="0">
              <a:lnSpc>
                <a:spcPct val="120000"/>
              </a:lnSpc>
              <a:spcBef>
                <a:spcPts val="0"/>
              </a:spcBef>
              <a:spcAft>
                <a:spcPts val="0"/>
              </a:spcAft>
              <a:buClr>
                <a:schemeClr val="lt1"/>
              </a:buClr>
              <a:buSzPts val="3200"/>
              <a:buFont typeface="Arial"/>
              <a:buChar char="•"/>
            </a:pPr>
            <a:r>
              <a:rPr lang="en-US" sz="3200" b="1" i="0" u="none" strike="noStrike" cap="none">
                <a:solidFill>
                  <a:schemeClr val="lt1"/>
                </a:solidFill>
                <a:latin typeface="Calibri"/>
                <a:ea typeface="Calibri"/>
                <a:cs typeface="Calibri"/>
                <a:sym typeface="Calibri"/>
              </a:rPr>
              <a:t>Mark the dose on the packet to help the caregiver remember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57"/>
          <p:cNvSpPr txBox="1">
            <a:spLocks noGrp="1"/>
          </p:cNvSpPr>
          <p:nvPr>
            <p:ph type="title"/>
          </p:nvPr>
        </p:nvSpPr>
        <p:spPr>
          <a:xfrm>
            <a:off x="838200" y="755650"/>
            <a:ext cx="110871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Good questions for checking the caregiver’s understanding</a:t>
            </a:r>
            <a:endParaRPr/>
          </a:p>
        </p:txBody>
      </p:sp>
      <p:sp>
        <p:nvSpPr>
          <p:cNvPr id="1151" name="Google Shape;1151;p5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12</a:t>
            </a:r>
            <a:endParaRPr dirty="0"/>
          </a:p>
        </p:txBody>
      </p:sp>
      <p:sp>
        <p:nvSpPr>
          <p:cNvPr id="1152" name="Google Shape;1152;p5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62</a:t>
            </a:fld>
            <a:endParaRPr sz="1200" b="0" i="0" u="none" strike="noStrike" cap="none">
              <a:solidFill>
                <a:srgbClr val="289195"/>
              </a:solidFill>
              <a:latin typeface="Source Sans Pro"/>
              <a:ea typeface="Source Sans Pro"/>
              <a:cs typeface="Source Sans Pro"/>
              <a:sym typeface="Source Sans Pro"/>
            </a:endParaRPr>
          </a:p>
        </p:txBody>
      </p:sp>
      <p:sp>
        <p:nvSpPr>
          <p:cNvPr id="1153" name="Google Shape;1153;p57"/>
          <p:cNvSpPr txBox="1">
            <a:spLocks noGrp="1"/>
          </p:cNvSpPr>
          <p:nvPr>
            <p:ph type="body" idx="1"/>
          </p:nvPr>
        </p:nvSpPr>
        <p:spPr>
          <a:xfrm>
            <a:off x="838200" y="1690688"/>
            <a:ext cx="10770704" cy="4802187"/>
          </a:xfrm>
          <a:prstGeom prst="rect">
            <a:avLst/>
          </a:prstGeom>
          <a:noFill/>
          <a:ln>
            <a:noFill/>
          </a:ln>
        </p:spPr>
        <p:txBody>
          <a:bodyPr spcFirstLastPara="1" wrap="square" lIns="91425" tIns="45700" rIns="91425" bIns="45700" anchor="t" anchorCtr="0">
            <a:noAutofit/>
          </a:bodyPr>
          <a:lstStyle/>
          <a:p>
            <a:pPr marL="0" lvl="0" indent="0" algn="l" rtl="0">
              <a:lnSpc>
                <a:spcPct val="130000"/>
              </a:lnSpc>
              <a:spcBef>
                <a:spcPts val="0"/>
              </a:spcBef>
              <a:spcAft>
                <a:spcPts val="0"/>
              </a:spcAft>
              <a:buClr>
                <a:schemeClr val="dk1"/>
              </a:buClr>
              <a:buSzPts val="2800"/>
              <a:buNone/>
            </a:pPr>
            <a:r>
              <a:rPr lang="en-US" sz="2800"/>
              <a:t>Convert the questions below from a “yes/no” question to an open-ended question so that you can confirm the caregiver understands the instructions:</a:t>
            </a:r>
            <a:endParaRPr/>
          </a:p>
          <a:p>
            <a:pPr marL="228600" lvl="0" indent="-228600" algn="l" rtl="0">
              <a:lnSpc>
                <a:spcPct val="130000"/>
              </a:lnSpc>
              <a:spcBef>
                <a:spcPts val="1000"/>
              </a:spcBef>
              <a:spcAft>
                <a:spcPts val="0"/>
              </a:spcAft>
              <a:buClr>
                <a:srgbClr val="0070C0"/>
              </a:buClr>
              <a:buSzPts val="2800"/>
              <a:buChar char="•"/>
            </a:pPr>
            <a:r>
              <a:rPr lang="en-US" sz="2800" b="1">
                <a:solidFill>
                  <a:srgbClr val="0070C0"/>
                </a:solidFill>
              </a:rPr>
              <a:t>Do you know when to give the medicine?</a:t>
            </a:r>
            <a:endParaRPr/>
          </a:p>
          <a:p>
            <a:pPr marL="228600" lvl="0" indent="-228600" algn="l" rtl="0">
              <a:lnSpc>
                <a:spcPct val="130000"/>
              </a:lnSpc>
              <a:spcBef>
                <a:spcPts val="1000"/>
              </a:spcBef>
              <a:spcAft>
                <a:spcPts val="0"/>
              </a:spcAft>
              <a:buClr>
                <a:schemeClr val="accent3"/>
              </a:buClr>
              <a:buSzPts val="2800"/>
              <a:buChar char="•"/>
            </a:pPr>
            <a:r>
              <a:rPr lang="en-US" sz="2800" b="1">
                <a:solidFill>
                  <a:schemeClr val="accent3"/>
                </a:solidFill>
              </a:rPr>
              <a:t>Do you remember how much will you give in each dose?</a:t>
            </a:r>
            <a:endParaRPr/>
          </a:p>
          <a:p>
            <a:pPr marL="228600" lvl="0" indent="-228600" algn="l" rtl="0">
              <a:lnSpc>
                <a:spcPct val="130000"/>
              </a:lnSpc>
              <a:spcBef>
                <a:spcPts val="1000"/>
              </a:spcBef>
              <a:spcAft>
                <a:spcPts val="0"/>
              </a:spcAft>
              <a:buClr>
                <a:schemeClr val="accent6"/>
              </a:buClr>
              <a:buSzPts val="2800"/>
              <a:buChar char="•"/>
            </a:pPr>
            <a:r>
              <a:rPr lang="en-US" sz="2800" b="1">
                <a:solidFill>
                  <a:schemeClr val="accent6"/>
                </a:solidFill>
              </a:rPr>
              <a:t>Do you remember how many days will you give the medicine?</a:t>
            </a:r>
            <a:endParaRPr/>
          </a:p>
          <a:p>
            <a:pPr marL="228600" lvl="0" indent="-228600" algn="l" rtl="0">
              <a:lnSpc>
                <a:spcPct val="130000"/>
              </a:lnSpc>
              <a:spcBef>
                <a:spcPts val="1000"/>
              </a:spcBef>
              <a:spcAft>
                <a:spcPts val="0"/>
              </a:spcAft>
              <a:buClr>
                <a:schemeClr val="accent5"/>
              </a:buClr>
              <a:buSzPts val="2800"/>
              <a:buChar char="•"/>
            </a:pPr>
            <a:r>
              <a:rPr lang="en-US" sz="2800" b="1">
                <a:solidFill>
                  <a:schemeClr val="accent5"/>
                </a:solidFill>
              </a:rPr>
              <a:t>Did you understand when to take the child to a higher-level health facility?</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158"/>
        <p:cNvGrpSpPr/>
        <p:nvPr/>
      </p:nvGrpSpPr>
      <p:grpSpPr>
        <a:xfrm>
          <a:off x="0" y="0"/>
          <a:ext cx="0" cy="0"/>
          <a:chOff x="0" y="0"/>
          <a:chExt cx="0" cy="0"/>
        </a:xfrm>
      </p:grpSpPr>
      <p:pic>
        <p:nvPicPr>
          <p:cNvPr id="1159" name="Google Shape;1159;p58"/>
          <p:cNvPicPr preferRelativeResize="0"/>
          <p:nvPr/>
        </p:nvPicPr>
        <p:blipFill rotWithShape="1">
          <a:blip r:embed="rId3">
            <a:alphaModFix/>
          </a:blip>
          <a:srcRect/>
          <a:stretch/>
        </p:blipFill>
        <p:spPr>
          <a:xfrm rot="3079260">
            <a:off x="8568519" y="2921821"/>
            <a:ext cx="3470615" cy="2092149"/>
          </a:xfrm>
          <a:prstGeom prst="rect">
            <a:avLst/>
          </a:prstGeom>
          <a:noFill/>
          <a:ln>
            <a:noFill/>
          </a:ln>
        </p:spPr>
      </p:pic>
      <p:sp>
        <p:nvSpPr>
          <p:cNvPr id="1160" name="Google Shape;1160;p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to do about fever when the RDT is negative?</a:t>
            </a:r>
            <a:endParaRPr/>
          </a:p>
        </p:txBody>
      </p:sp>
      <p:sp>
        <p:nvSpPr>
          <p:cNvPr id="1161" name="Google Shape;1161;p58"/>
          <p:cNvSpPr txBox="1">
            <a:spLocks noGrp="1"/>
          </p:cNvSpPr>
          <p:nvPr>
            <p:ph type="body" idx="1"/>
          </p:nvPr>
        </p:nvSpPr>
        <p:spPr>
          <a:xfrm>
            <a:off x="838200" y="1690688"/>
            <a:ext cx="8000999" cy="4781494"/>
          </a:xfrm>
          <a:prstGeom prst="rect">
            <a:avLst/>
          </a:prstGeom>
          <a:noFill/>
          <a:ln>
            <a:noFill/>
          </a:ln>
        </p:spPr>
        <p:txBody>
          <a:bodyPr spcFirstLastPara="1" wrap="square" lIns="91425" tIns="45700" rIns="91425" bIns="45700" anchor="t" anchorCtr="0">
            <a:normAutofit fontScale="85000" lnSpcReduction="10000"/>
          </a:bodyPr>
          <a:lstStyle/>
          <a:p>
            <a:pPr marL="228600" lvl="0" indent="-215265" algn="l" rtl="0">
              <a:lnSpc>
                <a:spcPct val="130000"/>
              </a:lnSpc>
              <a:spcBef>
                <a:spcPts val="0"/>
              </a:spcBef>
              <a:spcAft>
                <a:spcPts val="0"/>
              </a:spcAft>
              <a:buClr>
                <a:schemeClr val="dk1"/>
              </a:buClr>
              <a:buSzPct val="100000"/>
              <a:buChar char="•"/>
            </a:pPr>
            <a:r>
              <a:rPr lang="en-US" sz="2800"/>
              <a:t>If the RDT is </a:t>
            </a:r>
            <a:r>
              <a:rPr lang="en-US" sz="2800" b="1"/>
              <a:t>NEGATIVE</a:t>
            </a:r>
            <a:r>
              <a:rPr lang="en-US" sz="2800"/>
              <a:t>, then the child </a:t>
            </a:r>
            <a:r>
              <a:rPr lang="en-US" sz="2800" b="1"/>
              <a:t>DOES NOT </a:t>
            </a:r>
            <a:r>
              <a:rPr lang="en-US" sz="2800"/>
              <a:t>have malaria and the fever is due to some other illness</a:t>
            </a:r>
            <a:endParaRPr/>
          </a:p>
          <a:p>
            <a:pPr marL="228600" lvl="0" indent="-215265" algn="l" rtl="0">
              <a:lnSpc>
                <a:spcPct val="130000"/>
              </a:lnSpc>
              <a:spcBef>
                <a:spcPts val="1000"/>
              </a:spcBef>
              <a:spcAft>
                <a:spcPts val="0"/>
              </a:spcAft>
              <a:buClr>
                <a:schemeClr val="dk1"/>
              </a:buClr>
              <a:buSzPct val="100000"/>
              <a:buChar char="•"/>
            </a:pPr>
            <a:r>
              <a:rPr lang="en-US" sz="2800"/>
              <a:t>Assess if the child has fast breathing and diarrhoea. If not, then offer fever-reducing medication (such as paracetamol) for three days and follow up. </a:t>
            </a:r>
            <a:endParaRPr/>
          </a:p>
          <a:p>
            <a:pPr marL="228600" lvl="0" indent="-215265" algn="l" rtl="0">
              <a:lnSpc>
                <a:spcPct val="130000"/>
              </a:lnSpc>
              <a:spcBef>
                <a:spcPts val="1000"/>
              </a:spcBef>
              <a:spcAft>
                <a:spcPts val="0"/>
              </a:spcAft>
              <a:buClr>
                <a:schemeClr val="dk1"/>
              </a:buClr>
              <a:buSzPct val="100000"/>
              <a:buChar char="•"/>
            </a:pPr>
            <a:r>
              <a:rPr lang="en-US" sz="2800"/>
              <a:t>Advise the caregiver to take child to a higher-level health facility for assessment of the cause of fever if:</a:t>
            </a:r>
            <a:endParaRPr/>
          </a:p>
          <a:p>
            <a:pPr marL="685800" lvl="1" indent="-215264" algn="l" rtl="0">
              <a:lnSpc>
                <a:spcPct val="130000"/>
              </a:lnSpc>
              <a:spcBef>
                <a:spcPts val="500"/>
              </a:spcBef>
              <a:spcAft>
                <a:spcPts val="0"/>
              </a:spcAft>
              <a:buClr>
                <a:schemeClr val="dk1"/>
              </a:buClr>
              <a:buSzPct val="100000"/>
              <a:buChar char="•"/>
            </a:pPr>
            <a:r>
              <a:rPr lang="en-US" sz="2800"/>
              <a:t>The fever persists for 7 days, or </a:t>
            </a:r>
            <a:endParaRPr/>
          </a:p>
          <a:p>
            <a:pPr marL="685800" lvl="1" indent="-215264" algn="l" rtl="0">
              <a:lnSpc>
                <a:spcPct val="130000"/>
              </a:lnSpc>
              <a:spcBef>
                <a:spcPts val="500"/>
              </a:spcBef>
              <a:spcAft>
                <a:spcPts val="0"/>
              </a:spcAft>
              <a:buClr>
                <a:schemeClr val="dk1"/>
              </a:buClr>
              <a:buSzPct val="100000"/>
              <a:buChar char="•"/>
            </a:pPr>
            <a:r>
              <a:rPr lang="en-US" sz="2800"/>
              <a:t>The child becomes sicker/develops any danger signs</a:t>
            </a:r>
            <a:endParaRPr/>
          </a:p>
          <a:p>
            <a:pPr marL="228600" lvl="0" indent="-99377" algn="l" rtl="0">
              <a:lnSpc>
                <a:spcPct val="150000"/>
              </a:lnSpc>
              <a:spcBef>
                <a:spcPts val="1000"/>
              </a:spcBef>
              <a:spcAft>
                <a:spcPts val="0"/>
              </a:spcAft>
              <a:buClr>
                <a:schemeClr val="dk1"/>
              </a:buClr>
              <a:buSzPct val="100000"/>
              <a:buNone/>
            </a:pPr>
            <a:endParaRPr/>
          </a:p>
        </p:txBody>
      </p:sp>
      <p:sp>
        <p:nvSpPr>
          <p:cNvPr id="1162" name="Google Shape;1162;p5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63</a:t>
            </a:fld>
            <a:endParaRPr sz="1200" b="0" i="0" u="none" strike="noStrike" cap="none">
              <a:solidFill>
                <a:srgbClr val="289195"/>
              </a:solidFill>
              <a:latin typeface="Source Sans Pro"/>
              <a:ea typeface="Source Sans Pro"/>
              <a:cs typeface="Source Sans Pro"/>
              <a:sym typeface="Source Sans Pro"/>
            </a:endParaRPr>
          </a:p>
        </p:txBody>
      </p:sp>
      <p:sp>
        <p:nvSpPr>
          <p:cNvPr id="1163" name="Google Shape;1163;p58"/>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168"/>
        <p:cNvGrpSpPr/>
        <p:nvPr/>
      </p:nvGrpSpPr>
      <p:grpSpPr>
        <a:xfrm>
          <a:off x="0" y="0"/>
          <a:ext cx="0" cy="0"/>
          <a:chOff x="0" y="0"/>
          <a:chExt cx="0" cy="0"/>
        </a:xfrm>
      </p:grpSpPr>
      <p:sp>
        <p:nvSpPr>
          <p:cNvPr id="1169" name="Google Shape;1169;p59"/>
          <p:cNvSpPr txBox="1">
            <a:spLocks noGrp="1"/>
          </p:cNvSpPr>
          <p:nvPr>
            <p:ph type="title"/>
          </p:nvPr>
        </p:nvSpPr>
        <p:spPr>
          <a:xfrm>
            <a:off x="808778" y="77385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Role play: Scenario 1</a:t>
            </a:r>
            <a:endParaRPr/>
          </a:p>
        </p:txBody>
      </p:sp>
      <p:sp>
        <p:nvSpPr>
          <p:cNvPr id="1170" name="Google Shape;1170;p5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13</a:t>
            </a:r>
            <a:endParaRPr dirty="0"/>
          </a:p>
        </p:txBody>
      </p:sp>
      <p:sp>
        <p:nvSpPr>
          <p:cNvPr id="1171" name="Google Shape;1171;p5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64</a:t>
            </a:fld>
            <a:endParaRPr sz="1200" b="0" i="0" u="none" strike="noStrike" cap="none">
              <a:solidFill>
                <a:srgbClr val="289195"/>
              </a:solidFill>
              <a:latin typeface="Source Sans Pro"/>
              <a:ea typeface="Source Sans Pro"/>
              <a:cs typeface="Source Sans Pro"/>
              <a:sym typeface="Source Sans Pro"/>
            </a:endParaRPr>
          </a:p>
        </p:txBody>
      </p:sp>
      <p:grpSp>
        <p:nvGrpSpPr>
          <p:cNvPr id="1172" name="Google Shape;1172;p59"/>
          <p:cNvGrpSpPr/>
          <p:nvPr/>
        </p:nvGrpSpPr>
        <p:grpSpPr>
          <a:xfrm>
            <a:off x="4304197" y="1365568"/>
            <a:ext cx="3649337" cy="3573013"/>
            <a:chOff x="5174440" y="1473384"/>
            <a:chExt cx="3120275" cy="2999723"/>
          </a:xfrm>
        </p:grpSpPr>
        <p:sp>
          <p:nvSpPr>
            <p:cNvPr id="1173" name="Google Shape;1173;p59"/>
            <p:cNvSpPr/>
            <p:nvPr/>
          </p:nvSpPr>
          <p:spPr>
            <a:xfrm>
              <a:off x="5174440" y="1473384"/>
              <a:ext cx="3120275" cy="2999723"/>
            </a:xfrm>
            <a:prstGeom prst="ellipse">
              <a:avLst/>
            </a:prstGeom>
            <a:solidFill>
              <a:srgbClr val="FAC7D8"/>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74" name="Google Shape;1174;p59" descr="Male profile with solid fill"/>
            <p:cNvPicPr preferRelativeResize="0"/>
            <p:nvPr/>
          </p:nvPicPr>
          <p:blipFill rotWithShape="1">
            <a:blip r:embed="rId3">
              <a:alphaModFix/>
            </a:blip>
            <a:srcRect/>
            <a:stretch/>
          </p:blipFill>
          <p:spPr>
            <a:xfrm>
              <a:off x="5428293" y="1643232"/>
              <a:ext cx="2612570" cy="2612570"/>
            </a:xfrm>
            <a:prstGeom prst="rect">
              <a:avLst/>
            </a:prstGeom>
            <a:noFill/>
            <a:ln>
              <a:noFill/>
            </a:ln>
          </p:spPr>
        </p:pic>
      </p:grpSp>
      <p:sp>
        <p:nvSpPr>
          <p:cNvPr id="1175" name="Google Shape;1175;p59"/>
          <p:cNvSpPr txBox="1"/>
          <p:nvPr/>
        </p:nvSpPr>
        <p:spPr>
          <a:xfrm>
            <a:off x="3926325" y="5926434"/>
            <a:ext cx="14504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Provider</a:t>
            </a:r>
            <a:endParaRPr sz="1400" b="0" i="0" u="none" strike="noStrike" cap="none">
              <a:solidFill>
                <a:srgbClr val="000000"/>
              </a:solidFill>
              <a:latin typeface="Arial"/>
              <a:ea typeface="Arial"/>
              <a:cs typeface="Arial"/>
              <a:sym typeface="Arial"/>
            </a:endParaRPr>
          </a:p>
        </p:txBody>
      </p:sp>
      <p:sp>
        <p:nvSpPr>
          <p:cNvPr id="1176" name="Google Shape;1176;p59"/>
          <p:cNvSpPr txBox="1"/>
          <p:nvPr/>
        </p:nvSpPr>
        <p:spPr>
          <a:xfrm>
            <a:off x="7585763" y="5893872"/>
            <a:ext cx="104695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Client</a:t>
            </a:r>
            <a:endParaRPr sz="1400" b="0" i="0" u="none" strike="noStrike" cap="none">
              <a:solidFill>
                <a:srgbClr val="000000"/>
              </a:solidFill>
              <a:latin typeface="Arial"/>
              <a:ea typeface="Arial"/>
              <a:cs typeface="Arial"/>
              <a:sym typeface="Arial"/>
            </a:endParaRPr>
          </a:p>
        </p:txBody>
      </p:sp>
      <p:sp>
        <p:nvSpPr>
          <p:cNvPr id="1177" name="Google Shape;1177;p59"/>
          <p:cNvSpPr txBox="1"/>
          <p:nvPr/>
        </p:nvSpPr>
        <p:spPr>
          <a:xfrm>
            <a:off x="7777133" y="1695513"/>
            <a:ext cx="154850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Observer</a:t>
            </a:r>
            <a:endParaRPr sz="1400" b="0" i="0" u="none" strike="noStrike" cap="none">
              <a:solidFill>
                <a:srgbClr val="000000"/>
              </a:solidFill>
              <a:latin typeface="Arial"/>
              <a:ea typeface="Arial"/>
              <a:cs typeface="Arial"/>
              <a:sym typeface="Arial"/>
            </a:endParaRPr>
          </a:p>
        </p:txBody>
      </p:sp>
      <p:grpSp>
        <p:nvGrpSpPr>
          <p:cNvPr id="1178" name="Google Shape;1178;p59"/>
          <p:cNvGrpSpPr/>
          <p:nvPr/>
        </p:nvGrpSpPr>
        <p:grpSpPr>
          <a:xfrm>
            <a:off x="808778" y="2986935"/>
            <a:ext cx="3649338" cy="3373428"/>
            <a:chOff x="808778" y="3027100"/>
            <a:chExt cx="3649338" cy="3373428"/>
          </a:xfrm>
        </p:grpSpPr>
        <p:sp>
          <p:nvSpPr>
            <p:cNvPr id="1179" name="Google Shape;1179;p59"/>
            <p:cNvSpPr/>
            <p:nvPr/>
          </p:nvSpPr>
          <p:spPr>
            <a:xfrm>
              <a:off x="808778" y="3027100"/>
              <a:ext cx="3649338" cy="3373428"/>
            </a:xfrm>
            <a:prstGeom prst="ellipse">
              <a:avLst/>
            </a:prstGeom>
            <a:solidFill>
              <a:srgbClr val="99E1E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80" name="Google Shape;1180;p59"/>
            <p:cNvPicPr preferRelativeResize="0"/>
            <p:nvPr/>
          </p:nvPicPr>
          <p:blipFill rotWithShape="1">
            <a:blip r:embed="rId4">
              <a:alphaModFix/>
            </a:blip>
            <a:srcRect/>
            <a:stretch/>
          </p:blipFill>
          <p:spPr>
            <a:xfrm>
              <a:off x="1663617" y="3429000"/>
              <a:ext cx="2253612" cy="2253612"/>
            </a:xfrm>
            <a:prstGeom prst="rect">
              <a:avLst/>
            </a:prstGeom>
            <a:noFill/>
            <a:ln>
              <a:noFill/>
            </a:ln>
          </p:spPr>
        </p:pic>
      </p:grpSp>
      <p:grpSp>
        <p:nvGrpSpPr>
          <p:cNvPr id="1181" name="Google Shape;1181;p59"/>
          <p:cNvGrpSpPr/>
          <p:nvPr/>
        </p:nvGrpSpPr>
        <p:grpSpPr>
          <a:xfrm>
            <a:off x="7887804" y="2801441"/>
            <a:ext cx="3495418" cy="3354041"/>
            <a:chOff x="7358744" y="2897562"/>
            <a:chExt cx="3495418" cy="3354041"/>
          </a:xfrm>
        </p:grpSpPr>
        <p:sp>
          <p:nvSpPr>
            <p:cNvPr id="1182" name="Google Shape;1182;p59"/>
            <p:cNvSpPr/>
            <p:nvPr/>
          </p:nvSpPr>
          <p:spPr>
            <a:xfrm>
              <a:off x="7358744" y="2897562"/>
              <a:ext cx="3495418" cy="3354041"/>
            </a:xfrm>
            <a:prstGeom prst="ellipse">
              <a:avLst/>
            </a:prstGeom>
            <a:solidFill>
              <a:srgbClr val="84B86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83" name="Google Shape;1183;p59"/>
            <p:cNvPicPr preferRelativeResize="0"/>
            <p:nvPr/>
          </p:nvPicPr>
          <p:blipFill rotWithShape="1">
            <a:blip r:embed="rId5">
              <a:alphaModFix/>
            </a:blip>
            <a:srcRect/>
            <a:stretch/>
          </p:blipFill>
          <p:spPr>
            <a:xfrm>
              <a:off x="8378939" y="3292755"/>
              <a:ext cx="1403846" cy="2485978"/>
            </a:xfrm>
            <a:prstGeom prst="rect">
              <a:avLst/>
            </a:prstGeom>
            <a:noFill/>
            <a:ln>
              <a:noFill/>
            </a:ln>
          </p:spPr>
        </p:pic>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88"/>
        <p:cNvGrpSpPr/>
        <p:nvPr/>
      </p:nvGrpSpPr>
      <p:grpSpPr>
        <a:xfrm>
          <a:off x="0" y="0"/>
          <a:ext cx="0" cy="0"/>
          <a:chOff x="0" y="0"/>
          <a:chExt cx="0" cy="0"/>
        </a:xfrm>
      </p:grpSpPr>
      <p:sp>
        <p:nvSpPr>
          <p:cNvPr id="1189" name="Google Shape;1189;p13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Scenario 1: Discussion</a:t>
            </a:r>
            <a:endParaRPr/>
          </a:p>
        </p:txBody>
      </p:sp>
      <p:sp>
        <p:nvSpPr>
          <p:cNvPr id="1190" name="Google Shape;1190;p1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368300" algn="l" rtl="0">
              <a:lnSpc>
                <a:spcPct val="150000"/>
              </a:lnSpc>
              <a:spcBef>
                <a:spcPts val="1000"/>
              </a:spcBef>
              <a:spcAft>
                <a:spcPts val="0"/>
              </a:spcAft>
              <a:buClr>
                <a:schemeClr val="dk1"/>
              </a:buClr>
              <a:buSzPts val="2200"/>
              <a:buChar char="•"/>
            </a:pPr>
            <a:r>
              <a:rPr lang="en-US" sz="2800"/>
              <a:t>Ruby is a 2-year-old girl. She has fever for the last 2 days and vomits everything since yesterday. Ruby’s mother considered taking Ruby to the clinic, but her neighbor told her that the local drug seller has been trained to treat children with common illnesses. So, Ruby’s mother brings her to the local drug shop for advice and treatment. </a:t>
            </a:r>
            <a:endParaRPr/>
          </a:p>
        </p:txBody>
      </p:sp>
      <p:sp>
        <p:nvSpPr>
          <p:cNvPr id="1191" name="Google Shape;1191;p13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228600" lvl="0" indent="-228600" algn="l" rtl="0">
              <a:lnSpc>
                <a:spcPct val="100000"/>
              </a:lnSpc>
              <a:spcBef>
                <a:spcPts val="1000"/>
              </a:spcBef>
              <a:spcAft>
                <a:spcPts val="0"/>
              </a:spcAft>
              <a:buSzPts val="1800"/>
              <a:buNone/>
            </a:pPr>
            <a:r>
              <a:rPr lang="en-US" b="1" dirty="0"/>
              <a:t>ACTIVITY 13</a:t>
            </a:r>
            <a:endParaRPr dirty="0"/>
          </a:p>
        </p:txBody>
      </p:sp>
      <p:sp>
        <p:nvSpPr>
          <p:cNvPr id="1192" name="Google Shape;1192;p13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65</a:t>
            </a:fld>
            <a:endParaRPr sz="1200" b="0" i="0" u="none" strike="noStrike" cap="none">
              <a:solidFill>
                <a:srgbClr val="289195"/>
              </a:solidFill>
              <a:latin typeface="Source Sans Pro"/>
              <a:ea typeface="Source Sans Pro"/>
              <a:cs typeface="Source Sans Pro"/>
              <a:sym typeface="Source Sans Pro"/>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Google Shape;1198;p133"/>
          <p:cNvSpPr txBox="1">
            <a:spLocks noGrp="1"/>
          </p:cNvSpPr>
          <p:nvPr>
            <p:ph type="title"/>
          </p:nvPr>
        </p:nvSpPr>
        <p:spPr>
          <a:xfrm>
            <a:off x="808778" y="77385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Role play: Scenario 2</a:t>
            </a:r>
            <a:endParaRPr/>
          </a:p>
        </p:txBody>
      </p:sp>
      <p:sp>
        <p:nvSpPr>
          <p:cNvPr id="1199" name="Google Shape;1199;p13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13</a:t>
            </a:r>
            <a:endParaRPr dirty="0"/>
          </a:p>
        </p:txBody>
      </p:sp>
      <p:sp>
        <p:nvSpPr>
          <p:cNvPr id="1200" name="Google Shape;1200;p13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66</a:t>
            </a:fld>
            <a:endParaRPr sz="1200" b="0" i="0" u="none" strike="noStrike" cap="none">
              <a:solidFill>
                <a:srgbClr val="289195"/>
              </a:solidFill>
              <a:latin typeface="Source Sans Pro"/>
              <a:ea typeface="Source Sans Pro"/>
              <a:cs typeface="Source Sans Pro"/>
              <a:sym typeface="Source Sans Pro"/>
            </a:endParaRPr>
          </a:p>
        </p:txBody>
      </p:sp>
      <p:grpSp>
        <p:nvGrpSpPr>
          <p:cNvPr id="1201" name="Google Shape;1201;p133"/>
          <p:cNvGrpSpPr/>
          <p:nvPr/>
        </p:nvGrpSpPr>
        <p:grpSpPr>
          <a:xfrm>
            <a:off x="4304197" y="1365568"/>
            <a:ext cx="3649337" cy="3573013"/>
            <a:chOff x="5174440" y="1473384"/>
            <a:chExt cx="3120275" cy="2999723"/>
          </a:xfrm>
        </p:grpSpPr>
        <p:sp>
          <p:nvSpPr>
            <p:cNvPr id="1202" name="Google Shape;1202;p133"/>
            <p:cNvSpPr/>
            <p:nvPr/>
          </p:nvSpPr>
          <p:spPr>
            <a:xfrm>
              <a:off x="5174440" y="1473384"/>
              <a:ext cx="3120275" cy="2999723"/>
            </a:xfrm>
            <a:prstGeom prst="ellipse">
              <a:avLst/>
            </a:prstGeom>
            <a:solidFill>
              <a:srgbClr val="FAC7D8"/>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03" name="Google Shape;1203;p133" descr="Male profile with solid fill"/>
            <p:cNvPicPr preferRelativeResize="0"/>
            <p:nvPr/>
          </p:nvPicPr>
          <p:blipFill rotWithShape="1">
            <a:blip r:embed="rId3">
              <a:alphaModFix/>
            </a:blip>
            <a:srcRect/>
            <a:stretch/>
          </p:blipFill>
          <p:spPr>
            <a:xfrm>
              <a:off x="5428293" y="1643232"/>
              <a:ext cx="2612570" cy="2612570"/>
            </a:xfrm>
            <a:prstGeom prst="rect">
              <a:avLst/>
            </a:prstGeom>
            <a:noFill/>
            <a:ln>
              <a:noFill/>
            </a:ln>
          </p:spPr>
        </p:pic>
      </p:grpSp>
      <p:sp>
        <p:nvSpPr>
          <p:cNvPr id="1204" name="Google Shape;1204;p133"/>
          <p:cNvSpPr txBox="1"/>
          <p:nvPr/>
        </p:nvSpPr>
        <p:spPr>
          <a:xfrm>
            <a:off x="3926325" y="5926434"/>
            <a:ext cx="14504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Provider</a:t>
            </a:r>
            <a:endParaRPr sz="1400" b="0" i="0" u="none" strike="noStrike" cap="none">
              <a:solidFill>
                <a:srgbClr val="000000"/>
              </a:solidFill>
              <a:latin typeface="Arial"/>
              <a:ea typeface="Arial"/>
              <a:cs typeface="Arial"/>
              <a:sym typeface="Arial"/>
            </a:endParaRPr>
          </a:p>
        </p:txBody>
      </p:sp>
      <p:sp>
        <p:nvSpPr>
          <p:cNvPr id="1205" name="Google Shape;1205;p133"/>
          <p:cNvSpPr txBox="1"/>
          <p:nvPr/>
        </p:nvSpPr>
        <p:spPr>
          <a:xfrm>
            <a:off x="7585763" y="5893872"/>
            <a:ext cx="104695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Client</a:t>
            </a:r>
            <a:endParaRPr sz="1400" b="0" i="0" u="none" strike="noStrike" cap="none">
              <a:solidFill>
                <a:srgbClr val="000000"/>
              </a:solidFill>
              <a:latin typeface="Arial"/>
              <a:ea typeface="Arial"/>
              <a:cs typeface="Arial"/>
              <a:sym typeface="Arial"/>
            </a:endParaRPr>
          </a:p>
        </p:txBody>
      </p:sp>
      <p:sp>
        <p:nvSpPr>
          <p:cNvPr id="1206" name="Google Shape;1206;p133"/>
          <p:cNvSpPr txBox="1"/>
          <p:nvPr/>
        </p:nvSpPr>
        <p:spPr>
          <a:xfrm>
            <a:off x="7777133" y="1695513"/>
            <a:ext cx="154850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Observer</a:t>
            </a:r>
            <a:endParaRPr sz="1400" b="0" i="0" u="none" strike="noStrike" cap="none">
              <a:solidFill>
                <a:srgbClr val="000000"/>
              </a:solidFill>
              <a:latin typeface="Arial"/>
              <a:ea typeface="Arial"/>
              <a:cs typeface="Arial"/>
              <a:sym typeface="Arial"/>
            </a:endParaRPr>
          </a:p>
        </p:txBody>
      </p:sp>
      <p:grpSp>
        <p:nvGrpSpPr>
          <p:cNvPr id="1207" name="Google Shape;1207;p133"/>
          <p:cNvGrpSpPr/>
          <p:nvPr/>
        </p:nvGrpSpPr>
        <p:grpSpPr>
          <a:xfrm>
            <a:off x="808778" y="2986935"/>
            <a:ext cx="3649338" cy="3373428"/>
            <a:chOff x="808778" y="3027100"/>
            <a:chExt cx="3649338" cy="3373428"/>
          </a:xfrm>
        </p:grpSpPr>
        <p:sp>
          <p:nvSpPr>
            <p:cNvPr id="1208" name="Google Shape;1208;p133"/>
            <p:cNvSpPr/>
            <p:nvPr/>
          </p:nvSpPr>
          <p:spPr>
            <a:xfrm>
              <a:off x="808778" y="3027100"/>
              <a:ext cx="3649338" cy="3373428"/>
            </a:xfrm>
            <a:prstGeom prst="ellipse">
              <a:avLst/>
            </a:prstGeom>
            <a:solidFill>
              <a:srgbClr val="99E1E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09" name="Google Shape;1209;p133"/>
            <p:cNvPicPr preferRelativeResize="0"/>
            <p:nvPr/>
          </p:nvPicPr>
          <p:blipFill rotWithShape="1">
            <a:blip r:embed="rId4">
              <a:alphaModFix/>
            </a:blip>
            <a:srcRect/>
            <a:stretch/>
          </p:blipFill>
          <p:spPr>
            <a:xfrm>
              <a:off x="1663617" y="3429000"/>
              <a:ext cx="2253612" cy="2253612"/>
            </a:xfrm>
            <a:prstGeom prst="rect">
              <a:avLst/>
            </a:prstGeom>
            <a:noFill/>
            <a:ln>
              <a:noFill/>
            </a:ln>
          </p:spPr>
        </p:pic>
      </p:grpSp>
      <p:grpSp>
        <p:nvGrpSpPr>
          <p:cNvPr id="1210" name="Google Shape;1210;p133"/>
          <p:cNvGrpSpPr/>
          <p:nvPr/>
        </p:nvGrpSpPr>
        <p:grpSpPr>
          <a:xfrm>
            <a:off x="7887804" y="2801441"/>
            <a:ext cx="3495418" cy="3354041"/>
            <a:chOff x="7358744" y="2897562"/>
            <a:chExt cx="3495418" cy="3354041"/>
          </a:xfrm>
        </p:grpSpPr>
        <p:sp>
          <p:nvSpPr>
            <p:cNvPr id="1211" name="Google Shape;1211;p133"/>
            <p:cNvSpPr/>
            <p:nvPr/>
          </p:nvSpPr>
          <p:spPr>
            <a:xfrm>
              <a:off x="7358744" y="2897562"/>
              <a:ext cx="3495418" cy="3354041"/>
            </a:xfrm>
            <a:prstGeom prst="ellipse">
              <a:avLst/>
            </a:prstGeom>
            <a:solidFill>
              <a:srgbClr val="84B86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12" name="Google Shape;1212;p133"/>
            <p:cNvPicPr preferRelativeResize="0"/>
            <p:nvPr/>
          </p:nvPicPr>
          <p:blipFill rotWithShape="1">
            <a:blip r:embed="rId5">
              <a:alphaModFix/>
            </a:blip>
            <a:srcRect/>
            <a:stretch/>
          </p:blipFill>
          <p:spPr>
            <a:xfrm>
              <a:off x="8378939" y="3292755"/>
              <a:ext cx="1403846" cy="2485978"/>
            </a:xfrm>
            <a:prstGeom prst="rect">
              <a:avLst/>
            </a:prstGeom>
            <a:noFill/>
            <a:ln>
              <a:noFill/>
            </a:ln>
          </p:spPr>
        </p:pic>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217"/>
        <p:cNvGrpSpPr/>
        <p:nvPr/>
      </p:nvGrpSpPr>
      <p:grpSpPr>
        <a:xfrm>
          <a:off x="0" y="0"/>
          <a:ext cx="0" cy="0"/>
          <a:chOff x="0" y="0"/>
          <a:chExt cx="0" cy="0"/>
        </a:xfrm>
      </p:grpSpPr>
      <p:sp>
        <p:nvSpPr>
          <p:cNvPr id="1218" name="Google Shape;1218;p13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Scenario 2: Discussion</a:t>
            </a:r>
            <a:endParaRPr/>
          </a:p>
        </p:txBody>
      </p:sp>
      <p:sp>
        <p:nvSpPr>
          <p:cNvPr id="1219" name="Google Shape;1219;p134"/>
          <p:cNvSpPr txBox="1">
            <a:spLocks noGrp="1"/>
          </p:cNvSpPr>
          <p:nvPr>
            <p:ph type="body" idx="1"/>
          </p:nvPr>
        </p:nvSpPr>
        <p:spPr>
          <a:xfrm>
            <a:off x="838200" y="1646238"/>
            <a:ext cx="10515600" cy="4351338"/>
          </a:xfrm>
          <a:prstGeom prst="rect">
            <a:avLst/>
          </a:prstGeom>
          <a:noFill/>
          <a:ln>
            <a:noFill/>
          </a:ln>
        </p:spPr>
        <p:txBody>
          <a:bodyPr spcFirstLastPara="1" wrap="square" lIns="91425" tIns="45700" rIns="91425" bIns="45700" anchor="t" anchorCtr="0">
            <a:normAutofit fontScale="85000" lnSpcReduction="10000"/>
          </a:bodyPr>
          <a:lstStyle/>
          <a:p>
            <a:pPr marL="457200" lvl="0" indent="-368300" algn="l" rtl="0">
              <a:lnSpc>
                <a:spcPct val="150000"/>
              </a:lnSpc>
              <a:spcBef>
                <a:spcPts val="1000"/>
              </a:spcBef>
              <a:spcAft>
                <a:spcPts val="0"/>
              </a:spcAft>
              <a:buClr>
                <a:schemeClr val="dk1"/>
              </a:buClr>
              <a:buSzPct val="92436"/>
              <a:buChar char="•"/>
            </a:pPr>
            <a:r>
              <a:rPr lang="en-US" sz="2800">
                <a:latin typeface="Calibri"/>
                <a:ea typeface="Calibri"/>
                <a:cs typeface="Calibri"/>
                <a:sym typeface="Calibri"/>
              </a:rPr>
              <a:t>Solange had a baby when she was 17 years old and lives with her mother-in-law. Her husband is away for months at a time for work. Her 11-month-old boy Abid has had a fever for the last 5 days and has become very irritable. He has no other symptoms. Solange’s mother-in-law told her that all Abid needs is some herbal tea, not drugs, and the fever will go away in a few days. However, today, the fever got higher, and Solange brought him to the drug shop to see if she can get some medicine for the fever after all. When a drug shop vendor conducts the RDT, it comes back positive. </a:t>
            </a:r>
            <a:endParaRPr sz="2800"/>
          </a:p>
        </p:txBody>
      </p:sp>
      <p:sp>
        <p:nvSpPr>
          <p:cNvPr id="1220" name="Google Shape;1220;p13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228600" lvl="0" indent="-228600" algn="l" rtl="0">
              <a:lnSpc>
                <a:spcPct val="100000"/>
              </a:lnSpc>
              <a:spcBef>
                <a:spcPts val="1000"/>
              </a:spcBef>
              <a:spcAft>
                <a:spcPts val="0"/>
              </a:spcAft>
              <a:buSzPts val="1800"/>
              <a:buNone/>
            </a:pPr>
            <a:r>
              <a:rPr lang="en-US" b="1" dirty="0"/>
              <a:t>ACTIVITY 13</a:t>
            </a:r>
            <a:endParaRPr dirty="0"/>
          </a:p>
        </p:txBody>
      </p:sp>
      <p:sp>
        <p:nvSpPr>
          <p:cNvPr id="1221" name="Google Shape;1221;p13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67</a:t>
            </a:fld>
            <a:endParaRPr sz="1200" b="0" i="0" u="none" strike="noStrike" cap="none">
              <a:solidFill>
                <a:srgbClr val="289195"/>
              </a:solidFill>
              <a:latin typeface="Source Sans Pro"/>
              <a:ea typeface="Source Sans Pro"/>
              <a:cs typeface="Source Sans Pro"/>
              <a:sym typeface="Source Sans Pro"/>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226"/>
        <p:cNvGrpSpPr/>
        <p:nvPr/>
      </p:nvGrpSpPr>
      <p:grpSpPr>
        <a:xfrm>
          <a:off x="0" y="0"/>
          <a:ext cx="0" cy="0"/>
          <a:chOff x="0" y="0"/>
          <a:chExt cx="0" cy="0"/>
        </a:xfrm>
      </p:grpSpPr>
      <p:sp>
        <p:nvSpPr>
          <p:cNvPr id="1227" name="Google Shape;1227;p135"/>
          <p:cNvSpPr txBox="1">
            <a:spLocks noGrp="1"/>
          </p:cNvSpPr>
          <p:nvPr>
            <p:ph type="title"/>
          </p:nvPr>
        </p:nvSpPr>
        <p:spPr>
          <a:xfrm>
            <a:off x="808778" y="77385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Role play: Scenario 3</a:t>
            </a:r>
            <a:endParaRPr/>
          </a:p>
        </p:txBody>
      </p:sp>
      <p:sp>
        <p:nvSpPr>
          <p:cNvPr id="1228" name="Google Shape;1228;p13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13</a:t>
            </a:r>
            <a:endParaRPr dirty="0"/>
          </a:p>
        </p:txBody>
      </p:sp>
      <p:sp>
        <p:nvSpPr>
          <p:cNvPr id="1229" name="Google Shape;1229;p13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68</a:t>
            </a:fld>
            <a:endParaRPr sz="1200" b="0" i="0" u="none" strike="noStrike" cap="none">
              <a:solidFill>
                <a:srgbClr val="289195"/>
              </a:solidFill>
              <a:latin typeface="Source Sans Pro"/>
              <a:ea typeface="Source Sans Pro"/>
              <a:cs typeface="Source Sans Pro"/>
              <a:sym typeface="Source Sans Pro"/>
            </a:endParaRPr>
          </a:p>
        </p:txBody>
      </p:sp>
      <p:grpSp>
        <p:nvGrpSpPr>
          <p:cNvPr id="1230" name="Google Shape;1230;p135"/>
          <p:cNvGrpSpPr/>
          <p:nvPr/>
        </p:nvGrpSpPr>
        <p:grpSpPr>
          <a:xfrm>
            <a:off x="4304197" y="1365568"/>
            <a:ext cx="3649337" cy="3573013"/>
            <a:chOff x="5174440" y="1473384"/>
            <a:chExt cx="3120275" cy="2999723"/>
          </a:xfrm>
        </p:grpSpPr>
        <p:sp>
          <p:nvSpPr>
            <p:cNvPr id="1231" name="Google Shape;1231;p135"/>
            <p:cNvSpPr/>
            <p:nvPr/>
          </p:nvSpPr>
          <p:spPr>
            <a:xfrm>
              <a:off x="5174440" y="1473384"/>
              <a:ext cx="3120275" cy="2999723"/>
            </a:xfrm>
            <a:prstGeom prst="ellipse">
              <a:avLst/>
            </a:prstGeom>
            <a:solidFill>
              <a:srgbClr val="FAC7D8"/>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32" name="Google Shape;1232;p135" descr="Male profile with solid fill"/>
            <p:cNvPicPr preferRelativeResize="0"/>
            <p:nvPr/>
          </p:nvPicPr>
          <p:blipFill rotWithShape="1">
            <a:blip r:embed="rId3">
              <a:alphaModFix/>
            </a:blip>
            <a:srcRect/>
            <a:stretch/>
          </p:blipFill>
          <p:spPr>
            <a:xfrm>
              <a:off x="5428293" y="1643232"/>
              <a:ext cx="2612570" cy="2612570"/>
            </a:xfrm>
            <a:prstGeom prst="rect">
              <a:avLst/>
            </a:prstGeom>
            <a:noFill/>
            <a:ln>
              <a:noFill/>
            </a:ln>
          </p:spPr>
        </p:pic>
      </p:grpSp>
      <p:sp>
        <p:nvSpPr>
          <p:cNvPr id="1233" name="Google Shape;1233;p135"/>
          <p:cNvSpPr txBox="1"/>
          <p:nvPr/>
        </p:nvSpPr>
        <p:spPr>
          <a:xfrm>
            <a:off x="3926325" y="5926434"/>
            <a:ext cx="14504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Provider</a:t>
            </a:r>
            <a:endParaRPr sz="1400" b="0" i="0" u="none" strike="noStrike" cap="none">
              <a:solidFill>
                <a:srgbClr val="000000"/>
              </a:solidFill>
              <a:latin typeface="Arial"/>
              <a:ea typeface="Arial"/>
              <a:cs typeface="Arial"/>
              <a:sym typeface="Arial"/>
            </a:endParaRPr>
          </a:p>
        </p:txBody>
      </p:sp>
      <p:sp>
        <p:nvSpPr>
          <p:cNvPr id="1234" name="Google Shape;1234;p135"/>
          <p:cNvSpPr txBox="1"/>
          <p:nvPr/>
        </p:nvSpPr>
        <p:spPr>
          <a:xfrm>
            <a:off x="7585763" y="5893872"/>
            <a:ext cx="104695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Client</a:t>
            </a:r>
            <a:endParaRPr sz="1400" b="0" i="0" u="none" strike="noStrike" cap="none">
              <a:solidFill>
                <a:srgbClr val="000000"/>
              </a:solidFill>
              <a:latin typeface="Arial"/>
              <a:ea typeface="Arial"/>
              <a:cs typeface="Arial"/>
              <a:sym typeface="Arial"/>
            </a:endParaRPr>
          </a:p>
        </p:txBody>
      </p:sp>
      <p:sp>
        <p:nvSpPr>
          <p:cNvPr id="1235" name="Google Shape;1235;p135"/>
          <p:cNvSpPr txBox="1"/>
          <p:nvPr/>
        </p:nvSpPr>
        <p:spPr>
          <a:xfrm>
            <a:off x="7777133" y="1695513"/>
            <a:ext cx="154850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Observer</a:t>
            </a:r>
            <a:endParaRPr sz="1400" b="0" i="0" u="none" strike="noStrike" cap="none">
              <a:solidFill>
                <a:srgbClr val="000000"/>
              </a:solidFill>
              <a:latin typeface="Arial"/>
              <a:ea typeface="Arial"/>
              <a:cs typeface="Arial"/>
              <a:sym typeface="Arial"/>
            </a:endParaRPr>
          </a:p>
        </p:txBody>
      </p:sp>
      <p:grpSp>
        <p:nvGrpSpPr>
          <p:cNvPr id="1236" name="Google Shape;1236;p135"/>
          <p:cNvGrpSpPr/>
          <p:nvPr/>
        </p:nvGrpSpPr>
        <p:grpSpPr>
          <a:xfrm>
            <a:off x="808778" y="2986935"/>
            <a:ext cx="3649338" cy="3373428"/>
            <a:chOff x="808778" y="3027100"/>
            <a:chExt cx="3649338" cy="3373428"/>
          </a:xfrm>
        </p:grpSpPr>
        <p:sp>
          <p:nvSpPr>
            <p:cNvPr id="1237" name="Google Shape;1237;p135"/>
            <p:cNvSpPr/>
            <p:nvPr/>
          </p:nvSpPr>
          <p:spPr>
            <a:xfrm>
              <a:off x="808778" y="3027100"/>
              <a:ext cx="3649338" cy="3373428"/>
            </a:xfrm>
            <a:prstGeom prst="ellipse">
              <a:avLst/>
            </a:prstGeom>
            <a:solidFill>
              <a:srgbClr val="99E1E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38" name="Google Shape;1238;p135"/>
            <p:cNvPicPr preferRelativeResize="0"/>
            <p:nvPr/>
          </p:nvPicPr>
          <p:blipFill rotWithShape="1">
            <a:blip r:embed="rId4">
              <a:alphaModFix/>
            </a:blip>
            <a:srcRect/>
            <a:stretch/>
          </p:blipFill>
          <p:spPr>
            <a:xfrm>
              <a:off x="1663617" y="3429000"/>
              <a:ext cx="2253612" cy="2253612"/>
            </a:xfrm>
            <a:prstGeom prst="rect">
              <a:avLst/>
            </a:prstGeom>
            <a:noFill/>
            <a:ln>
              <a:noFill/>
            </a:ln>
          </p:spPr>
        </p:pic>
      </p:grpSp>
      <p:grpSp>
        <p:nvGrpSpPr>
          <p:cNvPr id="1239" name="Google Shape;1239;p135"/>
          <p:cNvGrpSpPr/>
          <p:nvPr/>
        </p:nvGrpSpPr>
        <p:grpSpPr>
          <a:xfrm>
            <a:off x="7887804" y="2801441"/>
            <a:ext cx="3495418" cy="3354041"/>
            <a:chOff x="7358744" y="2897562"/>
            <a:chExt cx="3495418" cy="3354041"/>
          </a:xfrm>
        </p:grpSpPr>
        <p:sp>
          <p:nvSpPr>
            <p:cNvPr id="1240" name="Google Shape;1240;p135"/>
            <p:cNvSpPr/>
            <p:nvPr/>
          </p:nvSpPr>
          <p:spPr>
            <a:xfrm>
              <a:off x="7358744" y="2897562"/>
              <a:ext cx="3495418" cy="3354041"/>
            </a:xfrm>
            <a:prstGeom prst="ellipse">
              <a:avLst/>
            </a:prstGeom>
            <a:solidFill>
              <a:srgbClr val="84B86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41" name="Google Shape;1241;p135"/>
            <p:cNvPicPr preferRelativeResize="0"/>
            <p:nvPr/>
          </p:nvPicPr>
          <p:blipFill rotWithShape="1">
            <a:blip r:embed="rId5">
              <a:alphaModFix/>
            </a:blip>
            <a:srcRect/>
            <a:stretch/>
          </p:blipFill>
          <p:spPr>
            <a:xfrm>
              <a:off x="8378939" y="3292755"/>
              <a:ext cx="1403846" cy="2485978"/>
            </a:xfrm>
            <a:prstGeom prst="rect">
              <a:avLst/>
            </a:prstGeom>
            <a:noFill/>
            <a:ln>
              <a:noFill/>
            </a:ln>
          </p:spPr>
        </p:pic>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246"/>
        <p:cNvGrpSpPr/>
        <p:nvPr/>
      </p:nvGrpSpPr>
      <p:grpSpPr>
        <a:xfrm>
          <a:off x="0" y="0"/>
          <a:ext cx="0" cy="0"/>
          <a:chOff x="0" y="0"/>
          <a:chExt cx="0" cy="0"/>
        </a:xfrm>
      </p:grpSpPr>
      <p:sp>
        <p:nvSpPr>
          <p:cNvPr id="1247" name="Google Shape;1247;p136"/>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Scenario 3: Discussion</a:t>
            </a:r>
            <a:endParaRPr/>
          </a:p>
        </p:txBody>
      </p:sp>
      <p:sp>
        <p:nvSpPr>
          <p:cNvPr id="1248" name="Google Shape;1248;p136"/>
          <p:cNvSpPr txBox="1">
            <a:spLocks noGrp="1"/>
          </p:cNvSpPr>
          <p:nvPr>
            <p:ph type="body" idx="1"/>
          </p:nvPr>
        </p:nvSpPr>
        <p:spPr>
          <a:xfrm>
            <a:off x="838200" y="1646237"/>
            <a:ext cx="10515600" cy="4846637"/>
          </a:xfrm>
          <a:prstGeom prst="rect">
            <a:avLst/>
          </a:prstGeom>
          <a:noFill/>
          <a:ln>
            <a:noFill/>
          </a:ln>
        </p:spPr>
        <p:txBody>
          <a:bodyPr spcFirstLastPara="1" wrap="square" lIns="91425" tIns="45700" rIns="91425" bIns="45700" anchor="t" anchorCtr="0">
            <a:normAutofit/>
          </a:bodyPr>
          <a:lstStyle/>
          <a:p>
            <a:pPr marL="457200" lvl="0" indent="-368300" algn="l" rtl="0">
              <a:lnSpc>
                <a:spcPct val="150000"/>
              </a:lnSpc>
              <a:spcBef>
                <a:spcPts val="1000"/>
              </a:spcBef>
              <a:spcAft>
                <a:spcPts val="0"/>
              </a:spcAft>
              <a:buClr>
                <a:schemeClr val="dk1"/>
              </a:buClr>
              <a:buSzPts val="2200"/>
              <a:buChar char="•"/>
            </a:pPr>
            <a:r>
              <a:rPr lang="en-US" sz="2800">
                <a:latin typeface="Calibri"/>
                <a:ea typeface="Calibri"/>
                <a:cs typeface="Calibri"/>
                <a:sym typeface="Calibri"/>
              </a:rPr>
              <a:t>Adam is a 4-year-old boy who has had a fever for 4 days and has vomited a few times in the last 2 days, but he has not vomited everything he eats or drinks. He has no other symptoms. His father James took some time away from work today and brought Adam to the drug shop. James’s wife is at home, taking care of their newborn daughter, so she couldn’t come. When a drug shop vendor conducts the RDT, it comes back positive.</a:t>
            </a:r>
            <a:endParaRPr sz="2800"/>
          </a:p>
        </p:txBody>
      </p:sp>
      <p:sp>
        <p:nvSpPr>
          <p:cNvPr id="1249" name="Google Shape;1249;p13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228600" lvl="0" indent="-228600" algn="l" rtl="0">
              <a:lnSpc>
                <a:spcPct val="100000"/>
              </a:lnSpc>
              <a:spcBef>
                <a:spcPts val="1000"/>
              </a:spcBef>
              <a:spcAft>
                <a:spcPts val="0"/>
              </a:spcAft>
              <a:buSzPts val="1800"/>
              <a:buNone/>
            </a:pPr>
            <a:r>
              <a:rPr lang="en-US" b="1" dirty="0"/>
              <a:t>ACTIVITY 13</a:t>
            </a:r>
            <a:endParaRPr dirty="0"/>
          </a:p>
        </p:txBody>
      </p:sp>
      <p:sp>
        <p:nvSpPr>
          <p:cNvPr id="1250" name="Google Shape;1250;p13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69</a:t>
            </a:fld>
            <a:endParaRPr sz="1200" b="0" i="0" u="none" strike="noStrike" cap="none">
              <a:solidFill>
                <a:srgbClr val="289195"/>
              </a:solidFill>
              <a:latin typeface="Source Sans Pro"/>
              <a:ea typeface="Source Sans Pro"/>
              <a:cs typeface="Source Sans Pro"/>
              <a:sym typeface="Source Sans Pr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p7"/>
          <p:cNvSpPr txBox="1">
            <a:spLocks noGrp="1"/>
          </p:cNvSpPr>
          <p:nvPr>
            <p:ph type="title"/>
          </p:nvPr>
        </p:nvSpPr>
        <p:spPr>
          <a:xfrm>
            <a:off x="979713" y="387984"/>
            <a:ext cx="10374083"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Signs and symptoms of malaria</a:t>
            </a:r>
            <a:endParaRPr/>
          </a:p>
        </p:txBody>
      </p:sp>
      <p:sp>
        <p:nvSpPr>
          <p:cNvPr id="507" name="Google Shape;507;p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a:p>
        </p:txBody>
      </p:sp>
      <p:pic>
        <p:nvPicPr>
          <p:cNvPr id="508" name="Google Shape;508;p7" descr="graphic of a baby exuding heat"/>
          <p:cNvPicPr preferRelativeResize="0"/>
          <p:nvPr/>
        </p:nvPicPr>
        <p:blipFill rotWithShape="1">
          <a:blip r:embed="rId3">
            <a:alphaModFix/>
          </a:blip>
          <a:srcRect/>
          <a:stretch/>
        </p:blipFill>
        <p:spPr>
          <a:xfrm>
            <a:off x="2353904" y="1278573"/>
            <a:ext cx="4060300" cy="2377320"/>
          </a:xfrm>
          <a:prstGeom prst="rect">
            <a:avLst/>
          </a:prstGeom>
          <a:noFill/>
          <a:ln>
            <a:noFill/>
          </a:ln>
        </p:spPr>
      </p:pic>
      <p:pic>
        <p:nvPicPr>
          <p:cNvPr id="509" name="Google Shape;509;p7" descr="graphic of a mother trying to feed a child who refuses"/>
          <p:cNvPicPr preferRelativeResize="0"/>
          <p:nvPr/>
        </p:nvPicPr>
        <p:blipFill rotWithShape="1">
          <a:blip r:embed="rId4">
            <a:alphaModFix/>
          </a:blip>
          <a:srcRect/>
          <a:stretch/>
        </p:blipFill>
        <p:spPr>
          <a:xfrm>
            <a:off x="7737764" y="829986"/>
            <a:ext cx="2854264" cy="2823683"/>
          </a:xfrm>
          <a:prstGeom prst="rect">
            <a:avLst/>
          </a:prstGeom>
          <a:noFill/>
          <a:ln>
            <a:noFill/>
          </a:ln>
        </p:spPr>
      </p:pic>
      <p:pic>
        <p:nvPicPr>
          <p:cNvPr id="510" name="Google Shape;510;p7" descr="graphic of a child that is vomiting"/>
          <p:cNvPicPr preferRelativeResize="0"/>
          <p:nvPr/>
        </p:nvPicPr>
        <p:blipFill rotWithShape="1">
          <a:blip r:embed="rId5">
            <a:alphaModFix/>
          </a:blip>
          <a:srcRect/>
          <a:stretch/>
        </p:blipFill>
        <p:spPr>
          <a:xfrm>
            <a:off x="6095999" y="3744376"/>
            <a:ext cx="2667000" cy="2821459"/>
          </a:xfrm>
          <a:prstGeom prst="rect">
            <a:avLst/>
          </a:prstGeom>
          <a:noFill/>
          <a:ln>
            <a:noFill/>
          </a:ln>
        </p:spPr>
      </p:pic>
      <p:pic>
        <p:nvPicPr>
          <p:cNvPr id="511" name="Google Shape;511;p7" descr="graphic of a child holding his head because it hurts"/>
          <p:cNvPicPr preferRelativeResize="0"/>
          <p:nvPr/>
        </p:nvPicPr>
        <p:blipFill rotWithShape="1">
          <a:blip r:embed="rId6">
            <a:alphaModFix/>
          </a:blip>
          <a:srcRect/>
          <a:stretch/>
        </p:blipFill>
        <p:spPr>
          <a:xfrm>
            <a:off x="1335672" y="3212513"/>
            <a:ext cx="2466975" cy="3097799"/>
          </a:xfrm>
          <a:prstGeom prst="rect">
            <a:avLst/>
          </a:prstGeom>
          <a:noFill/>
          <a:ln>
            <a:noFill/>
          </a:ln>
        </p:spPr>
      </p:pic>
      <p:sp>
        <p:nvSpPr>
          <p:cNvPr id="512" name="Google Shape;512;p7"/>
          <p:cNvSpPr txBox="1"/>
          <p:nvPr/>
        </p:nvSpPr>
        <p:spPr>
          <a:xfrm>
            <a:off x="4454237" y="3429000"/>
            <a:ext cx="870117"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Fever </a:t>
            </a:r>
            <a:endParaRPr/>
          </a:p>
        </p:txBody>
      </p:sp>
      <p:sp>
        <p:nvSpPr>
          <p:cNvPr id="513" name="Google Shape;513;p7"/>
          <p:cNvSpPr txBox="1"/>
          <p:nvPr/>
        </p:nvSpPr>
        <p:spPr>
          <a:xfrm>
            <a:off x="1746233" y="6258058"/>
            <a:ext cx="121534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Headache </a:t>
            </a:r>
            <a:endParaRPr/>
          </a:p>
        </p:txBody>
      </p:sp>
      <p:sp>
        <p:nvSpPr>
          <p:cNvPr id="514" name="Google Shape;514;p7"/>
          <p:cNvSpPr txBox="1"/>
          <p:nvPr/>
        </p:nvSpPr>
        <p:spPr>
          <a:xfrm>
            <a:off x="9164896" y="3877519"/>
            <a:ext cx="1691432"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Loss of appetite </a:t>
            </a:r>
            <a:endParaRPr/>
          </a:p>
        </p:txBody>
      </p:sp>
      <p:sp>
        <p:nvSpPr>
          <p:cNvPr id="515" name="Google Shape;515;p7"/>
          <p:cNvSpPr txBox="1"/>
          <p:nvPr/>
        </p:nvSpPr>
        <p:spPr>
          <a:xfrm>
            <a:off x="7512933" y="6403361"/>
            <a:ext cx="125006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a:ea typeface="Arial"/>
                <a:cs typeface="Arial"/>
                <a:sym typeface="Arial"/>
              </a:rPr>
              <a:t>Vomiting </a:t>
            </a:r>
            <a:endParaRPr/>
          </a:p>
        </p:txBody>
      </p:sp>
      <p:sp>
        <p:nvSpPr>
          <p:cNvPr id="516" name="Google Shape;516;p7"/>
          <p:cNvSpPr txBox="1"/>
          <p:nvPr/>
        </p:nvSpPr>
        <p:spPr>
          <a:xfrm>
            <a:off x="6666000" y="6596749"/>
            <a:ext cx="55260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latin typeface="Source Sans Pro"/>
                <a:ea typeface="Source Sans Pro"/>
                <a:cs typeface="Source Sans Pro"/>
                <a:sym typeface="Source Sans Pro"/>
              </a:rPr>
              <a:t>Credit: CHAI/</a:t>
            </a:r>
            <a:r>
              <a:rPr lang="en-US" sz="1000">
                <a:solidFill>
                  <a:schemeClr val="dk1"/>
                </a:solidFill>
                <a:latin typeface="Source Sans Pro"/>
                <a:ea typeface="Source Sans Pro"/>
                <a:cs typeface="Source Sans Pro"/>
                <a:sym typeface="Source Sans Pro"/>
              </a:rPr>
              <a:t>iCCM Private Provider Training for Child Health Program in Uganda</a:t>
            </a:r>
            <a:r>
              <a:rPr lang="en-US" sz="1000">
                <a:latin typeface="Source Sans Pro"/>
                <a:ea typeface="Source Sans Pro"/>
                <a:cs typeface="Source Sans Pro"/>
                <a:sym typeface="Source Sans Pro"/>
              </a:rPr>
              <a:t> </a:t>
            </a:r>
            <a:endParaRPr sz="1000">
              <a:latin typeface="Source Sans Pro"/>
              <a:ea typeface="Source Sans Pro"/>
              <a:cs typeface="Source Sans Pro"/>
              <a:sym typeface="Source Sans Pro"/>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255"/>
        <p:cNvGrpSpPr/>
        <p:nvPr/>
      </p:nvGrpSpPr>
      <p:grpSpPr>
        <a:xfrm>
          <a:off x="0" y="0"/>
          <a:ext cx="0" cy="0"/>
          <a:chOff x="0" y="0"/>
          <a:chExt cx="0" cy="0"/>
        </a:xfrm>
      </p:grpSpPr>
      <p:sp>
        <p:nvSpPr>
          <p:cNvPr id="1256" name="Google Shape;1256;p137"/>
          <p:cNvSpPr txBox="1">
            <a:spLocks noGrp="1"/>
          </p:cNvSpPr>
          <p:nvPr>
            <p:ph type="title"/>
          </p:nvPr>
        </p:nvSpPr>
        <p:spPr>
          <a:xfrm>
            <a:off x="808778" y="773851"/>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Role play: Scenario 4</a:t>
            </a:r>
            <a:endParaRPr/>
          </a:p>
        </p:txBody>
      </p:sp>
      <p:sp>
        <p:nvSpPr>
          <p:cNvPr id="1257" name="Google Shape;1257;p13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13</a:t>
            </a:r>
            <a:endParaRPr dirty="0"/>
          </a:p>
        </p:txBody>
      </p:sp>
      <p:sp>
        <p:nvSpPr>
          <p:cNvPr id="1258" name="Google Shape;1258;p13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70</a:t>
            </a:fld>
            <a:endParaRPr sz="1200" b="0" i="0" u="none" strike="noStrike" cap="none">
              <a:solidFill>
                <a:srgbClr val="289195"/>
              </a:solidFill>
              <a:latin typeface="Source Sans Pro"/>
              <a:ea typeface="Source Sans Pro"/>
              <a:cs typeface="Source Sans Pro"/>
              <a:sym typeface="Source Sans Pro"/>
            </a:endParaRPr>
          </a:p>
        </p:txBody>
      </p:sp>
      <p:grpSp>
        <p:nvGrpSpPr>
          <p:cNvPr id="1259" name="Google Shape;1259;p137"/>
          <p:cNvGrpSpPr/>
          <p:nvPr/>
        </p:nvGrpSpPr>
        <p:grpSpPr>
          <a:xfrm>
            <a:off x="4304197" y="1365568"/>
            <a:ext cx="3649337" cy="3573013"/>
            <a:chOff x="5174440" y="1473384"/>
            <a:chExt cx="3120275" cy="2999723"/>
          </a:xfrm>
        </p:grpSpPr>
        <p:sp>
          <p:nvSpPr>
            <p:cNvPr id="1260" name="Google Shape;1260;p137"/>
            <p:cNvSpPr/>
            <p:nvPr/>
          </p:nvSpPr>
          <p:spPr>
            <a:xfrm>
              <a:off x="5174440" y="1473384"/>
              <a:ext cx="3120275" cy="2999723"/>
            </a:xfrm>
            <a:prstGeom prst="ellipse">
              <a:avLst/>
            </a:prstGeom>
            <a:solidFill>
              <a:srgbClr val="FAC7D8"/>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61" name="Google Shape;1261;p137" descr="Male profile with solid fill"/>
            <p:cNvPicPr preferRelativeResize="0"/>
            <p:nvPr/>
          </p:nvPicPr>
          <p:blipFill rotWithShape="1">
            <a:blip r:embed="rId3">
              <a:alphaModFix/>
            </a:blip>
            <a:srcRect/>
            <a:stretch/>
          </p:blipFill>
          <p:spPr>
            <a:xfrm>
              <a:off x="5428293" y="1643232"/>
              <a:ext cx="2612570" cy="2612570"/>
            </a:xfrm>
            <a:prstGeom prst="rect">
              <a:avLst/>
            </a:prstGeom>
            <a:noFill/>
            <a:ln>
              <a:noFill/>
            </a:ln>
          </p:spPr>
        </p:pic>
      </p:grpSp>
      <p:sp>
        <p:nvSpPr>
          <p:cNvPr id="1262" name="Google Shape;1262;p137"/>
          <p:cNvSpPr txBox="1"/>
          <p:nvPr/>
        </p:nvSpPr>
        <p:spPr>
          <a:xfrm>
            <a:off x="3926325" y="5926434"/>
            <a:ext cx="145046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Provider</a:t>
            </a:r>
            <a:endParaRPr sz="1400" b="0" i="0" u="none" strike="noStrike" cap="none">
              <a:solidFill>
                <a:srgbClr val="000000"/>
              </a:solidFill>
              <a:latin typeface="Arial"/>
              <a:ea typeface="Arial"/>
              <a:cs typeface="Arial"/>
              <a:sym typeface="Arial"/>
            </a:endParaRPr>
          </a:p>
        </p:txBody>
      </p:sp>
      <p:sp>
        <p:nvSpPr>
          <p:cNvPr id="1263" name="Google Shape;1263;p137"/>
          <p:cNvSpPr txBox="1"/>
          <p:nvPr/>
        </p:nvSpPr>
        <p:spPr>
          <a:xfrm>
            <a:off x="7585763" y="5893872"/>
            <a:ext cx="104695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Client</a:t>
            </a:r>
            <a:endParaRPr sz="1400" b="0" i="0" u="none" strike="noStrike" cap="none">
              <a:solidFill>
                <a:srgbClr val="000000"/>
              </a:solidFill>
              <a:latin typeface="Arial"/>
              <a:ea typeface="Arial"/>
              <a:cs typeface="Arial"/>
              <a:sym typeface="Arial"/>
            </a:endParaRPr>
          </a:p>
        </p:txBody>
      </p:sp>
      <p:sp>
        <p:nvSpPr>
          <p:cNvPr id="1264" name="Google Shape;1264;p137"/>
          <p:cNvSpPr txBox="1"/>
          <p:nvPr/>
        </p:nvSpPr>
        <p:spPr>
          <a:xfrm>
            <a:off x="7777133" y="1695513"/>
            <a:ext cx="154850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Observer</a:t>
            </a:r>
            <a:endParaRPr sz="1400" b="0" i="0" u="none" strike="noStrike" cap="none">
              <a:solidFill>
                <a:srgbClr val="000000"/>
              </a:solidFill>
              <a:latin typeface="Arial"/>
              <a:ea typeface="Arial"/>
              <a:cs typeface="Arial"/>
              <a:sym typeface="Arial"/>
            </a:endParaRPr>
          </a:p>
        </p:txBody>
      </p:sp>
      <p:grpSp>
        <p:nvGrpSpPr>
          <p:cNvPr id="1265" name="Google Shape;1265;p137"/>
          <p:cNvGrpSpPr/>
          <p:nvPr/>
        </p:nvGrpSpPr>
        <p:grpSpPr>
          <a:xfrm>
            <a:off x="808778" y="2986935"/>
            <a:ext cx="3649338" cy="3373428"/>
            <a:chOff x="808778" y="3027100"/>
            <a:chExt cx="3649338" cy="3373428"/>
          </a:xfrm>
        </p:grpSpPr>
        <p:sp>
          <p:nvSpPr>
            <p:cNvPr id="1266" name="Google Shape;1266;p137"/>
            <p:cNvSpPr/>
            <p:nvPr/>
          </p:nvSpPr>
          <p:spPr>
            <a:xfrm>
              <a:off x="808778" y="3027100"/>
              <a:ext cx="3649338" cy="3373428"/>
            </a:xfrm>
            <a:prstGeom prst="ellipse">
              <a:avLst/>
            </a:prstGeom>
            <a:solidFill>
              <a:srgbClr val="99E1E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67" name="Google Shape;1267;p137"/>
            <p:cNvPicPr preferRelativeResize="0"/>
            <p:nvPr/>
          </p:nvPicPr>
          <p:blipFill rotWithShape="1">
            <a:blip r:embed="rId4">
              <a:alphaModFix/>
            </a:blip>
            <a:srcRect/>
            <a:stretch/>
          </p:blipFill>
          <p:spPr>
            <a:xfrm>
              <a:off x="1663617" y="3429000"/>
              <a:ext cx="2253612" cy="2253612"/>
            </a:xfrm>
            <a:prstGeom prst="rect">
              <a:avLst/>
            </a:prstGeom>
            <a:noFill/>
            <a:ln>
              <a:noFill/>
            </a:ln>
          </p:spPr>
        </p:pic>
      </p:grpSp>
      <p:grpSp>
        <p:nvGrpSpPr>
          <p:cNvPr id="1268" name="Google Shape;1268;p137"/>
          <p:cNvGrpSpPr/>
          <p:nvPr/>
        </p:nvGrpSpPr>
        <p:grpSpPr>
          <a:xfrm>
            <a:off x="7887804" y="2801441"/>
            <a:ext cx="3495418" cy="3354041"/>
            <a:chOff x="7358744" y="2897562"/>
            <a:chExt cx="3495418" cy="3354041"/>
          </a:xfrm>
        </p:grpSpPr>
        <p:sp>
          <p:nvSpPr>
            <p:cNvPr id="1269" name="Google Shape;1269;p137"/>
            <p:cNvSpPr/>
            <p:nvPr/>
          </p:nvSpPr>
          <p:spPr>
            <a:xfrm>
              <a:off x="7358744" y="2897562"/>
              <a:ext cx="3495418" cy="3354041"/>
            </a:xfrm>
            <a:prstGeom prst="ellipse">
              <a:avLst/>
            </a:prstGeom>
            <a:solidFill>
              <a:srgbClr val="84B86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270" name="Google Shape;1270;p137"/>
            <p:cNvPicPr preferRelativeResize="0"/>
            <p:nvPr/>
          </p:nvPicPr>
          <p:blipFill rotWithShape="1">
            <a:blip r:embed="rId5">
              <a:alphaModFix/>
            </a:blip>
            <a:srcRect/>
            <a:stretch/>
          </p:blipFill>
          <p:spPr>
            <a:xfrm>
              <a:off x="8378939" y="3292755"/>
              <a:ext cx="1403846" cy="2485978"/>
            </a:xfrm>
            <a:prstGeom prst="rect">
              <a:avLst/>
            </a:prstGeom>
            <a:noFill/>
            <a:ln>
              <a:noFill/>
            </a:ln>
          </p:spPr>
        </p:pic>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275"/>
        <p:cNvGrpSpPr/>
        <p:nvPr/>
      </p:nvGrpSpPr>
      <p:grpSpPr>
        <a:xfrm>
          <a:off x="0" y="0"/>
          <a:ext cx="0" cy="0"/>
          <a:chOff x="0" y="0"/>
          <a:chExt cx="0" cy="0"/>
        </a:xfrm>
      </p:grpSpPr>
      <p:sp>
        <p:nvSpPr>
          <p:cNvPr id="1276" name="Google Shape;1276;p13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Scenario 4: Discussion</a:t>
            </a:r>
            <a:endParaRPr/>
          </a:p>
        </p:txBody>
      </p:sp>
      <p:sp>
        <p:nvSpPr>
          <p:cNvPr id="1277" name="Google Shape;1277;p138"/>
          <p:cNvSpPr txBox="1">
            <a:spLocks noGrp="1"/>
          </p:cNvSpPr>
          <p:nvPr>
            <p:ph type="body" idx="1"/>
          </p:nvPr>
        </p:nvSpPr>
        <p:spPr>
          <a:xfrm>
            <a:off x="838200" y="1646237"/>
            <a:ext cx="10515600" cy="4846637"/>
          </a:xfrm>
          <a:prstGeom prst="rect">
            <a:avLst/>
          </a:prstGeom>
          <a:noFill/>
          <a:ln>
            <a:noFill/>
          </a:ln>
        </p:spPr>
        <p:txBody>
          <a:bodyPr spcFirstLastPara="1" wrap="square" lIns="91425" tIns="45700" rIns="91425" bIns="45700" anchor="t" anchorCtr="0">
            <a:normAutofit/>
          </a:bodyPr>
          <a:lstStyle/>
          <a:p>
            <a:pPr marL="457200" lvl="0" indent="-368300" algn="l" rtl="0">
              <a:lnSpc>
                <a:spcPct val="150000"/>
              </a:lnSpc>
              <a:spcBef>
                <a:spcPts val="1000"/>
              </a:spcBef>
              <a:spcAft>
                <a:spcPts val="0"/>
              </a:spcAft>
              <a:buClr>
                <a:schemeClr val="dk1"/>
              </a:buClr>
              <a:buSzPts val="2200"/>
              <a:buChar char="•"/>
            </a:pPr>
            <a:r>
              <a:rPr lang="en-US" sz="2800">
                <a:latin typeface="Calibri"/>
                <a:ea typeface="Calibri"/>
                <a:cs typeface="Calibri"/>
                <a:sym typeface="Calibri"/>
              </a:rPr>
              <a:t>Amara is a 5-year-old girl who has had a fever for 3 days. She also had some nausea, and her appetite is poor, although she still finishes most of her meals. Her grandmother brought Amara to the drug shop to get some advice and, possibly, medicine. When a drug shop vendor conducts the RDT, it comes back negative.</a:t>
            </a:r>
            <a:endParaRPr sz="2800"/>
          </a:p>
        </p:txBody>
      </p:sp>
      <p:sp>
        <p:nvSpPr>
          <p:cNvPr id="1278" name="Google Shape;1278;p13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228600" lvl="0" indent="-228600" algn="l" rtl="0">
              <a:lnSpc>
                <a:spcPct val="100000"/>
              </a:lnSpc>
              <a:spcBef>
                <a:spcPts val="1000"/>
              </a:spcBef>
              <a:spcAft>
                <a:spcPts val="0"/>
              </a:spcAft>
              <a:buSzPts val="1800"/>
              <a:buNone/>
            </a:pPr>
            <a:r>
              <a:rPr lang="en-US" b="1" dirty="0"/>
              <a:t>ACTIVITY 13</a:t>
            </a:r>
            <a:endParaRPr dirty="0"/>
          </a:p>
        </p:txBody>
      </p:sp>
      <p:sp>
        <p:nvSpPr>
          <p:cNvPr id="1279" name="Google Shape;1279;p13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71</a:t>
            </a:fld>
            <a:endParaRPr sz="1200" b="0" i="0" u="none" strike="noStrike" cap="none">
              <a:solidFill>
                <a:srgbClr val="289195"/>
              </a:solidFill>
              <a:latin typeface="Source Sans Pro"/>
              <a:ea typeface="Source Sans Pro"/>
              <a:cs typeface="Source Sans Pro"/>
              <a:sym typeface="Source Sans Pro"/>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284"/>
        <p:cNvGrpSpPr/>
        <p:nvPr/>
      </p:nvGrpSpPr>
      <p:grpSpPr>
        <a:xfrm>
          <a:off x="0" y="0"/>
          <a:ext cx="0" cy="0"/>
          <a:chOff x="0" y="0"/>
          <a:chExt cx="0" cy="0"/>
        </a:xfrm>
      </p:grpSpPr>
      <p:pic>
        <p:nvPicPr>
          <p:cNvPr id="1285" name="Google Shape;1285;p63"/>
          <p:cNvPicPr preferRelativeResize="0"/>
          <p:nvPr/>
        </p:nvPicPr>
        <p:blipFill rotWithShape="1">
          <a:blip r:embed="rId3">
            <a:alphaModFix/>
          </a:blip>
          <a:srcRect/>
          <a:stretch/>
        </p:blipFill>
        <p:spPr>
          <a:xfrm>
            <a:off x="3158227" y="3603172"/>
            <a:ext cx="8582721" cy="2569027"/>
          </a:xfrm>
          <a:prstGeom prst="rect">
            <a:avLst/>
          </a:prstGeom>
          <a:noFill/>
          <a:ln>
            <a:noFill/>
          </a:ln>
        </p:spPr>
      </p:pic>
      <p:sp>
        <p:nvSpPr>
          <p:cNvPr id="1286" name="Google Shape;1286;p6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Express quiz</a:t>
            </a:r>
            <a:endParaRPr/>
          </a:p>
        </p:txBody>
      </p:sp>
      <p:sp>
        <p:nvSpPr>
          <p:cNvPr id="1287" name="Google Shape;1287;p6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lnSpcReduction="10000"/>
          </a:bodyPr>
          <a:lstStyle/>
          <a:p>
            <a:pPr marL="457200" lvl="0" indent="-457200" algn="l" rtl="0">
              <a:lnSpc>
                <a:spcPct val="150000"/>
              </a:lnSpc>
              <a:spcBef>
                <a:spcPts val="0"/>
              </a:spcBef>
              <a:spcAft>
                <a:spcPts val="0"/>
              </a:spcAft>
              <a:buClr>
                <a:schemeClr val="dk1"/>
              </a:buClr>
              <a:buSzPts val="2800"/>
              <a:buFont typeface="Calibri"/>
              <a:buAutoNum type="arabicPeriod"/>
            </a:pPr>
            <a:r>
              <a:rPr lang="en-US" sz="2800"/>
              <a:t>Malaria is caused by a parasite carried by mosquito. True or false?</a:t>
            </a:r>
            <a:endParaRPr/>
          </a:p>
          <a:p>
            <a:pPr marL="457200" lvl="0" indent="-457200" algn="l" rtl="0">
              <a:lnSpc>
                <a:spcPct val="150000"/>
              </a:lnSpc>
              <a:spcBef>
                <a:spcPts val="1000"/>
              </a:spcBef>
              <a:spcAft>
                <a:spcPts val="0"/>
              </a:spcAft>
              <a:buClr>
                <a:schemeClr val="dk1"/>
              </a:buClr>
              <a:buSzPts val="2800"/>
              <a:buFont typeface="Calibri"/>
              <a:buAutoNum type="arabicPeriod"/>
            </a:pPr>
            <a:r>
              <a:rPr lang="en-US" sz="2800"/>
              <a:t>Name at least three symptoms suggestive of malaria.</a:t>
            </a:r>
            <a:endParaRPr/>
          </a:p>
          <a:p>
            <a:pPr marL="457200" lvl="0" indent="-457200" algn="l" rtl="0">
              <a:lnSpc>
                <a:spcPct val="150000"/>
              </a:lnSpc>
              <a:spcBef>
                <a:spcPts val="1000"/>
              </a:spcBef>
              <a:spcAft>
                <a:spcPts val="0"/>
              </a:spcAft>
              <a:buClr>
                <a:schemeClr val="dk1"/>
              </a:buClr>
              <a:buSzPts val="2800"/>
              <a:buFont typeface="Calibri"/>
              <a:buAutoNum type="arabicPeriod"/>
            </a:pPr>
            <a:r>
              <a:rPr lang="en-US" sz="2800"/>
              <a:t>This malaria test is :</a:t>
            </a:r>
            <a:endParaRPr/>
          </a:p>
          <a:p>
            <a:pPr marL="914400" lvl="1" indent="-457200" algn="l" rtl="0">
              <a:lnSpc>
                <a:spcPct val="150000"/>
              </a:lnSpc>
              <a:spcBef>
                <a:spcPts val="500"/>
              </a:spcBef>
              <a:spcAft>
                <a:spcPts val="0"/>
              </a:spcAft>
              <a:buClr>
                <a:schemeClr val="dk1"/>
              </a:buClr>
              <a:buSzPts val="2800"/>
              <a:buFont typeface="Calibri"/>
              <a:buAutoNum type="alphaLcPeriod"/>
            </a:pPr>
            <a:r>
              <a:rPr lang="en-US" sz="2800"/>
              <a:t>Positive</a:t>
            </a:r>
            <a:endParaRPr/>
          </a:p>
          <a:p>
            <a:pPr marL="914400" lvl="1" indent="-457200" algn="l" rtl="0">
              <a:lnSpc>
                <a:spcPct val="150000"/>
              </a:lnSpc>
              <a:spcBef>
                <a:spcPts val="500"/>
              </a:spcBef>
              <a:spcAft>
                <a:spcPts val="0"/>
              </a:spcAft>
              <a:buClr>
                <a:schemeClr val="dk1"/>
              </a:buClr>
              <a:buSzPts val="2800"/>
              <a:buFont typeface="Calibri"/>
              <a:buAutoNum type="alphaLcPeriod"/>
            </a:pPr>
            <a:r>
              <a:rPr lang="en-US" sz="2800"/>
              <a:t>Negative</a:t>
            </a:r>
            <a:endParaRPr/>
          </a:p>
          <a:p>
            <a:pPr marL="914400" lvl="1" indent="-457200" algn="l" rtl="0">
              <a:lnSpc>
                <a:spcPct val="150000"/>
              </a:lnSpc>
              <a:spcBef>
                <a:spcPts val="500"/>
              </a:spcBef>
              <a:spcAft>
                <a:spcPts val="0"/>
              </a:spcAft>
              <a:buClr>
                <a:schemeClr val="dk1"/>
              </a:buClr>
              <a:buSzPts val="2800"/>
              <a:buFont typeface="Calibri"/>
              <a:buAutoNum type="alphaLcPeriod"/>
            </a:pPr>
            <a:r>
              <a:rPr lang="en-US" sz="2800"/>
              <a:t>Invalid</a:t>
            </a:r>
            <a:endParaRPr/>
          </a:p>
        </p:txBody>
      </p:sp>
      <p:sp>
        <p:nvSpPr>
          <p:cNvPr id="1288" name="Google Shape;1288;p6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14</a:t>
            </a:r>
            <a:endParaRPr dirty="0"/>
          </a:p>
        </p:txBody>
      </p:sp>
      <p:sp>
        <p:nvSpPr>
          <p:cNvPr id="1289" name="Google Shape;1289;p6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72</a:t>
            </a:fld>
            <a:endParaRPr/>
          </a:p>
        </p:txBody>
      </p:sp>
      <p:sp>
        <p:nvSpPr>
          <p:cNvPr id="1290" name="Google Shape;1290;p63"/>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pic>
        <p:nvPicPr>
          <p:cNvPr id="1296" name="Google Shape;1296;p64"/>
          <p:cNvPicPr preferRelativeResize="0"/>
          <p:nvPr/>
        </p:nvPicPr>
        <p:blipFill rotWithShape="1">
          <a:blip r:embed="rId3">
            <a:alphaModFix/>
          </a:blip>
          <a:srcRect/>
          <a:stretch/>
        </p:blipFill>
        <p:spPr>
          <a:xfrm>
            <a:off x="3530290" y="4251422"/>
            <a:ext cx="7316770" cy="2432223"/>
          </a:xfrm>
          <a:prstGeom prst="rect">
            <a:avLst/>
          </a:prstGeom>
          <a:noFill/>
          <a:ln>
            <a:noFill/>
          </a:ln>
        </p:spPr>
      </p:pic>
      <p:sp>
        <p:nvSpPr>
          <p:cNvPr id="1297" name="Google Shape;1297;p6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Express quiz (continued)</a:t>
            </a:r>
            <a:endParaRPr/>
          </a:p>
        </p:txBody>
      </p:sp>
      <p:sp>
        <p:nvSpPr>
          <p:cNvPr id="1298" name="Google Shape;1298;p64"/>
          <p:cNvSpPr txBox="1">
            <a:spLocks noGrp="1"/>
          </p:cNvSpPr>
          <p:nvPr>
            <p:ph type="body" idx="1"/>
          </p:nvPr>
        </p:nvSpPr>
        <p:spPr>
          <a:xfrm>
            <a:off x="838200" y="1536970"/>
            <a:ext cx="10515600" cy="4639993"/>
          </a:xfrm>
          <a:prstGeom prst="rect">
            <a:avLst/>
          </a:prstGeom>
          <a:noFill/>
          <a:ln>
            <a:noFill/>
          </a:ln>
        </p:spPr>
        <p:txBody>
          <a:bodyPr spcFirstLastPara="1" wrap="square" lIns="91425" tIns="45700" rIns="91425" bIns="45700" anchor="t" anchorCtr="0">
            <a:noAutofit/>
          </a:bodyPr>
          <a:lstStyle/>
          <a:p>
            <a:pPr marL="457200" lvl="0" indent="-457200" algn="l" rtl="0">
              <a:lnSpc>
                <a:spcPct val="150000"/>
              </a:lnSpc>
              <a:spcBef>
                <a:spcPts val="0"/>
              </a:spcBef>
              <a:spcAft>
                <a:spcPts val="0"/>
              </a:spcAft>
              <a:buClr>
                <a:schemeClr val="dk1"/>
              </a:buClr>
              <a:buSzPts val="2200"/>
              <a:buFont typeface="Calibri"/>
              <a:buAutoNum type="arabicPeriod" startAt="4"/>
            </a:pPr>
            <a:r>
              <a:rPr lang="en-US"/>
              <a:t>The items that should be disposed in the sharps box include: _____</a:t>
            </a:r>
            <a:endParaRPr/>
          </a:p>
          <a:p>
            <a:pPr marL="457200" lvl="0" indent="-457200" algn="l" rtl="0">
              <a:lnSpc>
                <a:spcPct val="150000"/>
              </a:lnSpc>
              <a:spcBef>
                <a:spcPts val="1000"/>
              </a:spcBef>
              <a:spcAft>
                <a:spcPts val="0"/>
              </a:spcAft>
              <a:buClr>
                <a:schemeClr val="dk1"/>
              </a:buClr>
              <a:buSzPts val="2200"/>
              <a:buFont typeface="Calibri"/>
              <a:buAutoNum type="arabicPeriod" startAt="4"/>
            </a:pPr>
            <a:r>
              <a:rPr lang="en-US"/>
              <a:t>A child who is unusually sleepy or unconscious should be </a:t>
            </a:r>
            <a:endParaRPr/>
          </a:p>
          <a:p>
            <a:pPr marL="914400" lvl="1" indent="-457200" algn="l" rtl="0">
              <a:lnSpc>
                <a:spcPct val="150000"/>
              </a:lnSpc>
              <a:spcBef>
                <a:spcPts val="500"/>
              </a:spcBef>
              <a:spcAft>
                <a:spcPts val="0"/>
              </a:spcAft>
              <a:buClr>
                <a:schemeClr val="dk1"/>
              </a:buClr>
              <a:buSzPts val="2200"/>
              <a:buFont typeface="Calibri"/>
              <a:buAutoNum type="alphaLcPeriod"/>
            </a:pPr>
            <a:r>
              <a:rPr lang="en-US"/>
              <a:t>Treated</a:t>
            </a:r>
            <a:endParaRPr/>
          </a:p>
          <a:p>
            <a:pPr marL="914400" lvl="1" indent="-457200" algn="l" rtl="0">
              <a:lnSpc>
                <a:spcPct val="150000"/>
              </a:lnSpc>
              <a:spcBef>
                <a:spcPts val="500"/>
              </a:spcBef>
              <a:spcAft>
                <a:spcPts val="0"/>
              </a:spcAft>
              <a:buClr>
                <a:schemeClr val="dk1"/>
              </a:buClr>
              <a:buSzPts val="2200"/>
              <a:buFont typeface="Calibri"/>
              <a:buAutoNum type="alphaLcPeriod"/>
            </a:pP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7"/>
                  </a:ext>
                </a:extLst>
              </a:rPr>
              <a:t>Treated and referred</a:t>
            </a:r>
            <a:endParaRPr/>
          </a:p>
          <a:p>
            <a:pPr marL="914400" lvl="1" indent="-457200" algn="l" rtl="0">
              <a:lnSpc>
                <a:spcPct val="150000"/>
              </a:lnSpc>
              <a:spcBef>
                <a:spcPts val="500"/>
              </a:spcBef>
              <a:spcAft>
                <a:spcPts val="0"/>
              </a:spcAft>
              <a:buClr>
                <a:schemeClr val="dk1"/>
              </a:buClr>
              <a:buSzPts val="2200"/>
              <a:buFont typeface="Calibri"/>
              <a:buAutoNum type="alphaLcPeriod"/>
            </a:pPr>
            <a:r>
              <a:rPr lang="en-US"/>
              <a:t>Referred</a:t>
            </a:r>
            <a:endParaRPr/>
          </a:p>
          <a:p>
            <a:pPr marL="457200" lvl="0" indent="-457200" algn="l" rtl="0">
              <a:lnSpc>
                <a:spcPct val="150000"/>
              </a:lnSpc>
              <a:spcBef>
                <a:spcPts val="1000"/>
              </a:spcBef>
              <a:spcAft>
                <a:spcPts val="0"/>
              </a:spcAft>
              <a:buClr>
                <a:schemeClr val="dk1"/>
              </a:buClr>
              <a:buSzPts val="2200"/>
              <a:buFont typeface="Calibri"/>
              <a:buAutoNum type="arabicPeriod" startAt="4"/>
            </a:pPr>
            <a:r>
              <a:rPr lang="en-US"/>
              <a:t>This malaria test is :</a:t>
            </a:r>
            <a:endParaRPr/>
          </a:p>
          <a:p>
            <a:pPr marL="914400" lvl="1" indent="-457200" algn="l" rtl="0">
              <a:lnSpc>
                <a:spcPct val="150000"/>
              </a:lnSpc>
              <a:spcBef>
                <a:spcPts val="500"/>
              </a:spcBef>
              <a:spcAft>
                <a:spcPts val="0"/>
              </a:spcAft>
              <a:buClr>
                <a:schemeClr val="dk1"/>
              </a:buClr>
              <a:buSzPts val="2200"/>
              <a:buFont typeface="Calibri"/>
              <a:buAutoNum type="alphaLcPeriod"/>
            </a:pPr>
            <a:r>
              <a:rPr lang="en-US"/>
              <a:t>Positive</a:t>
            </a:r>
            <a:endParaRPr/>
          </a:p>
          <a:p>
            <a:pPr marL="914400" lvl="1" indent="-457200" algn="l" rtl="0">
              <a:lnSpc>
                <a:spcPct val="150000"/>
              </a:lnSpc>
              <a:spcBef>
                <a:spcPts val="500"/>
              </a:spcBef>
              <a:spcAft>
                <a:spcPts val="0"/>
              </a:spcAft>
              <a:buClr>
                <a:schemeClr val="dk1"/>
              </a:buClr>
              <a:buSzPts val="2200"/>
              <a:buFont typeface="Calibri"/>
              <a:buAutoNum type="alphaLcPeriod"/>
            </a:pPr>
            <a:r>
              <a:rPr lang="en-US"/>
              <a:t>Negative</a:t>
            </a:r>
            <a:endParaRPr/>
          </a:p>
          <a:p>
            <a:pPr marL="914400" lvl="1" indent="-457200" algn="l" rtl="0">
              <a:lnSpc>
                <a:spcPct val="150000"/>
              </a:lnSpc>
              <a:spcBef>
                <a:spcPts val="500"/>
              </a:spcBef>
              <a:spcAft>
                <a:spcPts val="0"/>
              </a:spcAft>
              <a:buClr>
                <a:schemeClr val="dk1"/>
              </a:buClr>
              <a:buSzPts val="2200"/>
              <a:buFont typeface="Calibri"/>
              <a:buAutoNum type="alphaLcPeriod"/>
            </a:pPr>
            <a:r>
              <a:rPr lang="en-US"/>
              <a:t>Invalid</a:t>
            </a:r>
            <a:endParaRPr/>
          </a:p>
        </p:txBody>
      </p:sp>
      <p:sp>
        <p:nvSpPr>
          <p:cNvPr id="1299" name="Google Shape;1299;p6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14</a:t>
            </a:r>
            <a:endParaRPr dirty="0"/>
          </a:p>
        </p:txBody>
      </p:sp>
      <p:sp>
        <p:nvSpPr>
          <p:cNvPr id="1300" name="Google Shape;1300;p6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73</a:t>
            </a:fld>
            <a:endParaRPr/>
          </a:p>
        </p:txBody>
      </p:sp>
      <p:sp>
        <p:nvSpPr>
          <p:cNvPr id="1301" name="Google Shape;1301;p64"/>
          <p:cNvSpPr txBox="1"/>
          <p:nvPr/>
        </p:nvSpPr>
        <p:spPr>
          <a:xfrm rot="-1518">
            <a:off x="8115889" y="6554383"/>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6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Express quiz (continued)</a:t>
            </a:r>
            <a:endParaRPr/>
          </a:p>
        </p:txBody>
      </p:sp>
      <p:sp>
        <p:nvSpPr>
          <p:cNvPr id="1308" name="Google Shape;1308;p65"/>
          <p:cNvSpPr txBox="1">
            <a:spLocks noGrp="1"/>
          </p:cNvSpPr>
          <p:nvPr>
            <p:ph type="body" idx="1"/>
          </p:nvPr>
        </p:nvSpPr>
        <p:spPr>
          <a:xfrm>
            <a:off x="838200" y="1690688"/>
            <a:ext cx="10515600" cy="4486275"/>
          </a:xfrm>
          <a:prstGeom prst="rect">
            <a:avLst/>
          </a:prstGeom>
          <a:noFill/>
          <a:ln>
            <a:noFill/>
          </a:ln>
        </p:spPr>
        <p:txBody>
          <a:bodyPr spcFirstLastPara="1" wrap="square" lIns="91425" tIns="45700" rIns="91425" bIns="45700" anchor="t" anchorCtr="0">
            <a:normAutofit/>
          </a:bodyPr>
          <a:lstStyle/>
          <a:p>
            <a:pPr marL="457200" lvl="0" indent="-457200" algn="l" rtl="0">
              <a:lnSpc>
                <a:spcPct val="150000"/>
              </a:lnSpc>
              <a:spcBef>
                <a:spcPts val="0"/>
              </a:spcBef>
              <a:spcAft>
                <a:spcPts val="0"/>
              </a:spcAft>
              <a:buClr>
                <a:schemeClr val="dk1"/>
              </a:buClr>
              <a:buSzPts val="2800"/>
              <a:buFont typeface="Calibri"/>
              <a:buAutoNum type="arabicPeriod" startAt="7"/>
            </a:pPr>
            <a:r>
              <a:rPr lang="en-US" sz="2800"/>
              <a:t>What is the correct treatment and dosage for a 6-month-old child with a positive RDT and no danger signs? </a:t>
            </a:r>
            <a:endParaRPr/>
          </a:p>
          <a:p>
            <a:pPr marL="457200" lvl="0" indent="-457200" algn="l" rtl="0">
              <a:lnSpc>
                <a:spcPct val="150000"/>
              </a:lnSpc>
              <a:spcBef>
                <a:spcPts val="1000"/>
              </a:spcBef>
              <a:spcAft>
                <a:spcPts val="0"/>
              </a:spcAft>
              <a:buClr>
                <a:schemeClr val="dk1"/>
              </a:buClr>
              <a:buSzPts val="2800"/>
              <a:buFont typeface="Calibri"/>
              <a:buAutoNum type="arabicPeriod" startAt="7"/>
            </a:pPr>
            <a:r>
              <a:rPr lang="en-US" sz="2800"/>
              <a:t>If a child feels better after the first two days of taking antimalarial medication, the treatment can be stopped. True or false?</a:t>
            </a:r>
            <a:endParaRPr/>
          </a:p>
          <a:p>
            <a:pPr marL="457200" lvl="0" indent="-457200" algn="l" rtl="0">
              <a:lnSpc>
                <a:spcPct val="150000"/>
              </a:lnSpc>
              <a:spcBef>
                <a:spcPts val="1000"/>
              </a:spcBef>
              <a:spcAft>
                <a:spcPts val="0"/>
              </a:spcAft>
              <a:buClr>
                <a:schemeClr val="dk1"/>
              </a:buClr>
              <a:buSzPts val="2800"/>
              <a:buFont typeface="Calibri"/>
              <a:buAutoNum type="arabicPeriod" startAt="7"/>
            </a:pPr>
            <a:r>
              <a:rPr lang="en-US" sz="2800"/>
              <a:t>On Day 1 of antimalarial treatment, the second medication dose should be given how many hours after the first dose?</a:t>
            </a:r>
            <a:endParaRPr/>
          </a:p>
          <a:p>
            <a:pPr marL="457200" lvl="0" indent="-317500" algn="l" rtl="0">
              <a:lnSpc>
                <a:spcPct val="150000"/>
              </a:lnSpc>
              <a:spcBef>
                <a:spcPts val="1000"/>
              </a:spcBef>
              <a:spcAft>
                <a:spcPts val="0"/>
              </a:spcAft>
              <a:buClr>
                <a:schemeClr val="dk1"/>
              </a:buClr>
              <a:buSzPts val="2200"/>
              <a:buFont typeface="Calibri"/>
              <a:buNone/>
            </a:pPr>
            <a:endParaRPr/>
          </a:p>
          <a:p>
            <a:pPr marL="457200" lvl="0" indent="-317500" algn="l" rtl="0">
              <a:lnSpc>
                <a:spcPct val="150000"/>
              </a:lnSpc>
              <a:spcBef>
                <a:spcPts val="1000"/>
              </a:spcBef>
              <a:spcAft>
                <a:spcPts val="0"/>
              </a:spcAft>
              <a:buClr>
                <a:schemeClr val="dk1"/>
              </a:buClr>
              <a:buSzPts val="2200"/>
              <a:buFont typeface="Calibri"/>
              <a:buNone/>
            </a:pPr>
            <a:endParaRPr/>
          </a:p>
        </p:txBody>
      </p:sp>
      <p:sp>
        <p:nvSpPr>
          <p:cNvPr id="1309" name="Google Shape;1309;p6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dirty="0"/>
              <a:t>ACTIVITY 14</a:t>
            </a:r>
            <a:endParaRPr dirty="0"/>
          </a:p>
        </p:txBody>
      </p:sp>
      <p:sp>
        <p:nvSpPr>
          <p:cNvPr id="1310" name="Google Shape;1310;p6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74</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315"/>
        <p:cNvGrpSpPr/>
        <p:nvPr/>
      </p:nvGrpSpPr>
      <p:grpSpPr>
        <a:xfrm>
          <a:off x="0" y="0"/>
          <a:ext cx="0" cy="0"/>
          <a:chOff x="0" y="0"/>
          <a:chExt cx="0" cy="0"/>
        </a:xfrm>
      </p:grpSpPr>
      <p:sp>
        <p:nvSpPr>
          <p:cNvPr id="1316" name="Google Shape;1316;p139"/>
          <p:cNvSpPr>
            <a:spLocks noGrp="1"/>
          </p:cNvSpPr>
          <p:nvPr>
            <p:ph type="pic" idx="2"/>
          </p:nvPr>
        </p:nvSpPr>
        <p:spPr>
          <a:xfrm>
            <a:off x="0" y="0"/>
            <a:ext cx="5483700" cy="6858000"/>
          </a:xfrm>
          <a:prstGeom prst="rect">
            <a:avLst/>
          </a:prstGeom>
        </p:spPr>
        <p:txBody>
          <a:bodyPr/>
          <a:lstStyle/>
          <a:p>
            <a:endParaRPr lang="en-US"/>
          </a:p>
        </p:txBody>
      </p:sp>
      <p:sp>
        <p:nvSpPr>
          <p:cNvPr id="1317" name="Google Shape;1317;p139"/>
          <p:cNvSpPr txBox="1">
            <a:spLocks noGrp="1"/>
          </p:cNvSpPr>
          <p:nvPr>
            <p:ph type="body" idx="3"/>
          </p:nvPr>
        </p:nvSpPr>
        <p:spPr>
          <a:xfrm>
            <a:off x="5801742" y="2054125"/>
            <a:ext cx="5729533" cy="2778300"/>
          </a:xfrm>
          <a:prstGeom prst="rect">
            <a:avLst/>
          </a:prstGeom>
        </p:spPr>
        <p:txBody>
          <a:bodyPr spcFirstLastPara="1" wrap="square" lIns="91425" tIns="45700" rIns="91425" bIns="45700" anchor="ctr" anchorCtr="0">
            <a:normAutofit fontScale="62500" lnSpcReduction="20000"/>
          </a:bodyPr>
          <a:lstStyle/>
          <a:p>
            <a:pPr marL="0" lvl="0" indent="0" algn="l" rtl="0">
              <a:spcBef>
                <a:spcPts val="0"/>
              </a:spcBef>
              <a:spcAft>
                <a:spcPts val="0"/>
              </a:spcAft>
              <a:buClr>
                <a:schemeClr val="lt1"/>
              </a:buClr>
              <a:buSzPct val="96279"/>
              <a:buFont typeface="Calibri"/>
              <a:buNone/>
            </a:pPr>
            <a:r>
              <a:rPr lang="en-US" sz="3323" dirty="0"/>
              <a:t>Manage malaria safely and effectively by:</a:t>
            </a:r>
            <a:endParaRPr sz="1923" dirty="0">
              <a:solidFill>
                <a:schemeClr val="dk1"/>
              </a:solidFill>
            </a:endParaRPr>
          </a:p>
          <a:p>
            <a:pPr marL="457200" lvl="0" indent="-384048" algn="l" rtl="0">
              <a:spcBef>
                <a:spcPts val="0"/>
              </a:spcBef>
              <a:spcAft>
                <a:spcPts val="0"/>
              </a:spcAft>
              <a:buClr>
                <a:schemeClr val="lt1"/>
              </a:buClr>
              <a:buSzPct val="112035"/>
              <a:buFont typeface="Source Sans Pro"/>
              <a:buChar char="•"/>
            </a:pPr>
            <a:r>
              <a:rPr lang="en-US" sz="3323" dirty="0"/>
              <a:t>Initiating treatment and clearly explaining treatment regimen to caregiver</a:t>
            </a:r>
            <a:endParaRPr sz="3323" dirty="0">
              <a:solidFill>
                <a:schemeClr val="dk1"/>
              </a:solidFill>
            </a:endParaRPr>
          </a:p>
          <a:p>
            <a:pPr marL="457200" lvl="0" indent="-384048" algn="l" rtl="0">
              <a:spcBef>
                <a:spcPts val="0"/>
              </a:spcBef>
              <a:spcAft>
                <a:spcPts val="0"/>
              </a:spcAft>
              <a:buClr>
                <a:schemeClr val="lt1"/>
              </a:buClr>
              <a:buSzPct val="112035"/>
              <a:buFont typeface="Source Sans Pro"/>
              <a:buChar char="•"/>
            </a:pPr>
            <a:r>
              <a:rPr lang="en-US" sz="3323" dirty="0"/>
              <a:t>Checking caregiver’s understanding by asking open-ended questions</a:t>
            </a:r>
            <a:endParaRPr sz="1923" dirty="0">
              <a:solidFill>
                <a:schemeClr val="dk1"/>
              </a:solidFill>
            </a:endParaRPr>
          </a:p>
          <a:p>
            <a:pPr marL="457200" lvl="0" indent="-384048" algn="l" rtl="0">
              <a:spcBef>
                <a:spcPts val="0"/>
              </a:spcBef>
              <a:spcAft>
                <a:spcPts val="0"/>
              </a:spcAft>
              <a:buClr>
                <a:schemeClr val="lt1"/>
              </a:buClr>
              <a:buSzPct val="112035"/>
              <a:buFont typeface="Source Sans Pro"/>
              <a:buChar char="•"/>
            </a:pPr>
            <a:r>
              <a:rPr lang="en-US" sz="3323" dirty="0"/>
              <a:t>Explaining when to take the child to a health facility</a:t>
            </a:r>
            <a:endParaRPr sz="1923" dirty="0">
              <a:solidFill>
                <a:schemeClr val="dk1"/>
              </a:solidFill>
            </a:endParaRPr>
          </a:p>
          <a:p>
            <a:pPr marL="457200" lvl="0" indent="-384048" algn="l" rtl="0">
              <a:spcBef>
                <a:spcPts val="0"/>
              </a:spcBef>
              <a:spcAft>
                <a:spcPts val="0"/>
              </a:spcAft>
              <a:buClr>
                <a:schemeClr val="lt1"/>
              </a:buClr>
              <a:buSzPct val="112035"/>
              <a:buFont typeface="Source Sans Pro"/>
              <a:buChar char="•"/>
            </a:pPr>
            <a:r>
              <a:rPr lang="en-US" sz="3323" dirty="0"/>
              <a:t>Providing timely referrals as needed</a:t>
            </a:r>
            <a:endParaRPr sz="1923" dirty="0">
              <a:solidFill>
                <a:schemeClr val="dk1"/>
              </a:solidFill>
            </a:endParaRPr>
          </a:p>
          <a:p>
            <a:pPr marL="457200" lvl="0" indent="-384048" algn="l" rtl="0">
              <a:spcBef>
                <a:spcPts val="0"/>
              </a:spcBef>
              <a:spcAft>
                <a:spcPts val="0"/>
              </a:spcAft>
              <a:buClr>
                <a:schemeClr val="lt1"/>
              </a:buClr>
              <a:buSzPct val="112035"/>
              <a:buFont typeface="Source Sans Pro"/>
              <a:buChar char="•"/>
            </a:pPr>
            <a:r>
              <a:rPr lang="en-US" sz="3323" dirty="0"/>
              <a:t>Please ensure that Malaria data is reported accurately into the national HMIS </a:t>
            </a:r>
            <a:endParaRPr dirty="0"/>
          </a:p>
        </p:txBody>
      </p:sp>
      <p:pic>
        <p:nvPicPr>
          <p:cNvPr id="1318" name="Google Shape;1318;p139"/>
          <p:cNvPicPr preferRelativeResize="0"/>
          <p:nvPr/>
        </p:nvPicPr>
        <p:blipFill>
          <a:blip r:embed="rId3">
            <a:alphaModFix/>
          </a:blip>
          <a:stretch>
            <a:fillRect/>
          </a:stretch>
        </p:blipFill>
        <p:spPr>
          <a:xfrm>
            <a:off x="271467" y="4373875"/>
            <a:ext cx="4940756" cy="2362200"/>
          </a:xfrm>
          <a:prstGeom prst="rect">
            <a:avLst/>
          </a:prstGeom>
          <a:noFill/>
          <a:ln>
            <a:noFill/>
          </a:ln>
        </p:spPr>
      </p:pic>
      <p:pic>
        <p:nvPicPr>
          <p:cNvPr id="1319" name="Google Shape;1319;p139"/>
          <p:cNvPicPr preferRelativeResize="0"/>
          <p:nvPr/>
        </p:nvPicPr>
        <p:blipFill>
          <a:blip r:embed="rId4">
            <a:alphaModFix/>
          </a:blip>
          <a:stretch>
            <a:fillRect/>
          </a:stretch>
        </p:blipFill>
        <p:spPr>
          <a:xfrm>
            <a:off x="-46575" y="0"/>
            <a:ext cx="5576850" cy="4854279"/>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324"/>
        <p:cNvGrpSpPr/>
        <p:nvPr/>
      </p:nvGrpSpPr>
      <p:grpSpPr>
        <a:xfrm>
          <a:off x="0" y="0"/>
          <a:ext cx="0" cy="0"/>
          <a:chOff x="0" y="0"/>
          <a:chExt cx="0" cy="0"/>
        </a:xfrm>
      </p:grpSpPr>
      <p:sp>
        <p:nvSpPr>
          <p:cNvPr id="1325" name="Google Shape;1325;p66"/>
          <p:cNvSpPr txBox="1">
            <a:spLocks noGrp="1"/>
          </p:cNvSpPr>
          <p:nvPr>
            <p:ph type="body" idx="1"/>
          </p:nvPr>
        </p:nvSpPr>
        <p:spPr>
          <a:xfrm>
            <a:off x="1146902" y="843149"/>
            <a:ext cx="4730400" cy="1039500"/>
          </a:xfrm>
          <a:prstGeom prst="rect">
            <a:avLst/>
          </a:prstGeom>
        </p:spPr>
        <p:txBody>
          <a:bodyPr spcFirstLastPara="1" wrap="square" lIns="91425" tIns="45700" rIns="91425" bIns="45700" anchor="ctr" anchorCtr="0">
            <a:noAutofit/>
          </a:bodyPr>
          <a:lstStyle/>
          <a:p>
            <a:pPr marL="0" lvl="0" indent="0" algn="l" rtl="0">
              <a:spcBef>
                <a:spcPts val="1000"/>
              </a:spcBef>
              <a:spcAft>
                <a:spcPts val="0"/>
              </a:spcAft>
              <a:buNone/>
            </a:pPr>
            <a:r>
              <a:rPr lang="en-US"/>
              <a:t>THANK YOU</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Why is malaria dangerous?</a:t>
            </a:r>
            <a:endParaRPr/>
          </a:p>
        </p:txBody>
      </p:sp>
      <p:sp>
        <p:nvSpPr>
          <p:cNvPr id="523" name="Google Shape;523;p8"/>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2</a:t>
            </a:r>
            <a:endParaRPr/>
          </a:p>
        </p:txBody>
      </p:sp>
      <p:sp>
        <p:nvSpPr>
          <p:cNvPr id="524" name="Google Shape;524;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a:p>
        </p:txBody>
      </p:sp>
      <p:sp>
        <p:nvSpPr>
          <p:cNvPr id="525" name="Google Shape;525;p8"/>
          <p:cNvSpPr txBox="1">
            <a:spLocks noGrp="1"/>
          </p:cNvSpPr>
          <p:nvPr>
            <p:ph type="body" idx="2"/>
          </p:nvPr>
        </p:nvSpPr>
        <p:spPr>
          <a:xfrm>
            <a:off x="838200" y="1825625"/>
            <a:ext cx="4842600" cy="4530600"/>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1200"/>
              </a:spcBef>
              <a:spcAft>
                <a:spcPts val="0"/>
              </a:spcAft>
              <a:buClr>
                <a:schemeClr val="dk1"/>
              </a:buClr>
              <a:buSzPts val="3200"/>
              <a:buChar char="•"/>
            </a:pPr>
            <a:r>
              <a:rPr lang="en-US" sz="3200"/>
              <a:t>On a sticky note, write one complication or dangerous condition/symptom that may be caused by malaria </a:t>
            </a:r>
            <a:endParaRPr sz="3200"/>
          </a:p>
          <a:p>
            <a:pPr marL="228600" lvl="0" indent="-228600" algn="l" rtl="0">
              <a:lnSpc>
                <a:spcPct val="100000"/>
              </a:lnSpc>
              <a:spcBef>
                <a:spcPts val="1200"/>
              </a:spcBef>
              <a:spcAft>
                <a:spcPts val="0"/>
              </a:spcAft>
              <a:buClr>
                <a:schemeClr val="dk1"/>
              </a:buClr>
              <a:buSzPts val="3200"/>
              <a:buChar char="•"/>
            </a:pPr>
            <a:r>
              <a:rPr lang="en-US" sz="3200"/>
              <a:t>Stick your note to the wall</a:t>
            </a:r>
            <a:endParaRPr sz="3200"/>
          </a:p>
        </p:txBody>
      </p:sp>
      <p:grpSp>
        <p:nvGrpSpPr>
          <p:cNvPr id="526" name="Google Shape;526;p8" descr="icon of a small note"/>
          <p:cNvGrpSpPr/>
          <p:nvPr/>
        </p:nvGrpSpPr>
        <p:grpSpPr>
          <a:xfrm>
            <a:off x="5962848" y="1825630"/>
            <a:ext cx="6065967" cy="2176808"/>
            <a:chOff x="5410475" y="1531587"/>
            <a:chExt cx="6617900" cy="2470837"/>
          </a:xfrm>
        </p:grpSpPr>
        <p:pic>
          <p:nvPicPr>
            <p:cNvPr id="527" name="Google Shape;527;p8"/>
            <p:cNvPicPr preferRelativeResize="0"/>
            <p:nvPr/>
          </p:nvPicPr>
          <p:blipFill rotWithShape="1">
            <a:blip r:embed="rId3">
              <a:alphaModFix/>
            </a:blip>
            <a:srcRect l="12662" r="11923" b="21630"/>
            <a:stretch/>
          </p:blipFill>
          <p:spPr>
            <a:xfrm>
              <a:off x="5410475" y="1825916"/>
              <a:ext cx="1891125" cy="1965084"/>
            </a:xfrm>
            <a:prstGeom prst="rect">
              <a:avLst/>
            </a:prstGeom>
            <a:noFill/>
            <a:ln>
              <a:noFill/>
            </a:ln>
          </p:spPr>
        </p:pic>
        <p:pic>
          <p:nvPicPr>
            <p:cNvPr id="528" name="Google Shape;528;p8"/>
            <p:cNvPicPr preferRelativeResize="0"/>
            <p:nvPr/>
          </p:nvPicPr>
          <p:blipFill rotWithShape="1">
            <a:blip r:embed="rId3">
              <a:alphaModFix/>
            </a:blip>
            <a:srcRect l="12662" r="11923" b="21630"/>
            <a:stretch/>
          </p:blipFill>
          <p:spPr>
            <a:xfrm>
              <a:off x="7101225" y="1595322"/>
              <a:ext cx="1768450" cy="1837603"/>
            </a:xfrm>
            <a:prstGeom prst="rect">
              <a:avLst/>
            </a:prstGeom>
            <a:noFill/>
            <a:ln>
              <a:noFill/>
            </a:ln>
          </p:spPr>
        </p:pic>
        <p:pic>
          <p:nvPicPr>
            <p:cNvPr id="529" name="Google Shape;529;p8"/>
            <p:cNvPicPr preferRelativeResize="0"/>
            <p:nvPr/>
          </p:nvPicPr>
          <p:blipFill rotWithShape="1">
            <a:blip r:embed="rId3">
              <a:alphaModFix/>
            </a:blip>
            <a:srcRect l="12662" r="11923" b="21630"/>
            <a:stretch/>
          </p:blipFill>
          <p:spPr>
            <a:xfrm>
              <a:off x="8610600" y="2037341"/>
              <a:ext cx="1891125" cy="1965084"/>
            </a:xfrm>
            <a:prstGeom prst="rect">
              <a:avLst/>
            </a:prstGeom>
            <a:noFill/>
            <a:ln>
              <a:noFill/>
            </a:ln>
          </p:spPr>
        </p:pic>
        <p:pic>
          <p:nvPicPr>
            <p:cNvPr id="530" name="Google Shape;530;p8"/>
            <p:cNvPicPr preferRelativeResize="0"/>
            <p:nvPr/>
          </p:nvPicPr>
          <p:blipFill rotWithShape="1">
            <a:blip r:embed="rId3">
              <a:alphaModFix/>
            </a:blip>
            <a:srcRect l="12662" r="11923" b="21630"/>
            <a:stretch/>
          </p:blipFill>
          <p:spPr>
            <a:xfrm>
              <a:off x="10259925" y="1531587"/>
              <a:ext cx="1768450" cy="1837600"/>
            </a:xfrm>
            <a:prstGeom prst="rect">
              <a:avLst/>
            </a:prstGeom>
            <a:noFill/>
            <a:ln>
              <a:noFill/>
            </a:ln>
          </p:spPr>
        </p:pic>
      </p:grpSp>
      <p:grpSp>
        <p:nvGrpSpPr>
          <p:cNvPr id="531" name="Google Shape;531;p8">
            <a:extLst>
              <a:ext uri="{C183D7F6-B498-43B3-948B-1728B52AA6E4}">
                <adec:decorative xmlns:adec="http://schemas.microsoft.com/office/drawing/2017/decorative" val="1"/>
              </a:ext>
            </a:extLst>
          </p:cNvPr>
          <p:cNvGrpSpPr/>
          <p:nvPr/>
        </p:nvGrpSpPr>
        <p:grpSpPr>
          <a:xfrm>
            <a:off x="6126044" y="3825911"/>
            <a:ext cx="6065967" cy="2329258"/>
            <a:chOff x="5410475" y="1531587"/>
            <a:chExt cx="6617900" cy="2470837"/>
          </a:xfrm>
        </p:grpSpPr>
        <p:pic>
          <p:nvPicPr>
            <p:cNvPr id="532" name="Google Shape;532;p8"/>
            <p:cNvPicPr preferRelativeResize="0"/>
            <p:nvPr/>
          </p:nvPicPr>
          <p:blipFill rotWithShape="1">
            <a:blip r:embed="rId3">
              <a:alphaModFix/>
            </a:blip>
            <a:srcRect l="12662" r="11923" b="21630"/>
            <a:stretch/>
          </p:blipFill>
          <p:spPr>
            <a:xfrm>
              <a:off x="5410475" y="1825916"/>
              <a:ext cx="1891125" cy="1965084"/>
            </a:xfrm>
            <a:prstGeom prst="rect">
              <a:avLst/>
            </a:prstGeom>
            <a:noFill/>
            <a:ln>
              <a:noFill/>
            </a:ln>
          </p:spPr>
        </p:pic>
        <p:pic>
          <p:nvPicPr>
            <p:cNvPr id="533" name="Google Shape;533;p8"/>
            <p:cNvPicPr preferRelativeResize="0"/>
            <p:nvPr/>
          </p:nvPicPr>
          <p:blipFill rotWithShape="1">
            <a:blip r:embed="rId3">
              <a:alphaModFix/>
            </a:blip>
            <a:srcRect l="12662" r="11923" b="21630"/>
            <a:stretch/>
          </p:blipFill>
          <p:spPr>
            <a:xfrm>
              <a:off x="7101225" y="1595322"/>
              <a:ext cx="1768450" cy="1837603"/>
            </a:xfrm>
            <a:prstGeom prst="rect">
              <a:avLst/>
            </a:prstGeom>
            <a:noFill/>
            <a:ln>
              <a:noFill/>
            </a:ln>
          </p:spPr>
        </p:pic>
        <p:pic>
          <p:nvPicPr>
            <p:cNvPr id="534" name="Google Shape;534;p8"/>
            <p:cNvPicPr preferRelativeResize="0"/>
            <p:nvPr/>
          </p:nvPicPr>
          <p:blipFill rotWithShape="1">
            <a:blip r:embed="rId3">
              <a:alphaModFix/>
            </a:blip>
            <a:srcRect l="12662" r="11923" b="21630"/>
            <a:stretch/>
          </p:blipFill>
          <p:spPr>
            <a:xfrm>
              <a:off x="8610600" y="2037341"/>
              <a:ext cx="1891125" cy="1965084"/>
            </a:xfrm>
            <a:prstGeom prst="rect">
              <a:avLst/>
            </a:prstGeom>
            <a:noFill/>
            <a:ln>
              <a:noFill/>
            </a:ln>
          </p:spPr>
        </p:pic>
        <p:pic>
          <p:nvPicPr>
            <p:cNvPr id="535" name="Google Shape;535;p8"/>
            <p:cNvPicPr preferRelativeResize="0"/>
            <p:nvPr/>
          </p:nvPicPr>
          <p:blipFill rotWithShape="1">
            <a:blip r:embed="rId3">
              <a:alphaModFix/>
            </a:blip>
            <a:srcRect l="12662" r="11923" b="21630"/>
            <a:stretch/>
          </p:blipFill>
          <p:spPr>
            <a:xfrm>
              <a:off x="10259925" y="1531587"/>
              <a:ext cx="1768450" cy="183760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9"/>
          <p:cNvSpPr txBox="1">
            <a:spLocks noGrp="1"/>
          </p:cNvSpPr>
          <p:nvPr>
            <p:ph type="title"/>
          </p:nvPr>
        </p:nvSpPr>
        <p:spPr>
          <a:xfrm>
            <a:off x="979713" y="387984"/>
            <a:ext cx="5116287"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Why malaria is dangerous?</a:t>
            </a:r>
            <a:endParaRPr/>
          </a:p>
        </p:txBody>
      </p:sp>
      <p:sp>
        <p:nvSpPr>
          <p:cNvPr id="542" name="Google Shape;542;p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pic>
        <p:nvPicPr>
          <p:cNvPr id="543" name="Google Shape;543;p9" descr="graphic of a child in a bed with anemia"/>
          <p:cNvPicPr preferRelativeResize="0"/>
          <p:nvPr/>
        </p:nvPicPr>
        <p:blipFill rotWithShape="1">
          <a:blip r:embed="rId3">
            <a:alphaModFix/>
          </a:blip>
          <a:srcRect/>
          <a:stretch/>
        </p:blipFill>
        <p:spPr>
          <a:xfrm>
            <a:off x="2282813" y="1459161"/>
            <a:ext cx="2773596" cy="2134060"/>
          </a:xfrm>
          <a:prstGeom prst="rect">
            <a:avLst/>
          </a:prstGeom>
          <a:noFill/>
          <a:ln>
            <a:noFill/>
          </a:ln>
        </p:spPr>
      </p:pic>
      <p:pic>
        <p:nvPicPr>
          <p:cNvPr id="544" name="Google Shape;544;p9" descr="graphic of a child having convulsions"/>
          <p:cNvPicPr preferRelativeResize="0"/>
          <p:nvPr/>
        </p:nvPicPr>
        <p:blipFill rotWithShape="1">
          <a:blip r:embed="rId4">
            <a:alphaModFix/>
          </a:blip>
          <a:srcRect/>
          <a:stretch/>
        </p:blipFill>
        <p:spPr>
          <a:xfrm>
            <a:off x="1375681" y="4220209"/>
            <a:ext cx="3638550" cy="1521952"/>
          </a:xfrm>
          <a:prstGeom prst="rect">
            <a:avLst/>
          </a:prstGeom>
          <a:noFill/>
          <a:ln>
            <a:noFill/>
          </a:ln>
        </p:spPr>
      </p:pic>
      <p:pic>
        <p:nvPicPr>
          <p:cNvPr id="545" name="Google Shape;545;p9" descr="graphic of a person holding their head to depict brain damage"/>
          <p:cNvPicPr preferRelativeResize="0"/>
          <p:nvPr/>
        </p:nvPicPr>
        <p:blipFill rotWithShape="1">
          <a:blip r:embed="rId5">
            <a:alphaModFix/>
          </a:blip>
          <a:srcRect/>
          <a:stretch/>
        </p:blipFill>
        <p:spPr>
          <a:xfrm>
            <a:off x="6185980" y="1426086"/>
            <a:ext cx="2397802" cy="2601870"/>
          </a:xfrm>
          <a:prstGeom prst="rect">
            <a:avLst/>
          </a:prstGeom>
          <a:noFill/>
          <a:ln>
            <a:noFill/>
          </a:ln>
        </p:spPr>
      </p:pic>
      <p:pic>
        <p:nvPicPr>
          <p:cNvPr id="546" name="Google Shape;546;p9" descr="graphic of a person in front of a coffin"/>
          <p:cNvPicPr preferRelativeResize="0"/>
          <p:nvPr/>
        </p:nvPicPr>
        <p:blipFill rotWithShape="1">
          <a:blip r:embed="rId6">
            <a:alphaModFix/>
          </a:blip>
          <a:srcRect/>
          <a:stretch/>
        </p:blipFill>
        <p:spPr>
          <a:xfrm>
            <a:off x="7980460" y="3144327"/>
            <a:ext cx="3073294" cy="2647601"/>
          </a:xfrm>
          <a:prstGeom prst="rect">
            <a:avLst/>
          </a:prstGeom>
          <a:noFill/>
          <a:ln>
            <a:noFill/>
          </a:ln>
        </p:spPr>
      </p:pic>
      <p:sp>
        <p:nvSpPr>
          <p:cNvPr id="547" name="Google Shape;547;p9"/>
          <p:cNvSpPr txBox="1"/>
          <p:nvPr/>
        </p:nvSpPr>
        <p:spPr>
          <a:xfrm>
            <a:off x="8519886" y="3944908"/>
            <a:ext cx="106138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1"/>
                </a:solidFill>
                <a:latin typeface="Calibri"/>
                <a:ea typeface="Calibri"/>
                <a:cs typeface="Calibri"/>
                <a:sym typeface="Calibri"/>
              </a:rPr>
              <a:t>Death</a:t>
            </a:r>
            <a:endParaRPr sz="1400" b="0" i="0" u="none" strike="noStrike" cap="none">
              <a:solidFill>
                <a:srgbClr val="000000"/>
              </a:solidFill>
              <a:latin typeface="Arial"/>
              <a:ea typeface="Arial"/>
              <a:cs typeface="Arial"/>
              <a:sym typeface="Arial"/>
            </a:endParaRPr>
          </a:p>
        </p:txBody>
      </p:sp>
      <p:sp>
        <p:nvSpPr>
          <p:cNvPr id="548" name="Google Shape;548;p9"/>
          <p:cNvSpPr txBox="1"/>
          <p:nvPr/>
        </p:nvSpPr>
        <p:spPr>
          <a:xfrm>
            <a:off x="7990270" y="1926257"/>
            <a:ext cx="218450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1"/>
                </a:solidFill>
                <a:latin typeface="Calibri"/>
                <a:ea typeface="Calibri"/>
                <a:cs typeface="Calibri"/>
                <a:sym typeface="Calibri"/>
              </a:rPr>
              <a:t>Brain damage</a:t>
            </a:r>
            <a:endParaRPr sz="1400" b="0" i="0" u="none" strike="noStrike" cap="none">
              <a:solidFill>
                <a:srgbClr val="000000"/>
              </a:solidFill>
              <a:latin typeface="Arial"/>
              <a:ea typeface="Arial"/>
              <a:cs typeface="Arial"/>
              <a:sym typeface="Arial"/>
            </a:endParaRPr>
          </a:p>
        </p:txBody>
      </p:sp>
      <p:sp>
        <p:nvSpPr>
          <p:cNvPr id="549" name="Google Shape;549;p9"/>
          <p:cNvSpPr txBox="1"/>
          <p:nvPr/>
        </p:nvSpPr>
        <p:spPr>
          <a:xfrm>
            <a:off x="3669611" y="4253484"/>
            <a:ext cx="192277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1"/>
                </a:solidFill>
                <a:latin typeface="Calibri"/>
                <a:ea typeface="Calibri"/>
                <a:cs typeface="Calibri"/>
                <a:sym typeface="Calibri"/>
              </a:rPr>
              <a:t>Convulsions</a:t>
            </a:r>
            <a:endParaRPr sz="1400" b="0" i="0" u="none" strike="noStrike" cap="none">
              <a:solidFill>
                <a:srgbClr val="000000"/>
              </a:solidFill>
              <a:latin typeface="Arial"/>
              <a:ea typeface="Arial"/>
              <a:cs typeface="Arial"/>
              <a:sym typeface="Arial"/>
            </a:endParaRPr>
          </a:p>
        </p:txBody>
      </p:sp>
      <p:sp>
        <p:nvSpPr>
          <p:cNvPr id="550" name="Google Shape;550;p9"/>
          <p:cNvSpPr txBox="1"/>
          <p:nvPr/>
        </p:nvSpPr>
        <p:spPr>
          <a:xfrm>
            <a:off x="1153242" y="1917763"/>
            <a:ext cx="130035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chemeClr val="dk1"/>
                </a:solidFill>
                <a:latin typeface="Calibri"/>
                <a:ea typeface="Calibri"/>
                <a:cs typeface="Calibri"/>
                <a:sym typeface="Calibri"/>
              </a:rPr>
              <a:t>Anemia</a:t>
            </a:r>
            <a:endParaRPr sz="1400" b="0" i="0" u="none" strike="noStrike" cap="none">
              <a:solidFill>
                <a:srgbClr val="000000"/>
              </a:solidFill>
              <a:latin typeface="Arial"/>
              <a:ea typeface="Arial"/>
              <a:cs typeface="Arial"/>
              <a:sym typeface="Arial"/>
            </a:endParaRPr>
          </a:p>
        </p:txBody>
      </p:sp>
      <p:sp>
        <p:nvSpPr>
          <p:cNvPr id="551" name="Google Shape;551;p9"/>
          <p:cNvSpPr txBox="1"/>
          <p:nvPr/>
        </p:nvSpPr>
        <p:spPr>
          <a:xfrm>
            <a:off x="504813" y="5846359"/>
            <a:ext cx="1115164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1" u="none" strike="noStrike" cap="none">
                <a:solidFill>
                  <a:srgbClr val="C00000"/>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Malaria is especially dangerous for children under 5 and pregnant women</a:t>
            </a:r>
            <a:endParaRPr sz="1400" b="0" i="0" u="none" strike="noStrike" cap="none">
              <a:solidFill>
                <a:srgbClr val="000000"/>
              </a:solidFill>
              <a:latin typeface="Arial"/>
              <a:ea typeface="Arial"/>
              <a:cs typeface="Arial"/>
              <a:sym typeface="Arial"/>
            </a:endParaRPr>
          </a:p>
        </p:txBody>
      </p:sp>
      <p:sp>
        <p:nvSpPr>
          <p:cNvPr id="552" name="Google Shape;552;p9"/>
          <p:cNvSpPr txBox="1"/>
          <p:nvPr/>
        </p:nvSpPr>
        <p:spPr>
          <a:xfrm>
            <a:off x="6666000" y="6596749"/>
            <a:ext cx="55260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latin typeface="Source Sans Pro"/>
                <a:ea typeface="Source Sans Pro"/>
                <a:cs typeface="Source Sans Pro"/>
                <a:sym typeface="Source Sans Pro"/>
              </a:rPr>
              <a:t>Credit: CHAI/</a:t>
            </a:r>
            <a:r>
              <a:rPr lang="en-US" sz="1000">
                <a:solidFill>
                  <a:schemeClr val="dk1"/>
                </a:solidFill>
                <a:latin typeface="Source Sans Pro"/>
                <a:ea typeface="Source Sans Pro"/>
                <a:cs typeface="Source Sans Pro"/>
                <a:sym typeface="Source Sans Pro"/>
              </a:rPr>
              <a:t>iCCM Private Provider Training for Child Health Program in Uganda</a:t>
            </a:r>
            <a:r>
              <a:rPr lang="en-US" sz="1000">
                <a:latin typeface="Source Sans Pro"/>
                <a:ea typeface="Source Sans Pro"/>
                <a:cs typeface="Source Sans Pro"/>
                <a:sym typeface="Source Sans Pro"/>
              </a:rPr>
              <a:t> </a:t>
            </a:r>
            <a:endParaRPr sz="1000">
              <a:latin typeface="Source Sans Pro"/>
              <a:ea typeface="Source Sans Pro"/>
              <a:cs typeface="Source Sans Pro"/>
              <a:sym typeface="Source Sans Pro"/>
            </a:endParaRPr>
          </a:p>
        </p:txBody>
      </p:sp>
    </p:spTree>
  </p:cSld>
  <p:clrMapOvr>
    <a:masterClrMapping/>
  </p:clrMapOvr>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2841AF3E051B499CA9BACFA20EF8EA" ma:contentTypeVersion="20" ma:contentTypeDescription="Create a new document." ma:contentTypeScope="" ma:versionID="0428c2dd7b7e6a1594ccb9656155d541">
  <xsd:schema xmlns:xsd="http://www.w3.org/2001/XMLSchema" xmlns:xs="http://www.w3.org/2001/XMLSchema" xmlns:p="http://schemas.microsoft.com/office/2006/metadata/properties" xmlns:ns2="d9eca71f-2779-4b16-a8fd-abbad002b6f3" xmlns:ns3="3a6f91b1-a58e-4169-ad8b-8626878c99ea" xmlns:ns4="2b04e3bf-eb77-48e0-9993-e01b67b1c33a" targetNamespace="http://schemas.microsoft.com/office/2006/metadata/properties" ma:root="true" ma:fieldsID="7f192e5babdb2c05708f70eca3c39332" ns2:_="" ns3:_="" ns4:_="">
    <xsd:import namespace="d9eca71f-2779-4b16-a8fd-abbad002b6f3"/>
    <xsd:import namespace="3a6f91b1-a58e-4169-ad8b-8626878c99ea"/>
    <xsd:import namespace="2b04e3bf-eb77-48e0-9993-e01b67b1c33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eca71f-2779-4b16-a8fd-abbad002b6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6f91b1-a58e-4169-ad8b-8626878c99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636d2977-798a-4a3e-a603-1169e4073112}" ma:internalName="TaxCatchAll" ma:showField="CatchAllData" ma:web="3a6f91b1-a58e-4169-ad8b-8626878c99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b04e3bf-eb77-48e0-9993-e01b67b1c33a" xsi:nil="true"/>
    <lcf76f155ced4ddcb4097134ff3c332f xmlns="d9eca71f-2779-4b16-a8fd-abbad002b6f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1CE8B76-EED9-4A54-BD20-EAF4DB87AA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9eca71f-2779-4b16-a8fd-abbad002b6f3"/>
    <ds:schemaRef ds:uri="3a6f91b1-a58e-4169-ad8b-8626878c99ea"/>
    <ds:schemaRef ds:uri="2b04e3bf-eb77-48e0-9993-e01b67b1c3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0A021C3-C80F-4935-A015-C16D574F7FED}">
  <ds:schemaRefs>
    <ds:schemaRef ds:uri="http://schemas.microsoft.com/sharepoint/v3/contenttype/forms"/>
  </ds:schemaRefs>
</ds:datastoreItem>
</file>

<file path=customXml/itemProps3.xml><?xml version="1.0" encoding="utf-8"?>
<ds:datastoreItem xmlns:ds="http://schemas.openxmlformats.org/officeDocument/2006/customXml" ds:itemID="{5A083551-FF7E-4323-A093-7A8AFB799628}">
  <ds:schemaRefs>
    <ds:schemaRef ds:uri="http://schemas.microsoft.com/office/2006/metadata/properties"/>
    <ds:schemaRef ds:uri="http://schemas.microsoft.com/office/infopath/2007/PartnerControls"/>
    <ds:schemaRef ds:uri="2b04e3bf-eb77-48e0-9993-e01b67b1c33a"/>
    <ds:schemaRef ds:uri="d9eca71f-2779-4b16-a8fd-abbad002b6f3"/>
  </ds:schemaRefs>
</ds:datastoreItem>
</file>

<file path=docProps/app.xml><?xml version="1.0" encoding="utf-8"?>
<Properties xmlns="http://schemas.openxmlformats.org/officeDocument/2006/extended-properties" xmlns:vt="http://schemas.openxmlformats.org/officeDocument/2006/docPropsVTypes">
  <TotalTime>93</TotalTime>
  <Words>14527</Words>
  <Application>Microsoft Office PowerPoint</Application>
  <PresentationFormat>Widescreen</PresentationFormat>
  <Paragraphs>1132</Paragraphs>
  <Slides>76</Slides>
  <Notes>76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76</vt:i4>
      </vt:variant>
    </vt:vector>
  </HeadingPairs>
  <TitlesOfParts>
    <vt:vector size="84" baseType="lpstr">
      <vt:lpstr>Source Sans Pro</vt:lpstr>
      <vt:lpstr>Calibri</vt:lpstr>
      <vt:lpstr>Roboto Condensed</vt:lpstr>
      <vt:lpstr>Arial Black</vt:lpstr>
      <vt:lpstr>Arial</vt:lpstr>
      <vt:lpstr>Georgia</vt:lpstr>
      <vt:lpstr>Branded Image Slides</vt:lpstr>
      <vt:lpstr>Light Background</vt:lpstr>
      <vt:lpstr>PowerPoint Presentation</vt:lpstr>
      <vt:lpstr>PowerPoint Presentation</vt:lpstr>
      <vt:lpstr>Learning objectives</vt:lpstr>
      <vt:lpstr>Group discussion</vt:lpstr>
      <vt:lpstr>Key facts about malaria</vt:lpstr>
      <vt:lpstr>Key facts about malaria (continued)</vt:lpstr>
      <vt:lpstr>Signs and symptoms of malaria</vt:lpstr>
      <vt:lpstr>Why is malaria dangerous?</vt:lpstr>
      <vt:lpstr>Why malaria is dangerous?</vt:lpstr>
      <vt:lpstr>How to prevent malaria</vt:lpstr>
      <vt:lpstr>PowerPoint Presentation</vt:lpstr>
      <vt:lpstr>PowerPoint Presentation</vt:lpstr>
      <vt:lpstr>Learning objectives</vt:lpstr>
      <vt:lpstr>How to take a temperature </vt:lpstr>
      <vt:lpstr>How to take a temperature: non-digital thermometer</vt:lpstr>
      <vt:lpstr>How to take a temperature: non-digital thermometer (continued)</vt:lpstr>
      <vt:lpstr>How to take a temperature: digital thermometer</vt:lpstr>
      <vt:lpstr>Other conditions that may cause fever</vt:lpstr>
      <vt:lpstr>Rapid diagnostic test for malaria</vt:lpstr>
      <vt:lpstr>Before doing an RDT, explain to the caregiver:</vt:lpstr>
      <vt:lpstr>How to conduct the RDT for malaria </vt:lpstr>
      <vt:lpstr>Supplies needed for the malaria RDT</vt:lpstr>
      <vt:lpstr>Malaria RDT: Steps 1 and 2</vt:lpstr>
      <vt:lpstr>Malaria RDT: Steps 3 and 4</vt:lpstr>
      <vt:lpstr>Malaria RDT: Elements of the test tray</vt:lpstr>
      <vt:lpstr>Malaria RDT: Step 5</vt:lpstr>
      <vt:lpstr>Malaria RDT: Step 6</vt:lpstr>
      <vt:lpstr>Malaria RDT: Step 7</vt:lpstr>
      <vt:lpstr>Malaria RDT: Step 8</vt:lpstr>
      <vt:lpstr>Malaria RDT: Step 9</vt:lpstr>
      <vt:lpstr>Malaria RDT: Proper use of other devices to collect and transfer blood</vt:lpstr>
      <vt:lpstr>Malaria RDT: Step 10</vt:lpstr>
      <vt:lpstr>Malaria RDT: Step 11</vt:lpstr>
      <vt:lpstr>Malaria RDT: Steps 12 and 13</vt:lpstr>
      <vt:lpstr>Malaria RDT: Step 14</vt:lpstr>
      <vt:lpstr>Malaria RDT: Step 14 (continued)</vt:lpstr>
      <vt:lpstr>Malaria RDT: Steps 15 and 16</vt:lpstr>
      <vt:lpstr>Precautions when using sharps boxes</vt:lpstr>
      <vt:lpstr>Malaria RDT game</vt:lpstr>
      <vt:lpstr>Interpreting malaria RDT results</vt:lpstr>
      <vt:lpstr>Demonstration on how to conduct a malaria RDT</vt:lpstr>
      <vt:lpstr>Practicing conducting a malaria RDT</vt:lpstr>
      <vt:lpstr>Practicing conducting a malaria RDT: discussion</vt:lpstr>
      <vt:lpstr>Answering common questions about the malaria RDT</vt:lpstr>
      <vt:lpstr>PowerPoint Presentation</vt:lpstr>
      <vt:lpstr>PowerPoint Presentation</vt:lpstr>
      <vt:lpstr>Learning objectives</vt:lpstr>
      <vt:lpstr>Child assessment – where to start?</vt:lpstr>
      <vt:lpstr>When to refer</vt:lpstr>
      <vt:lpstr>Pre-referral treatment</vt:lpstr>
      <vt:lpstr>How to give a rectal artesunate suppository </vt:lpstr>
      <vt:lpstr>Decision to treat</vt:lpstr>
      <vt:lpstr>How to give antimalarial AL</vt:lpstr>
      <vt:lpstr>How to give antimalarial ASAQ</vt:lpstr>
      <vt:lpstr>How to give antimalarial artesunate/amodiaquine (ASAQ)</vt:lpstr>
      <vt:lpstr>Iatrogenic injury has been associated with intramuscular injections </vt:lpstr>
      <vt:lpstr>Deciding on the dose of an antimalarial to give a child</vt:lpstr>
      <vt:lpstr>Helping the caregiver to give the first dose</vt:lpstr>
      <vt:lpstr>Helping the caregiver to give the first dose (continued)</vt:lpstr>
      <vt:lpstr>What to tell the caregiver</vt:lpstr>
      <vt:lpstr>Before the caregiver leaves</vt:lpstr>
      <vt:lpstr>Good questions for checking the caregiver’s understanding</vt:lpstr>
      <vt:lpstr>What to do about fever when the RDT is negative?</vt:lpstr>
      <vt:lpstr>Role play: Scenario 1</vt:lpstr>
      <vt:lpstr>Scenario 1: Discussion</vt:lpstr>
      <vt:lpstr>Role play: Scenario 2</vt:lpstr>
      <vt:lpstr>Scenario 2: Discussion</vt:lpstr>
      <vt:lpstr>Role play: Scenario 3</vt:lpstr>
      <vt:lpstr>Scenario 3: Discussion</vt:lpstr>
      <vt:lpstr>Role play: Scenario 4</vt:lpstr>
      <vt:lpstr>Scenario 4: Discussion</vt:lpstr>
      <vt:lpstr>Express quiz</vt:lpstr>
      <vt:lpstr>Express quiz (continued)</vt:lpstr>
      <vt:lpstr>Express quiz (continued)</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Erin Dumas</dc:creator>
  <cp:lastModifiedBy>Mariela Rodriguez</cp:lastModifiedBy>
  <cp:revision>7</cp:revision>
  <dcterms:created xsi:type="dcterms:W3CDTF">2020-07-17T17:14:17Z</dcterms:created>
  <dcterms:modified xsi:type="dcterms:W3CDTF">2024-11-11T19:22:21Z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0x010100402841AF3E051B499CA9BACFA20EF8EA</vt:lpwstr>
  </property>
  <property fmtid="{D5CDD505-2E9C-101B-9397-08002B2CF9AE}" pid="3" name="MediaServiceImageTags">
    <vt:lpwstr/>
  </property>
</Properties>
</file>