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9" r:id="rId5"/>
  </p:sldMasterIdLst>
  <p:notesMasterIdLst>
    <p:notesMasterId r:id="rId37"/>
  </p:notesMasterIdLst>
  <p:sldIdLst>
    <p:sldId id="256" r:id="rId6"/>
    <p:sldId id="257" r:id="rId7"/>
    <p:sldId id="258" r:id="rId8"/>
    <p:sldId id="259" r:id="rId9"/>
    <p:sldId id="260" r:id="rId10"/>
    <p:sldId id="261" r:id="rId11"/>
    <p:sldId id="262" r:id="rId12"/>
    <p:sldId id="286" r:id="rId13"/>
    <p:sldId id="287" r:id="rId14"/>
    <p:sldId id="264" r:id="rId15"/>
    <p:sldId id="265" r:id="rId16"/>
    <p:sldId id="266" r:id="rId17"/>
    <p:sldId id="268" r:id="rId18"/>
    <p:sldId id="28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x="12192000" cy="6858000"/>
  <p:notesSz cx="6858000" cy="9144000"/>
  <p:embeddedFontLst>
    <p:embeddedFont>
      <p:font typeface="Roboto Condensed" panose="02000000000000000000" pitchFamily="2" charset="0"/>
      <p:regular r:id="rId38"/>
      <p:bold r:id="rId39"/>
      <p:italic r:id="rId40"/>
      <p:boldItalic r:id="rId41"/>
    </p:embeddedFont>
    <p:embeddedFont>
      <p:font typeface="Source Sans Pro" panose="020B0503030403020204" pitchFamily="34"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2" roundtripDataSignature="AMtx7mhnYqQ5aGy8vwt3bUjubi+SHRAId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FBD45B-5494-F6C7-5E18-F46E619CD8E9}" name="Rebecca Husband" initials="RH" userId="S::rhusband@psi.org::a1c3f38b-1c71-4d5c-b171-57ba1883ef73" providerId="AD"/>
  <p188:author id="{8384DCCE-B006-DA57-5CE9-EFB1722BE9C1}" name="Eva Burke" initials="EB" userId="S::eburke@psi.org::701945cb-3bca-4ccd-a0fa-ead792bb467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ancy Bolan" initials="" lastIdx="1" clrIdx="0"/>
  <p:cmAuthor id="7" name="Jane Wickstrom" initials="" lastIdx="1" clrIdx="7"/>
  <p:cmAuthor id="1" name="Patricia Jodrey" initials="" lastIdx="3" clrIdx="1"/>
  <p:cmAuthor id="8" name="Rebecca Husband" initials="RH" lastIdx="1" clrIdx="8">
    <p:extLst>
      <p:ext uri="{19B8F6BF-5375-455C-9EA6-DF929625EA0E}">
        <p15:presenceInfo xmlns:p15="http://schemas.microsoft.com/office/powerpoint/2012/main" userId="S::rhusband@psi.org::a1c3f38b-1c71-4d5c-b171-57ba1883ef73" providerId="AD"/>
      </p:ext>
    </p:extLst>
  </p:cmAuthor>
  <p:cmAuthor id="2" name="Rebecca Husband" initials="" lastIdx="9" clrIdx="2"/>
  <p:cmAuthor id="3" name="Afeefa Abdur-Rahman" initials="" lastIdx="1" clrIdx="3"/>
  <p:cmAuthor id="4" name="Kristina Granger" initials="" lastIdx="2" clrIdx="4"/>
  <p:cmAuthor id="5" name="Jeanne Rideout" initials="" lastIdx="1" clrIdx="5"/>
  <p:cmAuthor id="6" name="Malia Boggs" initials="" lastIdx="1" clrIdx="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FB805A-DF4C-4FAA-90F7-4F89F8868FEC}" v="112" dt="2024-11-11T19:11:16.991"/>
  </p1510:revLst>
</p1510:revInfo>
</file>

<file path=ppt/tableStyles.xml><?xml version="1.0" encoding="utf-8"?>
<a:tblStyleLst xmlns:a="http://schemas.openxmlformats.org/drawingml/2006/main" def="{61CE33CD-6CDD-4EDF-B35D-EB136F48E78F}">
  <a:tblStyle styleId="{61CE33CD-6CDD-4EDF-B35D-EB136F48E78F}" styleName="Table_0">
    <a:wholeTbl>
      <a:tcTxStyle b="off" i="off">
        <a:font>
          <a:latin typeface="Arial"/>
          <a:ea typeface="Arial"/>
          <a:cs typeface="Arial"/>
        </a:font>
        <a:schemeClr val="dk1"/>
      </a:tcTxStyle>
      <a:tcStyle>
        <a:tcBdr>
          <a:left>
            <a:ln w="12700" cap="flat" cmpd="sng">
              <a:solidFill>
                <a:schemeClr val="accent5"/>
              </a:solidFill>
              <a:prstDash val="solid"/>
              <a:round/>
              <a:headEnd type="none" w="sm" len="sm"/>
              <a:tailEnd type="none" w="sm" len="sm"/>
            </a:ln>
          </a:left>
          <a:right>
            <a:ln w="12700" cap="flat" cmpd="sng">
              <a:solidFill>
                <a:schemeClr val="accent5"/>
              </a:solidFill>
              <a:prstDash val="solid"/>
              <a:round/>
              <a:headEnd type="none" w="sm" len="sm"/>
              <a:tailEnd type="none" w="sm" len="sm"/>
            </a:ln>
          </a:right>
          <a:top>
            <a:ln w="12700" cap="flat" cmpd="sng">
              <a:solidFill>
                <a:schemeClr val="accent5"/>
              </a:solidFill>
              <a:prstDash val="solid"/>
              <a:round/>
              <a:headEnd type="none" w="sm" len="sm"/>
              <a:tailEnd type="none" w="sm" len="sm"/>
            </a:ln>
          </a:top>
          <a:bottom>
            <a:ln w="12700" cap="flat" cmpd="sng">
              <a:solidFill>
                <a:schemeClr val="accent5"/>
              </a:solidFill>
              <a:prstDash val="solid"/>
              <a:round/>
              <a:headEnd type="none" w="sm" len="sm"/>
              <a:tailEnd type="none" w="sm" len="sm"/>
            </a:ln>
          </a:bottom>
          <a:insideH>
            <a:ln w="12700" cap="flat" cmpd="sng">
              <a:solidFill>
                <a:schemeClr val="accent5"/>
              </a:solidFill>
              <a:prstDash val="solid"/>
              <a:round/>
              <a:headEnd type="none" w="sm" len="sm"/>
              <a:tailEnd type="none" w="sm" len="sm"/>
            </a:ln>
          </a:insideH>
          <a:insideV>
            <a:ln w="12700" cap="flat" cmpd="sng">
              <a:solidFill>
                <a:schemeClr val="accent5"/>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accent5">
              <a:alpha val="20000"/>
            </a:schemeClr>
          </a:solidFill>
        </a:fill>
      </a:tcStyle>
    </a:band1H>
    <a:band2H>
      <a:tcTxStyle b="off" i="off"/>
      <a:tcStyle>
        <a:tcBdr/>
      </a:tcStyle>
    </a:band2H>
    <a:band1V>
      <a:tcTxStyle b="off" i="off"/>
      <a:tcStyle>
        <a:tcBdr/>
        <a:fill>
          <a:solidFill>
            <a:schemeClr val="accent5">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5"/>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25400" cap="flat" cmpd="sng">
              <a:solidFill>
                <a:schemeClr val="accent5"/>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FF995ED7-6B69-4D11-9B10-75C1E29BEEFB}"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552" autoAdjust="0"/>
  </p:normalViewPr>
  <p:slideViewPr>
    <p:cSldViewPr snapToGrid="0">
      <p:cViewPr varScale="1">
        <p:scale>
          <a:sx n="37" d="100"/>
          <a:sy n="37" d="100"/>
        </p:scale>
        <p:origin x="1048" y="32"/>
      </p:cViewPr>
      <p:guideLst/>
    </p:cSldViewPr>
  </p:slideViewPr>
  <p:notesTextViewPr>
    <p:cViewPr>
      <p:scale>
        <a:sx n="1" d="1"/>
        <a:sy n="1" d="1"/>
      </p:scale>
      <p:origin x="0" y="0"/>
    </p:cViewPr>
  </p:notesTextViewPr>
  <p:notesViewPr>
    <p:cSldViewPr snapToGrid="0">
      <p:cViewPr varScale="1">
        <p:scale>
          <a:sx n="48" d="100"/>
          <a:sy n="48" d="100"/>
        </p:scale>
        <p:origin x="1916" y="4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5.fntdata"/><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7.fntdata"/><Relationship Id="rId52" Type="http://customschemas.google.com/relationships/presentationmetadata" Target="metadata"/><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6.fntdata"/><Relationship Id="rId56"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5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la Rodriguez" userId="8b545ed3-f566-48fb-901a-5b0e396e791e" providerId="ADAL" clId="{62FB805A-DF4C-4FAA-90F7-4F89F8868FEC}"/>
    <pc:docChg chg="modSld">
      <pc:chgData name="Mariela Rodriguez" userId="8b545ed3-f566-48fb-901a-5b0e396e791e" providerId="ADAL" clId="{62FB805A-DF4C-4FAA-90F7-4F89F8868FEC}" dt="2024-11-11T19:12:52.564" v="369" actId="962"/>
      <pc:docMkLst>
        <pc:docMk/>
      </pc:docMkLst>
      <pc:sldChg chg="modSp mod">
        <pc:chgData name="Mariela Rodriguez" userId="8b545ed3-f566-48fb-901a-5b0e396e791e" providerId="ADAL" clId="{62FB805A-DF4C-4FAA-90F7-4F89F8868FEC}" dt="2024-11-11T19:11:05.184" v="0" actId="962"/>
        <pc:sldMkLst>
          <pc:docMk/>
          <pc:sldMk cId="0" sldId="258"/>
        </pc:sldMkLst>
        <pc:picChg chg="mod">
          <ac:chgData name="Mariela Rodriguez" userId="8b545ed3-f566-48fb-901a-5b0e396e791e" providerId="ADAL" clId="{62FB805A-DF4C-4FAA-90F7-4F89F8868FEC}" dt="2024-11-11T19:11:05.184" v="0" actId="962"/>
          <ac:picMkLst>
            <pc:docMk/>
            <pc:sldMk cId="0" sldId="258"/>
            <ac:picMk id="484" creationId="{00000000-0000-0000-0000-000000000000}"/>
          </ac:picMkLst>
        </pc:picChg>
      </pc:sldChg>
      <pc:sldChg chg="modSp">
        <pc:chgData name="Mariela Rodriguez" userId="8b545ed3-f566-48fb-901a-5b0e396e791e" providerId="ADAL" clId="{62FB805A-DF4C-4FAA-90F7-4F89F8868FEC}" dt="2024-11-11T19:11:16.991" v="112" actId="962"/>
        <pc:sldMkLst>
          <pc:docMk/>
          <pc:sldMk cId="0" sldId="262"/>
        </pc:sldMkLst>
        <pc:graphicFrameChg chg="mod">
          <ac:chgData name="Mariela Rodriguez" userId="8b545ed3-f566-48fb-901a-5b0e396e791e" providerId="ADAL" clId="{62FB805A-DF4C-4FAA-90F7-4F89F8868FEC}" dt="2024-11-11T19:11:16.991" v="112" actId="962"/>
          <ac:graphicFrameMkLst>
            <pc:docMk/>
            <pc:sldMk cId="0" sldId="262"/>
            <ac:graphicFrameMk id="2" creationId="{D5A23F01-1EB2-7537-247C-D8F2F973F198}"/>
          </ac:graphicFrameMkLst>
        </pc:graphicFrameChg>
      </pc:sldChg>
      <pc:sldChg chg="modSp mod">
        <pc:chgData name="Mariela Rodriguez" userId="8b545ed3-f566-48fb-901a-5b0e396e791e" providerId="ADAL" clId="{62FB805A-DF4C-4FAA-90F7-4F89F8868FEC}" dt="2024-11-11T19:11:23.053" v="114" actId="962"/>
        <pc:sldMkLst>
          <pc:docMk/>
          <pc:sldMk cId="0" sldId="268"/>
        </pc:sldMkLst>
        <pc:picChg chg="mod">
          <ac:chgData name="Mariela Rodriguez" userId="8b545ed3-f566-48fb-901a-5b0e396e791e" providerId="ADAL" clId="{62FB805A-DF4C-4FAA-90F7-4F89F8868FEC}" dt="2024-11-11T19:11:23.053" v="114" actId="962"/>
          <ac:picMkLst>
            <pc:docMk/>
            <pc:sldMk cId="0" sldId="268"/>
            <ac:picMk id="596" creationId="{00000000-0000-0000-0000-000000000000}"/>
          </ac:picMkLst>
        </pc:picChg>
      </pc:sldChg>
      <pc:sldChg chg="modSp mod">
        <pc:chgData name="Mariela Rodriguez" userId="8b545ed3-f566-48fb-901a-5b0e396e791e" providerId="ADAL" clId="{62FB805A-DF4C-4FAA-90F7-4F89F8868FEC}" dt="2024-11-11T19:11:49.208" v="234" actId="962"/>
        <pc:sldMkLst>
          <pc:docMk/>
          <pc:sldMk cId="0" sldId="269"/>
        </pc:sldMkLst>
        <pc:grpChg chg="mod">
          <ac:chgData name="Mariela Rodriguez" userId="8b545ed3-f566-48fb-901a-5b0e396e791e" providerId="ADAL" clId="{62FB805A-DF4C-4FAA-90F7-4F89F8868FEC}" dt="2024-11-11T19:11:49.208" v="234" actId="962"/>
          <ac:grpSpMkLst>
            <pc:docMk/>
            <pc:sldMk cId="0" sldId="269"/>
            <ac:grpSpMk id="609" creationId="{00000000-0000-0000-0000-000000000000}"/>
          </ac:grpSpMkLst>
        </pc:grpChg>
      </pc:sldChg>
      <pc:sldChg chg="modSp mod">
        <pc:chgData name="Mariela Rodriguez" userId="8b545ed3-f566-48fb-901a-5b0e396e791e" providerId="ADAL" clId="{62FB805A-DF4C-4FAA-90F7-4F89F8868FEC}" dt="2024-11-11T19:11:55.800" v="236" actId="962"/>
        <pc:sldMkLst>
          <pc:docMk/>
          <pc:sldMk cId="0" sldId="270"/>
        </pc:sldMkLst>
        <pc:spChg chg="mod">
          <ac:chgData name="Mariela Rodriguez" userId="8b545ed3-f566-48fb-901a-5b0e396e791e" providerId="ADAL" clId="{62FB805A-DF4C-4FAA-90F7-4F89F8868FEC}" dt="2024-11-11T19:11:53.934" v="235" actId="962"/>
          <ac:spMkLst>
            <pc:docMk/>
            <pc:sldMk cId="0" sldId="270"/>
            <ac:spMk id="652" creationId="{00000000-0000-0000-0000-000000000000}"/>
          </ac:spMkLst>
        </pc:spChg>
        <pc:picChg chg="mod">
          <ac:chgData name="Mariela Rodriguez" userId="8b545ed3-f566-48fb-901a-5b0e396e791e" providerId="ADAL" clId="{62FB805A-DF4C-4FAA-90F7-4F89F8868FEC}" dt="2024-11-11T19:11:55.800" v="236" actId="962"/>
          <ac:picMkLst>
            <pc:docMk/>
            <pc:sldMk cId="0" sldId="270"/>
            <ac:picMk id="653" creationId="{00000000-0000-0000-0000-000000000000}"/>
          </ac:picMkLst>
        </pc:picChg>
      </pc:sldChg>
      <pc:sldChg chg="modSp mod">
        <pc:chgData name="Mariela Rodriguez" userId="8b545ed3-f566-48fb-901a-5b0e396e791e" providerId="ADAL" clId="{62FB805A-DF4C-4FAA-90F7-4F89F8868FEC}" dt="2024-11-11T19:11:58.612" v="237" actId="962"/>
        <pc:sldMkLst>
          <pc:docMk/>
          <pc:sldMk cId="0" sldId="272"/>
        </pc:sldMkLst>
        <pc:picChg chg="mod">
          <ac:chgData name="Mariela Rodriguez" userId="8b545ed3-f566-48fb-901a-5b0e396e791e" providerId="ADAL" clId="{62FB805A-DF4C-4FAA-90F7-4F89F8868FEC}" dt="2024-11-11T19:11:58.612" v="237" actId="962"/>
          <ac:picMkLst>
            <pc:docMk/>
            <pc:sldMk cId="0" sldId="272"/>
            <ac:picMk id="669" creationId="{00000000-0000-0000-0000-000000000000}"/>
          </ac:picMkLst>
        </pc:picChg>
      </pc:sldChg>
      <pc:sldChg chg="modSp mod">
        <pc:chgData name="Mariela Rodriguez" userId="8b545ed3-f566-48fb-901a-5b0e396e791e" providerId="ADAL" clId="{62FB805A-DF4C-4FAA-90F7-4F89F8868FEC}" dt="2024-11-11T19:12:00.396" v="238" actId="962"/>
        <pc:sldMkLst>
          <pc:docMk/>
          <pc:sldMk cId="0" sldId="273"/>
        </pc:sldMkLst>
        <pc:picChg chg="mod">
          <ac:chgData name="Mariela Rodriguez" userId="8b545ed3-f566-48fb-901a-5b0e396e791e" providerId="ADAL" clId="{62FB805A-DF4C-4FAA-90F7-4F89F8868FEC}" dt="2024-11-11T19:12:00.396" v="238" actId="962"/>
          <ac:picMkLst>
            <pc:docMk/>
            <pc:sldMk cId="0" sldId="273"/>
            <ac:picMk id="678" creationId="{00000000-0000-0000-0000-000000000000}"/>
          </ac:picMkLst>
        </pc:picChg>
      </pc:sldChg>
      <pc:sldChg chg="modSp mod">
        <pc:chgData name="Mariela Rodriguez" userId="8b545ed3-f566-48fb-901a-5b0e396e791e" providerId="ADAL" clId="{62FB805A-DF4C-4FAA-90F7-4F89F8868FEC}" dt="2024-11-11T19:12:03.831" v="240" actId="962"/>
        <pc:sldMkLst>
          <pc:docMk/>
          <pc:sldMk cId="0" sldId="275"/>
        </pc:sldMkLst>
        <pc:grpChg chg="mod">
          <ac:chgData name="Mariela Rodriguez" userId="8b545ed3-f566-48fb-901a-5b0e396e791e" providerId="ADAL" clId="{62FB805A-DF4C-4FAA-90F7-4F89F8868FEC}" dt="2024-11-11T19:12:02.159" v="239" actId="962"/>
          <ac:grpSpMkLst>
            <pc:docMk/>
            <pc:sldMk cId="0" sldId="275"/>
            <ac:grpSpMk id="698" creationId="{00000000-0000-0000-0000-000000000000}"/>
          </ac:grpSpMkLst>
        </pc:grpChg>
        <pc:grpChg chg="mod">
          <ac:chgData name="Mariela Rodriguez" userId="8b545ed3-f566-48fb-901a-5b0e396e791e" providerId="ADAL" clId="{62FB805A-DF4C-4FAA-90F7-4F89F8868FEC}" dt="2024-11-11T19:12:03.831" v="240" actId="962"/>
          <ac:grpSpMkLst>
            <pc:docMk/>
            <pc:sldMk cId="0" sldId="275"/>
            <ac:grpSpMk id="703" creationId="{00000000-0000-0000-0000-000000000000}"/>
          </ac:grpSpMkLst>
        </pc:grpChg>
      </pc:sldChg>
      <pc:sldChg chg="modSp mod">
        <pc:chgData name="Mariela Rodriguez" userId="8b545ed3-f566-48fb-901a-5b0e396e791e" providerId="ADAL" clId="{62FB805A-DF4C-4FAA-90F7-4F89F8868FEC}" dt="2024-11-11T19:12:07.374" v="242" actId="962"/>
        <pc:sldMkLst>
          <pc:docMk/>
          <pc:sldMk cId="0" sldId="276"/>
        </pc:sldMkLst>
        <pc:picChg chg="mod">
          <ac:chgData name="Mariela Rodriguez" userId="8b545ed3-f566-48fb-901a-5b0e396e791e" providerId="ADAL" clId="{62FB805A-DF4C-4FAA-90F7-4F89F8868FEC}" dt="2024-11-11T19:12:05.728" v="241" actId="962"/>
          <ac:picMkLst>
            <pc:docMk/>
            <pc:sldMk cId="0" sldId="276"/>
            <ac:picMk id="716" creationId="{00000000-0000-0000-0000-000000000000}"/>
          </ac:picMkLst>
        </pc:picChg>
        <pc:picChg chg="mod">
          <ac:chgData name="Mariela Rodriguez" userId="8b545ed3-f566-48fb-901a-5b0e396e791e" providerId="ADAL" clId="{62FB805A-DF4C-4FAA-90F7-4F89F8868FEC}" dt="2024-11-11T19:12:07.374" v="242" actId="962"/>
          <ac:picMkLst>
            <pc:docMk/>
            <pc:sldMk cId="0" sldId="276"/>
            <ac:picMk id="720" creationId="{00000000-0000-0000-0000-000000000000}"/>
          </ac:picMkLst>
        </pc:picChg>
      </pc:sldChg>
      <pc:sldChg chg="modSp mod">
        <pc:chgData name="Mariela Rodriguez" userId="8b545ed3-f566-48fb-901a-5b0e396e791e" providerId="ADAL" clId="{62FB805A-DF4C-4FAA-90F7-4F89F8868FEC}" dt="2024-11-11T19:12:09.762" v="243" actId="962"/>
        <pc:sldMkLst>
          <pc:docMk/>
          <pc:sldMk cId="0" sldId="277"/>
        </pc:sldMkLst>
        <pc:picChg chg="mod">
          <ac:chgData name="Mariela Rodriguez" userId="8b545ed3-f566-48fb-901a-5b0e396e791e" providerId="ADAL" clId="{62FB805A-DF4C-4FAA-90F7-4F89F8868FEC}" dt="2024-11-11T19:12:09.762" v="243" actId="962"/>
          <ac:picMkLst>
            <pc:docMk/>
            <pc:sldMk cId="0" sldId="277"/>
            <ac:picMk id="729" creationId="{00000000-0000-0000-0000-000000000000}"/>
          </ac:picMkLst>
        </pc:picChg>
      </pc:sldChg>
      <pc:sldChg chg="modSp mod">
        <pc:chgData name="Mariela Rodriguez" userId="8b545ed3-f566-48fb-901a-5b0e396e791e" providerId="ADAL" clId="{62FB805A-DF4C-4FAA-90F7-4F89F8868FEC}" dt="2024-11-11T19:12:22.418" v="357" actId="962"/>
        <pc:sldMkLst>
          <pc:docMk/>
          <pc:sldMk cId="0" sldId="278"/>
        </pc:sldMkLst>
        <pc:grpChg chg="mod">
          <ac:chgData name="Mariela Rodriguez" userId="8b545ed3-f566-48fb-901a-5b0e396e791e" providerId="ADAL" clId="{62FB805A-DF4C-4FAA-90F7-4F89F8868FEC}" dt="2024-11-11T19:12:22.418" v="357" actId="962"/>
          <ac:grpSpMkLst>
            <pc:docMk/>
            <pc:sldMk cId="0" sldId="278"/>
            <ac:grpSpMk id="737" creationId="{00000000-0000-0000-0000-000000000000}"/>
          </ac:grpSpMkLst>
        </pc:grpChg>
      </pc:sldChg>
      <pc:sldChg chg="modSp mod">
        <pc:chgData name="Mariela Rodriguez" userId="8b545ed3-f566-48fb-901a-5b0e396e791e" providerId="ADAL" clId="{62FB805A-DF4C-4FAA-90F7-4F89F8868FEC}" dt="2024-11-11T19:12:32.742" v="361" actId="962"/>
        <pc:sldMkLst>
          <pc:docMk/>
          <pc:sldMk cId="0" sldId="279"/>
        </pc:sldMkLst>
        <pc:picChg chg="mod">
          <ac:chgData name="Mariela Rodriguez" userId="8b545ed3-f566-48fb-901a-5b0e396e791e" providerId="ADAL" clId="{62FB805A-DF4C-4FAA-90F7-4F89F8868FEC}" dt="2024-11-11T19:12:32.742" v="361" actId="962"/>
          <ac:picMkLst>
            <pc:docMk/>
            <pc:sldMk cId="0" sldId="279"/>
            <ac:picMk id="750" creationId="{00000000-0000-0000-0000-000000000000}"/>
          </ac:picMkLst>
        </pc:picChg>
      </pc:sldChg>
      <pc:sldChg chg="modSp mod">
        <pc:chgData name="Mariela Rodriguez" userId="8b545ed3-f566-48fb-901a-5b0e396e791e" providerId="ADAL" clId="{62FB805A-DF4C-4FAA-90F7-4F89F8868FEC}" dt="2024-11-11T19:12:37.992" v="362" actId="962"/>
        <pc:sldMkLst>
          <pc:docMk/>
          <pc:sldMk cId="0" sldId="281"/>
        </pc:sldMkLst>
        <pc:picChg chg="mod">
          <ac:chgData name="Mariela Rodriguez" userId="8b545ed3-f566-48fb-901a-5b0e396e791e" providerId="ADAL" clId="{62FB805A-DF4C-4FAA-90F7-4F89F8868FEC}" dt="2024-11-11T19:12:37.992" v="362" actId="962"/>
          <ac:picMkLst>
            <pc:docMk/>
            <pc:sldMk cId="0" sldId="281"/>
            <ac:picMk id="767" creationId="{00000000-0000-0000-0000-000000000000}"/>
          </ac:picMkLst>
        </pc:picChg>
      </pc:sldChg>
      <pc:sldChg chg="modSp mod">
        <pc:chgData name="Mariela Rodriguez" userId="8b545ed3-f566-48fb-901a-5b0e396e791e" providerId="ADAL" clId="{62FB805A-DF4C-4FAA-90F7-4F89F8868FEC}" dt="2024-11-11T19:12:39.755" v="363" actId="962"/>
        <pc:sldMkLst>
          <pc:docMk/>
          <pc:sldMk cId="0" sldId="282"/>
        </pc:sldMkLst>
        <pc:picChg chg="mod">
          <ac:chgData name="Mariela Rodriguez" userId="8b545ed3-f566-48fb-901a-5b0e396e791e" providerId="ADAL" clId="{62FB805A-DF4C-4FAA-90F7-4F89F8868FEC}" dt="2024-11-11T19:12:39.755" v="363" actId="962"/>
          <ac:picMkLst>
            <pc:docMk/>
            <pc:sldMk cId="0" sldId="282"/>
            <ac:picMk id="775" creationId="{00000000-0000-0000-0000-000000000000}"/>
          </ac:picMkLst>
        </pc:picChg>
      </pc:sldChg>
      <pc:sldChg chg="modSp mod">
        <pc:chgData name="Mariela Rodriguez" userId="8b545ed3-f566-48fb-901a-5b0e396e791e" providerId="ADAL" clId="{62FB805A-DF4C-4FAA-90F7-4F89F8868FEC}" dt="2024-11-11T19:12:41.388" v="364" actId="962"/>
        <pc:sldMkLst>
          <pc:docMk/>
          <pc:sldMk cId="0" sldId="283"/>
        </pc:sldMkLst>
        <pc:picChg chg="mod">
          <ac:chgData name="Mariela Rodriguez" userId="8b545ed3-f566-48fb-901a-5b0e396e791e" providerId="ADAL" clId="{62FB805A-DF4C-4FAA-90F7-4F89F8868FEC}" dt="2024-11-11T19:12:41.388" v="364" actId="962"/>
          <ac:picMkLst>
            <pc:docMk/>
            <pc:sldMk cId="0" sldId="283"/>
            <ac:picMk id="783" creationId="{00000000-0000-0000-0000-000000000000}"/>
          </ac:picMkLst>
        </pc:picChg>
      </pc:sldChg>
      <pc:sldChg chg="modSp mod">
        <pc:chgData name="Mariela Rodriguez" userId="8b545ed3-f566-48fb-901a-5b0e396e791e" providerId="ADAL" clId="{62FB805A-DF4C-4FAA-90F7-4F89F8868FEC}" dt="2024-11-11T19:12:44.740" v="366" actId="962"/>
        <pc:sldMkLst>
          <pc:docMk/>
          <pc:sldMk cId="0" sldId="284"/>
        </pc:sldMkLst>
        <pc:spChg chg="mod">
          <ac:chgData name="Mariela Rodriguez" userId="8b545ed3-f566-48fb-901a-5b0e396e791e" providerId="ADAL" clId="{62FB805A-DF4C-4FAA-90F7-4F89F8868FEC}" dt="2024-11-11T19:12:43.057" v="365" actId="962"/>
          <ac:spMkLst>
            <pc:docMk/>
            <pc:sldMk cId="0" sldId="284"/>
            <ac:spMk id="791" creationId="{00000000-0000-0000-0000-000000000000}"/>
          </ac:spMkLst>
        </pc:spChg>
        <pc:picChg chg="mod">
          <ac:chgData name="Mariela Rodriguez" userId="8b545ed3-f566-48fb-901a-5b0e396e791e" providerId="ADAL" clId="{62FB805A-DF4C-4FAA-90F7-4F89F8868FEC}" dt="2024-11-11T19:12:44.740" v="366" actId="962"/>
          <ac:picMkLst>
            <pc:docMk/>
            <pc:sldMk cId="0" sldId="284"/>
            <ac:picMk id="792" creationId="{00000000-0000-0000-0000-000000000000}"/>
          </ac:picMkLst>
        </pc:picChg>
      </pc:sldChg>
      <pc:sldChg chg="modSp mod">
        <pc:chgData name="Mariela Rodriguez" userId="8b545ed3-f566-48fb-901a-5b0e396e791e" providerId="ADAL" clId="{62FB805A-DF4C-4FAA-90F7-4F89F8868FEC}" dt="2024-11-11T19:12:52.564" v="369" actId="962"/>
        <pc:sldMkLst>
          <pc:docMk/>
          <pc:sldMk cId="0" sldId="285"/>
        </pc:sldMkLst>
        <pc:spChg chg="mod">
          <ac:chgData name="Mariela Rodriguez" userId="8b545ed3-f566-48fb-901a-5b0e396e791e" providerId="ADAL" clId="{62FB805A-DF4C-4FAA-90F7-4F89F8868FEC}" dt="2024-11-11T19:12:47.476" v="367" actId="962"/>
          <ac:spMkLst>
            <pc:docMk/>
            <pc:sldMk cId="0" sldId="285"/>
            <ac:spMk id="798" creationId="{00000000-0000-0000-0000-000000000000}"/>
          </ac:spMkLst>
        </pc:spChg>
        <pc:picChg chg="mod">
          <ac:chgData name="Mariela Rodriguez" userId="8b545ed3-f566-48fb-901a-5b0e396e791e" providerId="ADAL" clId="{62FB805A-DF4C-4FAA-90F7-4F89F8868FEC}" dt="2024-11-11T19:12:50.435" v="368" actId="962"/>
          <ac:picMkLst>
            <pc:docMk/>
            <pc:sldMk cId="0" sldId="285"/>
            <ac:picMk id="800" creationId="{00000000-0000-0000-0000-000000000000}"/>
          </ac:picMkLst>
        </pc:picChg>
        <pc:cxnChg chg="mod">
          <ac:chgData name="Mariela Rodriguez" userId="8b545ed3-f566-48fb-901a-5b0e396e791e" providerId="ADAL" clId="{62FB805A-DF4C-4FAA-90F7-4F89F8868FEC}" dt="2024-11-11T19:12:52.564" v="369" actId="962"/>
          <ac:cxnSpMkLst>
            <pc:docMk/>
            <pc:sldMk cId="0" sldId="285"/>
            <ac:cxnSpMk id="801" creationId="{00000000-0000-0000-0000-000000000000}"/>
          </ac:cxnSpMkLst>
        </pc:cxnChg>
      </pc:sldChg>
      <pc:sldChg chg="modSp mod">
        <pc:chgData name="Mariela Rodriguez" userId="8b545ed3-f566-48fb-901a-5b0e396e791e" providerId="ADAL" clId="{62FB805A-DF4C-4FAA-90F7-4F89F8868FEC}" dt="2024-11-11T19:11:34.693" v="120" actId="962"/>
        <pc:sldMkLst>
          <pc:docMk/>
          <pc:sldMk cId="0" sldId="288"/>
        </pc:sldMkLst>
        <pc:picChg chg="mod">
          <ac:chgData name="Mariela Rodriguez" userId="8b545ed3-f566-48fb-901a-5b0e396e791e" providerId="ADAL" clId="{62FB805A-DF4C-4FAA-90F7-4F89F8868FEC}" dt="2024-11-11T19:11:27.187" v="115" actId="962"/>
          <ac:picMkLst>
            <pc:docMk/>
            <pc:sldMk cId="0" sldId="288"/>
            <ac:picMk id="568" creationId="{00000000-0000-0000-0000-000000000000}"/>
          </ac:picMkLst>
        </pc:picChg>
        <pc:picChg chg="mod">
          <ac:chgData name="Mariela Rodriguez" userId="8b545ed3-f566-48fb-901a-5b0e396e791e" providerId="ADAL" clId="{62FB805A-DF4C-4FAA-90F7-4F89F8868FEC}" dt="2024-11-11T19:11:28.688" v="116" actId="962"/>
          <ac:picMkLst>
            <pc:docMk/>
            <pc:sldMk cId="0" sldId="288"/>
            <ac:picMk id="569" creationId="{00000000-0000-0000-0000-000000000000}"/>
          </ac:picMkLst>
        </pc:picChg>
        <pc:picChg chg="mod">
          <ac:chgData name="Mariela Rodriguez" userId="8b545ed3-f566-48fb-901a-5b0e396e791e" providerId="ADAL" clId="{62FB805A-DF4C-4FAA-90F7-4F89F8868FEC}" dt="2024-11-11T19:11:30.110" v="117" actId="962"/>
          <ac:picMkLst>
            <pc:docMk/>
            <pc:sldMk cId="0" sldId="288"/>
            <ac:picMk id="570" creationId="{00000000-0000-0000-0000-000000000000}"/>
          </ac:picMkLst>
        </pc:picChg>
        <pc:picChg chg="mod">
          <ac:chgData name="Mariela Rodriguez" userId="8b545ed3-f566-48fb-901a-5b0e396e791e" providerId="ADAL" clId="{62FB805A-DF4C-4FAA-90F7-4F89F8868FEC}" dt="2024-11-11T19:11:31.591" v="118" actId="962"/>
          <ac:picMkLst>
            <pc:docMk/>
            <pc:sldMk cId="0" sldId="288"/>
            <ac:picMk id="571" creationId="{00000000-0000-0000-0000-000000000000}"/>
          </ac:picMkLst>
        </pc:picChg>
        <pc:picChg chg="mod">
          <ac:chgData name="Mariela Rodriguez" userId="8b545ed3-f566-48fb-901a-5b0e396e791e" providerId="ADAL" clId="{62FB805A-DF4C-4FAA-90F7-4F89F8868FEC}" dt="2024-11-11T19:11:33.059" v="119" actId="962"/>
          <ac:picMkLst>
            <pc:docMk/>
            <pc:sldMk cId="0" sldId="288"/>
            <ac:picMk id="572" creationId="{00000000-0000-0000-0000-000000000000}"/>
          </ac:picMkLst>
        </pc:picChg>
        <pc:picChg chg="mod">
          <ac:chgData name="Mariela Rodriguez" userId="8b545ed3-f566-48fb-901a-5b0e396e791e" providerId="ADAL" clId="{62FB805A-DF4C-4FAA-90F7-4F89F8868FEC}" dt="2024-11-11T19:11:34.693" v="120" actId="962"/>
          <ac:picMkLst>
            <pc:docMk/>
            <pc:sldMk cId="0" sldId="288"/>
            <ac:picMk id="573" creationId="{00000000-0000-0000-0000-000000000000}"/>
          </ac:picMkLst>
        </pc:picChg>
      </pc:sldChg>
    </pc:docChg>
  </pc:docChgLst>
  <pc:docChgLst>
    <pc:chgData name="Rebecca Husband" userId="a1c3f38b-1c71-4d5c-b171-57ba1883ef73" providerId="ADAL" clId="{17FB2E23-A6ED-434D-96CE-3B7DF16EA2A9}"/>
    <pc:docChg chg="undo redo custSel addSld delSld modSld">
      <pc:chgData name="Rebecca Husband" userId="a1c3f38b-1c71-4d5c-b171-57ba1883ef73" providerId="ADAL" clId="{17FB2E23-A6ED-434D-96CE-3B7DF16EA2A9}" dt="2024-10-15T15:24:51.812" v="917"/>
      <pc:docMkLst>
        <pc:docMk/>
      </pc:docMkLst>
      <pc:sldChg chg="modNotesTx">
        <pc:chgData name="Rebecca Husband" userId="a1c3f38b-1c71-4d5c-b171-57ba1883ef73" providerId="ADAL" clId="{17FB2E23-A6ED-434D-96CE-3B7DF16EA2A9}" dt="2024-10-14T20:39:38.206" v="853" actId="12"/>
        <pc:sldMkLst>
          <pc:docMk/>
          <pc:sldMk cId="0" sldId="256"/>
        </pc:sldMkLst>
      </pc:sldChg>
      <pc:sldChg chg="modNotesTx">
        <pc:chgData name="Rebecca Husband" userId="a1c3f38b-1c71-4d5c-b171-57ba1883ef73" providerId="ADAL" clId="{17FB2E23-A6ED-434D-96CE-3B7DF16EA2A9}" dt="2024-10-14T20:35:53.234" v="720" actId="20577"/>
        <pc:sldMkLst>
          <pc:docMk/>
          <pc:sldMk cId="0" sldId="257"/>
        </pc:sldMkLst>
      </pc:sldChg>
      <pc:sldChg chg="modNotesTx">
        <pc:chgData name="Rebecca Husband" userId="a1c3f38b-1c71-4d5c-b171-57ba1883ef73" providerId="ADAL" clId="{17FB2E23-A6ED-434D-96CE-3B7DF16EA2A9}" dt="2024-10-14T20:34:31.797" v="642" actId="20577"/>
        <pc:sldMkLst>
          <pc:docMk/>
          <pc:sldMk cId="0" sldId="258"/>
        </pc:sldMkLst>
      </pc:sldChg>
      <pc:sldChg chg="modNotesTx">
        <pc:chgData name="Rebecca Husband" userId="a1c3f38b-1c71-4d5c-b171-57ba1883ef73" providerId="ADAL" clId="{17FB2E23-A6ED-434D-96CE-3B7DF16EA2A9}" dt="2024-10-14T20:41:54.460" v="869" actId="11"/>
        <pc:sldMkLst>
          <pc:docMk/>
          <pc:sldMk cId="0" sldId="259"/>
        </pc:sldMkLst>
      </pc:sldChg>
      <pc:sldChg chg="modSp mod modNotes modNotesTx">
        <pc:chgData name="Rebecca Husband" userId="a1c3f38b-1c71-4d5c-b171-57ba1883ef73" providerId="ADAL" clId="{17FB2E23-A6ED-434D-96CE-3B7DF16EA2A9}" dt="2024-10-15T15:24:21.432" v="905"/>
        <pc:sldMkLst>
          <pc:docMk/>
          <pc:sldMk cId="0" sldId="260"/>
        </pc:sldMkLst>
        <pc:spChg chg="mod">
          <ac:chgData name="Rebecca Husband" userId="a1c3f38b-1c71-4d5c-b171-57ba1883ef73" providerId="ADAL" clId="{17FB2E23-A6ED-434D-96CE-3B7DF16EA2A9}" dt="2024-10-14T20:40:22.650" v="854" actId="1076"/>
          <ac:spMkLst>
            <pc:docMk/>
            <pc:sldMk cId="0" sldId="260"/>
            <ac:spMk id="502" creationId="{00000000-0000-0000-0000-000000000000}"/>
          </ac:spMkLst>
        </pc:spChg>
      </pc:sldChg>
      <pc:sldChg chg="modNotes modNotesTx">
        <pc:chgData name="Rebecca Husband" userId="a1c3f38b-1c71-4d5c-b171-57ba1883ef73" providerId="ADAL" clId="{17FB2E23-A6ED-434D-96CE-3B7DF16EA2A9}" dt="2024-10-14T20:34:43.320" v="659" actId="20577"/>
        <pc:sldMkLst>
          <pc:docMk/>
          <pc:sldMk cId="0" sldId="261"/>
        </pc:sldMkLst>
      </pc:sldChg>
      <pc:sldChg chg="addSp delSp modSp mod modNotes modNotesTx">
        <pc:chgData name="Rebecca Husband" userId="a1c3f38b-1c71-4d5c-b171-57ba1883ef73" providerId="ADAL" clId="{17FB2E23-A6ED-434D-96CE-3B7DF16EA2A9}" dt="2024-10-14T20:43:57.013" v="880" actId="14100"/>
        <pc:sldMkLst>
          <pc:docMk/>
          <pc:sldMk cId="0" sldId="262"/>
        </pc:sldMkLst>
        <pc:spChg chg="mod">
          <ac:chgData name="Rebecca Husband" userId="a1c3f38b-1c71-4d5c-b171-57ba1883ef73" providerId="ADAL" clId="{17FB2E23-A6ED-434D-96CE-3B7DF16EA2A9}" dt="2024-10-04T21:23:12.081" v="158" actId="14100"/>
          <ac:spMkLst>
            <pc:docMk/>
            <pc:sldMk cId="0" sldId="262"/>
            <ac:spMk id="516" creationId="{00000000-0000-0000-0000-000000000000}"/>
          </ac:spMkLst>
        </pc:spChg>
        <pc:spChg chg="del">
          <ac:chgData name="Rebecca Husband" userId="a1c3f38b-1c71-4d5c-b171-57ba1883ef73" providerId="ADAL" clId="{17FB2E23-A6ED-434D-96CE-3B7DF16EA2A9}" dt="2024-10-04T21:18:48.942" v="125" actId="478"/>
          <ac:spMkLst>
            <pc:docMk/>
            <pc:sldMk cId="0" sldId="262"/>
            <ac:spMk id="519" creationId="{00000000-0000-0000-0000-000000000000}"/>
          </ac:spMkLst>
        </pc:spChg>
        <pc:spChg chg="mod">
          <ac:chgData name="Rebecca Husband" userId="a1c3f38b-1c71-4d5c-b171-57ba1883ef73" providerId="ADAL" clId="{17FB2E23-A6ED-434D-96CE-3B7DF16EA2A9}" dt="2024-10-04T21:19:14.029" v="127" actId="1076"/>
          <ac:spMkLst>
            <pc:docMk/>
            <pc:sldMk cId="0" sldId="262"/>
            <ac:spMk id="520" creationId="{00000000-0000-0000-0000-000000000000}"/>
          </ac:spMkLst>
        </pc:spChg>
        <pc:spChg chg="mod">
          <ac:chgData name="Rebecca Husband" userId="a1c3f38b-1c71-4d5c-b171-57ba1883ef73" providerId="ADAL" clId="{17FB2E23-A6ED-434D-96CE-3B7DF16EA2A9}" dt="2024-10-04T21:18:40.165" v="123" actId="20577"/>
          <ac:spMkLst>
            <pc:docMk/>
            <pc:sldMk cId="0" sldId="262"/>
            <ac:spMk id="522" creationId="{00000000-0000-0000-0000-000000000000}"/>
          </ac:spMkLst>
        </pc:spChg>
        <pc:spChg chg="del">
          <ac:chgData name="Rebecca Husband" userId="a1c3f38b-1c71-4d5c-b171-57ba1883ef73" providerId="ADAL" clId="{17FB2E23-A6ED-434D-96CE-3B7DF16EA2A9}" dt="2024-10-04T21:18:43.936" v="124" actId="478"/>
          <ac:spMkLst>
            <pc:docMk/>
            <pc:sldMk cId="0" sldId="262"/>
            <ac:spMk id="525" creationId="{00000000-0000-0000-0000-000000000000}"/>
          </ac:spMkLst>
        </pc:spChg>
        <pc:grpChg chg="del mod">
          <ac:chgData name="Rebecca Husband" userId="a1c3f38b-1c71-4d5c-b171-57ba1883ef73" providerId="ADAL" clId="{17FB2E23-A6ED-434D-96CE-3B7DF16EA2A9}" dt="2024-10-04T21:21:21.539" v="142" actId="478"/>
          <ac:grpSpMkLst>
            <pc:docMk/>
            <pc:sldMk cId="0" sldId="262"/>
            <ac:grpSpMk id="518" creationId="{00000000-0000-0000-0000-000000000000}"/>
          </ac:grpSpMkLst>
        </pc:grpChg>
        <pc:graphicFrameChg chg="add mod modGraphic">
          <ac:chgData name="Rebecca Husband" userId="a1c3f38b-1c71-4d5c-b171-57ba1883ef73" providerId="ADAL" clId="{17FB2E23-A6ED-434D-96CE-3B7DF16EA2A9}" dt="2024-10-04T21:23:05.618" v="157"/>
          <ac:graphicFrameMkLst>
            <pc:docMk/>
            <pc:sldMk cId="0" sldId="262"/>
            <ac:graphicFrameMk id="2" creationId="{D5A23F01-1EB2-7537-247C-D8F2F973F198}"/>
          </ac:graphicFrameMkLst>
        </pc:graphicFrameChg>
      </pc:sldChg>
      <pc:sldChg chg="del modNotesTx">
        <pc:chgData name="Rebecca Husband" userId="a1c3f38b-1c71-4d5c-b171-57ba1883ef73" providerId="ADAL" clId="{17FB2E23-A6ED-434D-96CE-3B7DF16EA2A9}" dt="2024-10-04T21:06:48.889" v="53" actId="47"/>
        <pc:sldMkLst>
          <pc:docMk/>
          <pc:sldMk cId="0" sldId="263"/>
        </pc:sldMkLst>
      </pc:sldChg>
      <pc:sldChg chg="modNotes modNotesTx">
        <pc:chgData name="Rebecca Husband" userId="a1c3f38b-1c71-4d5c-b171-57ba1883ef73" providerId="ADAL" clId="{17FB2E23-A6ED-434D-96CE-3B7DF16EA2A9}" dt="2024-10-14T20:44:28.893" v="897" actId="20577"/>
        <pc:sldMkLst>
          <pc:docMk/>
          <pc:sldMk cId="0" sldId="264"/>
        </pc:sldMkLst>
      </pc:sldChg>
      <pc:sldChg chg="modNotes modNotesTx">
        <pc:chgData name="Rebecca Husband" userId="a1c3f38b-1c71-4d5c-b171-57ba1883ef73" providerId="ADAL" clId="{17FB2E23-A6ED-434D-96CE-3B7DF16EA2A9}" dt="2024-10-14T20:44:38.854" v="901" actId="20577"/>
        <pc:sldMkLst>
          <pc:docMk/>
          <pc:sldMk cId="0" sldId="265"/>
        </pc:sldMkLst>
      </pc:sldChg>
      <pc:sldChg chg="modNotes modNotesTx">
        <pc:chgData name="Rebecca Husband" userId="a1c3f38b-1c71-4d5c-b171-57ba1883ef73" providerId="ADAL" clId="{17FB2E23-A6ED-434D-96CE-3B7DF16EA2A9}" dt="2024-10-14T20:35:09.333" v="691" actId="20577"/>
        <pc:sldMkLst>
          <pc:docMk/>
          <pc:sldMk cId="0" sldId="266"/>
        </pc:sldMkLst>
      </pc:sldChg>
      <pc:sldChg chg="del">
        <pc:chgData name="Rebecca Husband" userId="a1c3f38b-1c71-4d5c-b171-57ba1883ef73" providerId="ADAL" clId="{17FB2E23-A6ED-434D-96CE-3B7DF16EA2A9}" dt="2024-10-04T21:09:16.115" v="62" actId="47"/>
        <pc:sldMkLst>
          <pc:docMk/>
          <pc:sldMk cId="0" sldId="267"/>
        </pc:sldMkLst>
      </pc:sldChg>
      <pc:sldChg chg="modSp mod modNotes modNotesTx">
        <pc:chgData name="Rebecca Husband" userId="a1c3f38b-1c71-4d5c-b171-57ba1883ef73" providerId="ADAL" clId="{17FB2E23-A6ED-434D-96CE-3B7DF16EA2A9}" dt="2024-10-15T15:24:32.257" v="911"/>
        <pc:sldMkLst>
          <pc:docMk/>
          <pc:sldMk cId="0" sldId="268"/>
        </pc:sldMkLst>
        <pc:spChg chg="mod">
          <ac:chgData name="Rebecca Husband" userId="a1c3f38b-1c71-4d5c-b171-57ba1883ef73" providerId="ADAL" clId="{17FB2E23-A6ED-434D-96CE-3B7DF16EA2A9}" dt="2024-10-04T21:37:42.484" v="414" actId="2"/>
          <ac:spMkLst>
            <pc:docMk/>
            <pc:sldMk cId="0" sldId="268"/>
            <ac:spMk id="600" creationId="{00000000-0000-0000-0000-000000000000}"/>
          </ac:spMkLst>
        </pc:spChg>
      </pc:sldChg>
      <pc:sldChg chg="modNotes modNotesTx">
        <pc:chgData name="Rebecca Husband" userId="a1c3f38b-1c71-4d5c-b171-57ba1883ef73" providerId="ADAL" clId="{17FB2E23-A6ED-434D-96CE-3B7DF16EA2A9}" dt="2024-10-14T20:35:37.636" v="708" actId="20577"/>
        <pc:sldMkLst>
          <pc:docMk/>
          <pc:sldMk cId="0" sldId="269"/>
        </pc:sldMkLst>
      </pc:sldChg>
      <pc:sldChg chg="modNotes modNotesTx">
        <pc:chgData name="Rebecca Husband" userId="a1c3f38b-1c71-4d5c-b171-57ba1883ef73" providerId="ADAL" clId="{17FB2E23-A6ED-434D-96CE-3B7DF16EA2A9}" dt="2024-10-14T20:35:41.555" v="717" actId="20577"/>
        <pc:sldMkLst>
          <pc:docMk/>
          <pc:sldMk cId="0" sldId="270"/>
        </pc:sldMkLst>
      </pc:sldChg>
      <pc:sldChg chg="modSp mod modNotes modNotesTx">
        <pc:chgData name="Rebecca Husband" userId="a1c3f38b-1c71-4d5c-b171-57ba1883ef73" providerId="ADAL" clId="{17FB2E23-A6ED-434D-96CE-3B7DF16EA2A9}" dt="2024-10-14T20:36:00.082" v="722" actId="20577"/>
        <pc:sldMkLst>
          <pc:docMk/>
          <pc:sldMk cId="0" sldId="271"/>
        </pc:sldMkLst>
        <pc:spChg chg="mod">
          <ac:chgData name="Rebecca Husband" userId="a1c3f38b-1c71-4d5c-b171-57ba1883ef73" providerId="ADAL" clId="{17FB2E23-A6ED-434D-96CE-3B7DF16EA2A9}" dt="2024-10-04T21:41:18.688" v="632" actId="1076"/>
          <ac:spMkLst>
            <pc:docMk/>
            <pc:sldMk cId="0" sldId="271"/>
            <ac:spMk id="660" creationId="{00000000-0000-0000-0000-000000000000}"/>
          </ac:spMkLst>
        </pc:spChg>
      </pc:sldChg>
      <pc:sldChg chg="modNotes modNotesTx">
        <pc:chgData name="Rebecca Husband" userId="a1c3f38b-1c71-4d5c-b171-57ba1883ef73" providerId="ADAL" clId="{17FB2E23-A6ED-434D-96CE-3B7DF16EA2A9}" dt="2024-10-14T20:36:03.827" v="730" actId="20577"/>
        <pc:sldMkLst>
          <pc:docMk/>
          <pc:sldMk cId="0" sldId="272"/>
        </pc:sldMkLst>
      </pc:sldChg>
      <pc:sldChg chg="modSp mod modNotes">
        <pc:chgData name="Rebecca Husband" userId="a1c3f38b-1c71-4d5c-b171-57ba1883ef73" providerId="ADAL" clId="{17FB2E23-A6ED-434D-96CE-3B7DF16EA2A9}" dt="2024-10-15T15:24:41.710" v="913"/>
        <pc:sldMkLst>
          <pc:docMk/>
          <pc:sldMk cId="0" sldId="273"/>
        </pc:sldMkLst>
        <pc:spChg chg="mod">
          <ac:chgData name="Rebecca Husband" userId="a1c3f38b-1c71-4d5c-b171-57ba1883ef73" providerId="ADAL" clId="{17FB2E23-A6ED-434D-96CE-3B7DF16EA2A9}" dt="2024-10-04T21:37:54.127" v="416" actId="2"/>
          <ac:spMkLst>
            <pc:docMk/>
            <pc:sldMk cId="0" sldId="273"/>
            <ac:spMk id="679" creationId="{00000000-0000-0000-0000-000000000000}"/>
          </ac:spMkLst>
        </pc:spChg>
      </pc:sldChg>
      <pc:sldChg chg="modNotes modNotesTx">
        <pc:chgData name="Rebecca Husband" userId="a1c3f38b-1c71-4d5c-b171-57ba1883ef73" providerId="ADAL" clId="{17FB2E23-A6ED-434D-96CE-3B7DF16EA2A9}" dt="2024-10-14T20:36:10.999" v="738" actId="20577"/>
        <pc:sldMkLst>
          <pc:docMk/>
          <pc:sldMk cId="0" sldId="274"/>
        </pc:sldMkLst>
      </pc:sldChg>
      <pc:sldChg chg="modNotes">
        <pc:chgData name="Rebecca Husband" userId="a1c3f38b-1c71-4d5c-b171-57ba1883ef73" providerId="ADAL" clId="{17FB2E23-A6ED-434D-96CE-3B7DF16EA2A9}" dt="2024-10-15T15:24:45.984" v="915"/>
        <pc:sldMkLst>
          <pc:docMk/>
          <pc:sldMk cId="0" sldId="275"/>
        </pc:sldMkLst>
      </pc:sldChg>
      <pc:sldChg chg="modNotes modNotesTx">
        <pc:chgData name="Rebecca Husband" userId="a1c3f38b-1c71-4d5c-b171-57ba1883ef73" providerId="ADAL" clId="{17FB2E23-A6ED-434D-96CE-3B7DF16EA2A9}" dt="2024-10-14T20:37:12.481" v="794" actId="6549"/>
        <pc:sldMkLst>
          <pc:docMk/>
          <pc:sldMk cId="0" sldId="276"/>
        </pc:sldMkLst>
      </pc:sldChg>
      <pc:sldChg chg="modNotes modNotesTx">
        <pc:chgData name="Rebecca Husband" userId="a1c3f38b-1c71-4d5c-b171-57ba1883ef73" providerId="ADAL" clId="{17FB2E23-A6ED-434D-96CE-3B7DF16EA2A9}" dt="2024-10-14T20:36:24.172" v="753" actId="20577"/>
        <pc:sldMkLst>
          <pc:docMk/>
          <pc:sldMk cId="0" sldId="277"/>
        </pc:sldMkLst>
      </pc:sldChg>
      <pc:sldChg chg="modNotes modNotesTx">
        <pc:chgData name="Rebecca Husband" userId="a1c3f38b-1c71-4d5c-b171-57ba1883ef73" providerId="ADAL" clId="{17FB2E23-A6ED-434D-96CE-3B7DF16EA2A9}" dt="2024-10-14T20:36:27.640" v="761" actId="20577"/>
        <pc:sldMkLst>
          <pc:docMk/>
          <pc:sldMk cId="0" sldId="278"/>
        </pc:sldMkLst>
      </pc:sldChg>
      <pc:sldChg chg="addSp delSp modSp mod modClrScheme chgLayout modNotes modNotesTx">
        <pc:chgData name="Rebecca Husband" userId="a1c3f38b-1c71-4d5c-b171-57ba1883ef73" providerId="ADAL" clId="{17FB2E23-A6ED-434D-96CE-3B7DF16EA2A9}" dt="2024-10-15T15:24:51.812" v="917"/>
        <pc:sldMkLst>
          <pc:docMk/>
          <pc:sldMk cId="0" sldId="279"/>
        </pc:sldMkLst>
        <pc:spChg chg="add mod">
          <ac:chgData name="Rebecca Husband" userId="a1c3f38b-1c71-4d5c-b171-57ba1883ef73" providerId="ADAL" clId="{17FB2E23-A6ED-434D-96CE-3B7DF16EA2A9}" dt="2024-10-14T20:38:24.538" v="804" actId="1076"/>
          <ac:spMkLst>
            <pc:docMk/>
            <pc:sldMk cId="0" sldId="279"/>
            <ac:spMk id="2" creationId="{7C8D5F71-09FF-B501-995B-805AA7E4A582}"/>
          </ac:spMkLst>
        </pc:spChg>
        <pc:spChg chg="add mod ord">
          <ac:chgData name="Rebecca Husband" userId="a1c3f38b-1c71-4d5c-b171-57ba1883ef73" providerId="ADAL" clId="{17FB2E23-A6ED-434D-96CE-3B7DF16EA2A9}" dt="2024-10-14T20:38:42.916" v="807" actId="179"/>
          <ac:spMkLst>
            <pc:docMk/>
            <pc:sldMk cId="0" sldId="279"/>
            <ac:spMk id="3" creationId="{3CF2E126-5FE7-94BC-2315-23E782814879}"/>
          </ac:spMkLst>
        </pc:spChg>
        <pc:spChg chg="mod ord">
          <ac:chgData name="Rebecca Husband" userId="a1c3f38b-1c71-4d5c-b171-57ba1883ef73" providerId="ADAL" clId="{17FB2E23-A6ED-434D-96CE-3B7DF16EA2A9}" dt="2024-10-14T20:37:53.296" v="797" actId="700"/>
          <ac:spMkLst>
            <pc:docMk/>
            <pc:sldMk cId="0" sldId="279"/>
            <ac:spMk id="746" creationId="{00000000-0000-0000-0000-000000000000}"/>
          </ac:spMkLst>
        </pc:spChg>
        <pc:spChg chg="del mod ord">
          <ac:chgData name="Rebecca Husband" userId="a1c3f38b-1c71-4d5c-b171-57ba1883ef73" providerId="ADAL" clId="{17FB2E23-A6ED-434D-96CE-3B7DF16EA2A9}" dt="2024-10-14T20:38:14.489" v="803" actId="478"/>
          <ac:spMkLst>
            <pc:docMk/>
            <pc:sldMk cId="0" sldId="279"/>
            <ac:spMk id="747" creationId="{00000000-0000-0000-0000-000000000000}"/>
          </ac:spMkLst>
        </pc:spChg>
        <pc:spChg chg="mod ord">
          <ac:chgData name="Rebecca Husband" userId="a1c3f38b-1c71-4d5c-b171-57ba1883ef73" providerId="ADAL" clId="{17FB2E23-A6ED-434D-96CE-3B7DF16EA2A9}" dt="2024-10-14T20:37:53.296" v="797" actId="700"/>
          <ac:spMkLst>
            <pc:docMk/>
            <pc:sldMk cId="0" sldId="279"/>
            <ac:spMk id="748" creationId="{00000000-0000-0000-0000-000000000000}"/>
          </ac:spMkLst>
        </pc:spChg>
        <pc:picChg chg="del">
          <ac:chgData name="Rebecca Husband" userId="a1c3f38b-1c71-4d5c-b171-57ba1883ef73" providerId="ADAL" clId="{17FB2E23-A6ED-434D-96CE-3B7DF16EA2A9}" dt="2024-10-04T21:04:18.497" v="38" actId="478"/>
          <ac:picMkLst>
            <pc:docMk/>
            <pc:sldMk cId="0" sldId="279"/>
            <ac:picMk id="749" creationId="{00000000-0000-0000-0000-000000000000}"/>
          </ac:picMkLst>
        </pc:picChg>
      </pc:sldChg>
      <pc:sldChg chg="modNotes modNotesTx">
        <pc:chgData name="Rebecca Husband" userId="a1c3f38b-1c71-4d5c-b171-57ba1883ef73" providerId="ADAL" clId="{17FB2E23-A6ED-434D-96CE-3B7DF16EA2A9}" dt="2024-10-14T20:39:00.961" v="816" actId="20577"/>
        <pc:sldMkLst>
          <pc:docMk/>
          <pc:sldMk cId="0" sldId="280"/>
        </pc:sldMkLst>
      </pc:sldChg>
      <pc:sldChg chg="modNotes modNotesTx">
        <pc:chgData name="Rebecca Husband" userId="a1c3f38b-1c71-4d5c-b171-57ba1883ef73" providerId="ADAL" clId="{17FB2E23-A6ED-434D-96CE-3B7DF16EA2A9}" dt="2024-10-14T20:39:04.338" v="824" actId="20577"/>
        <pc:sldMkLst>
          <pc:docMk/>
          <pc:sldMk cId="0" sldId="281"/>
        </pc:sldMkLst>
      </pc:sldChg>
      <pc:sldChg chg="modNotes modNotesTx">
        <pc:chgData name="Rebecca Husband" userId="a1c3f38b-1c71-4d5c-b171-57ba1883ef73" providerId="ADAL" clId="{17FB2E23-A6ED-434D-96CE-3B7DF16EA2A9}" dt="2024-10-14T20:39:08.159" v="832" actId="20577"/>
        <pc:sldMkLst>
          <pc:docMk/>
          <pc:sldMk cId="0" sldId="282"/>
        </pc:sldMkLst>
      </pc:sldChg>
      <pc:sldChg chg="modNotes modNotesTx">
        <pc:chgData name="Rebecca Husband" userId="a1c3f38b-1c71-4d5c-b171-57ba1883ef73" providerId="ADAL" clId="{17FB2E23-A6ED-434D-96CE-3B7DF16EA2A9}" dt="2024-10-14T20:39:12.592" v="840" actId="20577"/>
        <pc:sldMkLst>
          <pc:docMk/>
          <pc:sldMk cId="0" sldId="283"/>
        </pc:sldMkLst>
      </pc:sldChg>
      <pc:sldChg chg="modSp mod modNotes modNotesTx">
        <pc:chgData name="Rebecca Husband" userId="a1c3f38b-1c71-4d5c-b171-57ba1883ef73" providerId="ADAL" clId="{17FB2E23-A6ED-434D-96CE-3B7DF16EA2A9}" dt="2024-10-14T20:39:17.595" v="850" actId="6549"/>
        <pc:sldMkLst>
          <pc:docMk/>
          <pc:sldMk cId="0" sldId="284"/>
        </pc:sldMkLst>
        <pc:spChg chg="mod">
          <ac:chgData name="Rebecca Husband" userId="a1c3f38b-1c71-4d5c-b171-57ba1883ef73" providerId="ADAL" clId="{17FB2E23-A6ED-434D-96CE-3B7DF16EA2A9}" dt="2024-10-04T21:43:05.439" v="634" actId="255"/>
          <ac:spMkLst>
            <pc:docMk/>
            <pc:sldMk cId="0" sldId="284"/>
            <ac:spMk id="790" creationId="{00000000-0000-0000-0000-000000000000}"/>
          </ac:spMkLst>
        </pc:spChg>
      </pc:sldChg>
      <pc:sldChg chg="modNotesTx">
        <pc:chgData name="Rebecca Husband" userId="a1c3f38b-1c71-4d5c-b171-57ba1883ef73" providerId="ADAL" clId="{17FB2E23-A6ED-434D-96CE-3B7DF16EA2A9}" dt="2024-10-14T20:39:21.320" v="851" actId="20577"/>
        <pc:sldMkLst>
          <pc:docMk/>
          <pc:sldMk cId="0" sldId="285"/>
        </pc:sldMkLst>
      </pc:sldChg>
      <pc:sldChg chg="modSp add mod modNotes modNotesTx">
        <pc:chgData name="Rebecca Husband" userId="a1c3f38b-1c71-4d5c-b171-57ba1883ef73" providerId="ADAL" clId="{17FB2E23-A6ED-434D-96CE-3B7DF16EA2A9}" dt="2024-10-15T15:24:25.776" v="907"/>
        <pc:sldMkLst>
          <pc:docMk/>
          <pc:sldMk cId="925492416" sldId="286"/>
        </pc:sldMkLst>
        <pc:graphicFrameChg chg="mod modGraphic">
          <ac:chgData name="Rebecca Husband" userId="a1c3f38b-1c71-4d5c-b171-57ba1883ef73" providerId="ADAL" clId="{17FB2E23-A6ED-434D-96CE-3B7DF16EA2A9}" dt="2024-10-04T21:31:10.199" v="385" actId="122"/>
          <ac:graphicFrameMkLst>
            <pc:docMk/>
            <pc:sldMk cId="925492416" sldId="286"/>
            <ac:graphicFrameMk id="534" creationId="{00000000-0000-0000-0000-000000000000}"/>
          </ac:graphicFrameMkLst>
        </pc:graphicFrameChg>
      </pc:sldChg>
      <pc:sldChg chg="addSp delSp modSp add mod modNotes modNotesTx">
        <pc:chgData name="Rebecca Husband" userId="a1c3f38b-1c71-4d5c-b171-57ba1883ef73" providerId="ADAL" clId="{17FB2E23-A6ED-434D-96CE-3B7DF16EA2A9}" dt="2024-10-15T15:24:27.857" v="909"/>
        <pc:sldMkLst>
          <pc:docMk/>
          <pc:sldMk cId="1904917582" sldId="287"/>
        </pc:sldMkLst>
        <pc:spChg chg="mod">
          <ac:chgData name="Rebecca Husband" userId="a1c3f38b-1c71-4d5c-b171-57ba1883ef73" providerId="ADAL" clId="{17FB2E23-A6ED-434D-96CE-3B7DF16EA2A9}" dt="2024-10-14T20:41:18.590" v="867" actId="14100"/>
          <ac:spMkLst>
            <pc:docMk/>
            <pc:sldMk cId="1904917582" sldId="287"/>
            <ac:spMk id="531" creationId="{00000000-0000-0000-0000-000000000000}"/>
          </ac:spMkLst>
        </pc:spChg>
        <pc:graphicFrameChg chg="add mod modGraphic">
          <ac:chgData name="Rebecca Husband" userId="a1c3f38b-1c71-4d5c-b171-57ba1883ef73" providerId="ADAL" clId="{17FB2E23-A6ED-434D-96CE-3B7DF16EA2A9}" dt="2024-10-04T21:32:48.088" v="411" actId="1076"/>
          <ac:graphicFrameMkLst>
            <pc:docMk/>
            <pc:sldMk cId="1904917582" sldId="287"/>
            <ac:graphicFrameMk id="2" creationId="{43229660-F3C7-00D3-22B4-A059CFDD6E2A}"/>
          </ac:graphicFrameMkLst>
        </pc:graphicFrameChg>
        <pc:graphicFrameChg chg="del mod modGraphic">
          <ac:chgData name="Rebecca Husband" userId="a1c3f38b-1c71-4d5c-b171-57ba1883ef73" providerId="ADAL" clId="{17FB2E23-A6ED-434D-96CE-3B7DF16EA2A9}" dt="2024-10-04T21:32:39.158" v="410" actId="478"/>
          <ac:graphicFrameMkLst>
            <pc:docMk/>
            <pc:sldMk cId="1904917582" sldId="287"/>
            <ac:graphicFrameMk id="534" creationId="{00000000-0000-0000-0000-000000000000}"/>
          </ac:graphicFrameMkLst>
        </pc:graphicFrameChg>
      </pc:sldChg>
      <pc:sldChg chg="add modNotes modNotesTx">
        <pc:chgData name="Rebecca Husband" userId="a1c3f38b-1c71-4d5c-b171-57ba1883ef73" providerId="ADAL" clId="{17FB2E23-A6ED-434D-96CE-3B7DF16EA2A9}" dt="2024-10-14T20:42:35.717" v="877" actId="113"/>
        <pc:sldMkLst>
          <pc:docMk/>
          <pc:sldMk cId="0" sldId="28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BB945D-E223-443F-9CE5-63F32CC475FB}"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60C7F06D-BF79-487B-9B12-5515A5BD8A34}">
      <dgm:prSet phldrT="[Text]" custT="1"/>
      <dgm:spPr/>
      <dgm:t>
        <a:bodyPr/>
        <a:lstStyle/>
        <a:p>
          <a:pPr>
            <a:buClr>
              <a:srgbClr val="000000"/>
            </a:buClr>
            <a:buSzPts val="1600"/>
            <a:buFont typeface="Arial"/>
            <a:buNone/>
          </a:pPr>
          <a:r>
            <a:rPr lang="en-US" sz="2000" b="1" i="0" u="none" strike="noStrike" cap="none" dirty="0">
              <a:latin typeface="Source Sans Pro"/>
              <a:ea typeface="Source Sans Pro"/>
              <a:cs typeface="Source Sans Pro"/>
              <a:sym typeface="Source Sans Pro"/>
            </a:rPr>
            <a:t>Information, Agency &amp; Informed Choice </a:t>
          </a:r>
          <a:endParaRPr lang="en-US" sz="2000" dirty="0"/>
        </a:p>
      </dgm:t>
    </dgm:pt>
    <dgm:pt modelId="{14A7B13B-5FF4-4FBB-B623-ACF29D7E1689}" type="parTrans" cxnId="{B101B9D8-732B-4656-B8C0-037012722754}">
      <dgm:prSet/>
      <dgm:spPr/>
      <dgm:t>
        <a:bodyPr/>
        <a:lstStyle/>
        <a:p>
          <a:endParaRPr lang="en-US"/>
        </a:p>
      </dgm:t>
    </dgm:pt>
    <dgm:pt modelId="{33023FAB-D883-42B3-BB0C-960AA77CB8B6}" type="sibTrans" cxnId="{B101B9D8-732B-4656-B8C0-037012722754}">
      <dgm:prSet/>
      <dgm:spPr/>
      <dgm:t>
        <a:bodyPr/>
        <a:lstStyle/>
        <a:p>
          <a:endParaRPr lang="en-US"/>
        </a:p>
      </dgm:t>
    </dgm:pt>
    <dgm:pt modelId="{BC8248B3-25EA-44D2-B7C4-1F9024AE3BFA}">
      <dgm:prSet phldrT="[Text]" custT="1"/>
      <dgm:spPr/>
      <dgm:t>
        <a:bodyPr/>
        <a:lstStyle/>
        <a:p>
          <a:pPr>
            <a:buClr>
              <a:srgbClr val="000000"/>
            </a:buClr>
            <a:buSzPts val="1600"/>
            <a:buFont typeface="Arial"/>
            <a:buNone/>
          </a:pPr>
          <a:r>
            <a:rPr lang="en-US" sz="2000" b="1" i="0" u="none" strike="noStrike" cap="none" dirty="0">
              <a:latin typeface="Source Sans Pro"/>
              <a:ea typeface="Source Sans Pro"/>
              <a:cs typeface="Source Sans Pro"/>
              <a:sym typeface="Source Sans Pro"/>
            </a:rPr>
            <a:t>Equity</a:t>
          </a:r>
          <a:endParaRPr lang="en-US" sz="2000" dirty="0"/>
        </a:p>
      </dgm:t>
    </dgm:pt>
    <dgm:pt modelId="{B55B6FF3-B5A1-4C31-B819-1E4F80D240A8}" type="parTrans" cxnId="{0CE0C421-1717-44B5-8235-3E77AC497C7A}">
      <dgm:prSet/>
      <dgm:spPr/>
      <dgm:t>
        <a:bodyPr/>
        <a:lstStyle/>
        <a:p>
          <a:endParaRPr lang="en-US"/>
        </a:p>
      </dgm:t>
    </dgm:pt>
    <dgm:pt modelId="{E0601A00-E6E6-4E5B-BADF-3916BEDD0C07}" type="sibTrans" cxnId="{0CE0C421-1717-44B5-8235-3E77AC497C7A}">
      <dgm:prSet/>
      <dgm:spPr/>
      <dgm:t>
        <a:bodyPr/>
        <a:lstStyle/>
        <a:p>
          <a:endParaRPr lang="en-US"/>
        </a:p>
      </dgm:t>
    </dgm:pt>
    <dgm:pt modelId="{F3ED3D72-577E-4184-9339-8DEF992F7C39}">
      <dgm:prSet phldrT="[Text]" custT="1"/>
      <dgm:spPr/>
      <dgm:t>
        <a:bodyPr/>
        <a:lstStyle/>
        <a:p>
          <a:pPr>
            <a:buClr>
              <a:srgbClr val="000000"/>
            </a:buClr>
            <a:buSzPts val="1600"/>
            <a:buFont typeface="Arial"/>
            <a:buNone/>
          </a:pPr>
          <a:r>
            <a:rPr lang="en-US" sz="2000" b="1" i="0" u="none" strike="noStrike" cap="none" dirty="0">
              <a:latin typeface="Source Sans Pro"/>
              <a:ea typeface="Source Sans Pro"/>
              <a:cs typeface="Source Sans Pro"/>
              <a:sym typeface="Source Sans Pro"/>
            </a:rPr>
            <a:t>Technical Competence &amp; Safety</a:t>
          </a:r>
          <a:endParaRPr lang="en-US" sz="2000" dirty="0"/>
        </a:p>
      </dgm:t>
    </dgm:pt>
    <dgm:pt modelId="{871F597B-3BD1-43DB-921F-0022786093AC}" type="parTrans" cxnId="{2AEA34EE-9AF9-45FE-9DD4-83AE2BA0DB0E}">
      <dgm:prSet/>
      <dgm:spPr/>
      <dgm:t>
        <a:bodyPr/>
        <a:lstStyle/>
        <a:p>
          <a:endParaRPr lang="en-US"/>
        </a:p>
      </dgm:t>
    </dgm:pt>
    <dgm:pt modelId="{0249A226-5E18-4390-881E-E6268D95665B}" type="sibTrans" cxnId="{2AEA34EE-9AF9-45FE-9DD4-83AE2BA0DB0E}">
      <dgm:prSet/>
      <dgm:spPr/>
      <dgm:t>
        <a:bodyPr/>
        <a:lstStyle/>
        <a:p>
          <a:endParaRPr lang="en-US"/>
        </a:p>
      </dgm:t>
    </dgm:pt>
    <dgm:pt modelId="{9E773D29-A63F-47BA-BCF5-44C4B24C124F}">
      <dgm:prSet phldrT="[Text]" custT="1"/>
      <dgm:spPr/>
      <dgm:t>
        <a:bodyPr/>
        <a:lstStyle/>
        <a:p>
          <a:pPr>
            <a:buClr>
              <a:srgbClr val="000000"/>
            </a:buClr>
            <a:buSzPts val="1600"/>
            <a:buFont typeface="Arial"/>
            <a:buNone/>
          </a:pPr>
          <a:r>
            <a:rPr lang="en-US" sz="2000" b="1" i="0" u="none" strike="noStrike" cap="none" dirty="0">
              <a:latin typeface="Source Sans Pro"/>
              <a:ea typeface="Source Sans Pro"/>
              <a:cs typeface="Source Sans Pro"/>
              <a:sym typeface="Source Sans Pro"/>
            </a:rPr>
            <a:t>Respect &amp; Compassion</a:t>
          </a:r>
          <a:endParaRPr lang="en-US" sz="2000" dirty="0"/>
        </a:p>
      </dgm:t>
    </dgm:pt>
    <dgm:pt modelId="{C89E677F-9373-4CFA-8FFE-F4CEFDD0F98D}" type="parTrans" cxnId="{23DC4324-C23D-4B1C-879B-D22EF9135715}">
      <dgm:prSet/>
      <dgm:spPr/>
      <dgm:t>
        <a:bodyPr/>
        <a:lstStyle/>
        <a:p>
          <a:endParaRPr lang="en-US"/>
        </a:p>
      </dgm:t>
    </dgm:pt>
    <dgm:pt modelId="{390DF9B6-F1C5-466F-A848-7337B4BAE8CA}" type="sibTrans" cxnId="{23DC4324-C23D-4B1C-879B-D22EF9135715}">
      <dgm:prSet/>
      <dgm:spPr/>
      <dgm:t>
        <a:bodyPr/>
        <a:lstStyle/>
        <a:p>
          <a:endParaRPr lang="en-US"/>
        </a:p>
      </dgm:t>
    </dgm:pt>
    <dgm:pt modelId="{8AE2F2D9-7F4A-4FDA-BF8A-6645C088B07D}">
      <dgm:prSet phldrT="[Text]" custT="1"/>
      <dgm:spPr/>
      <dgm:t>
        <a:bodyPr/>
        <a:lstStyle/>
        <a:p>
          <a:pPr>
            <a:buClr>
              <a:srgbClr val="000000"/>
            </a:buClr>
            <a:buSzPts val="1600"/>
            <a:buFont typeface="Arial"/>
            <a:buNone/>
          </a:pPr>
          <a:r>
            <a:rPr lang="en-US" sz="2000" b="1" i="0" u="none" strike="noStrike" cap="none" dirty="0">
              <a:latin typeface="Source Sans Pro"/>
              <a:ea typeface="Source Sans Pro"/>
              <a:cs typeface="Source Sans Pro"/>
              <a:sym typeface="Source Sans Pro"/>
            </a:rPr>
            <a:t>Continuity, Integration &amp; Coordination </a:t>
          </a:r>
          <a:endParaRPr lang="en-US" sz="2000" dirty="0"/>
        </a:p>
      </dgm:t>
    </dgm:pt>
    <dgm:pt modelId="{21971F9C-E0C6-4E25-8E30-9D48D03F965B}" type="parTrans" cxnId="{B90DF362-8C16-45D0-8526-0F0545F5ED92}">
      <dgm:prSet/>
      <dgm:spPr/>
      <dgm:t>
        <a:bodyPr/>
        <a:lstStyle/>
        <a:p>
          <a:endParaRPr lang="en-US"/>
        </a:p>
      </dgm:t>
    </dgm:pt>
    <dgm:pt modelId="{06AC8B49-9905-472C-A132-E16EBB417BE7}" type="sibTrans" cxnId="{B90DF362-8C16-45D0-8526-0F0545F5ED92}">
      <dgm:prSet/>
      <dgm:spPr/>
      <dgm:t>
        <a:bodyPr/>
        <a:lstStyle/>
        <a:p>
          <a:endParaRPr lang="en-US"/>
        </a:p>
      </dgm:t>
    </dgm:pt>
    <dgm:pt modelId="{F6F0B72B-64F2-4409-A2FF-BC7708DC87FC}" type="pres">
      <dgm:prSet presAssocID="{9ABB945D-E223-443F-9CE5-63F32CC475FB}" presName="cycle" presStyleCnt="0">
        <dgm:presLayoutVars>
          <dgm:dir/>
          <dgm:resizeHandles val="exact"/>
        </dgm:presLayoutVars>
      </dgm:prSet>
      <dgm:spPr/>
    </dgm:pt>
    <dgm:pt modelId="{566A4E4A-8899-4E68-AEE8-F9707AEB3E6B}" type="pres">
      <dgm:prSet presAssocID="{60C7F06D-BF79-487B-9B12-5515A5BD8A34}" presName="node" presStyleLbl="node1" presStyleIdx="0" presStyleCnt="5" custScaleX="142318" custScaleY="95622">
        <dgm:presLayoutVars>
          <dgm:bulletEnabled val="1"/>
        </dgm:presLayoutVars>
      </dgm:prSet>
      <dgm:spPr/>
    </dgm:pt>
    <dgm:pt modelId="{290BC543-FA32-4462-B263-A915CFE5440C}" type="pres">
      <dgm:prSet presAssocID="{60C7F06D-BF79-487B-9B12-5515A5BD8A34}" presName="spNode" presStyleCnt="0"/>
      <dgm:spPr/>
    </dgm:pt>
    <dgm:pt modelId="{F1632B81-36B5-4681-9524-1157A66EEFA7}" type="pres">
      <dgm:prSet presAssocID="{33023FAB-D883-42B3-BB0C-960AA77CB8B6}" presName="sibTrans" presStyleLbl="sibTrans1D1" presStyleIdx="0" presStyleCnt="5"/>
      <dgm:spPr/>
    </dgm:pt>
    <dgm:pt modelId="{4F84B736-CF48-4DCC-B3B9-2604E7DB1CBF}" type="pres">
      <dgm:prSet presAssocID="{BC8248B3-25EA-44D2-B7C4-1F9024AE3BFA}" presName="node" presStyleLbl="node1" presStyleIdx="1" presStyleCnt="5" custScaleX="142318" custScaleY="95622">
        <dgm:presLayoutVars>
          <dgm:bulletEnabled val="1"/>
        </dgm:presLayoutVars>
      </dgm:prSet>
      <dgm:spPr/>
    </dgm:pt>
    <dgm:pt modelId="{DF231F9B-D614-45BB-8497-F68A69AE95DC}" type="pres">
      <dgm:prSet presAssocID="{BC8248B3-25EA-44D2-B7C4-1F9024AE3BFA}" presName="spNode" presStyleCnt="0"/>
      <dgm:spPr/>
    </dgm:pt>
    <dgm:pt modelId="{5341B5F1-EA35-48DC-9A2D-5D510FD5BD74}" type="pres">
      <dgm:prSet presAssocID="{E0601A00-E6E6-4E5B-BADF-3916BEDD0C07}" presName="sibTrans" presStyleLbl="sibTrans1D1" presStyleIdx="1" presStyleCnt="5"/>
      <dgm:spPr/>
    </dgm:pt>
    <dgm:pt modelId="{1722C902-74D3-40F8-8F43-4571D71691A6}" type="pres">
      <dgm:prSet presAssocID="{F3ED3D72-577E-4184-9339-8DEF992F7C39}" presName="node" presStyleLbl="node1" presStyleIdx="2" presStyleCnt="5" custScaleX="142318" custScaleY="95622">
        <dgm:presLayoutVars>
          <dgm:bulletEnabled val="1"/>
        </dgm:presLayoutVars>
      </dgm:prSet>
      <dgm:spPr/>
    </dgm:pt>
    <dgm:pt modelId="{1702805A-4DF5-4D5D-B13C-185C74208DB6}" type="pres">
      <dgm:prSet presAssocID="{F3ED3D72-577E-4184-9339-8DEF992F7C39}" presName="spNode" presStyleCnt="0"/>
      <dgm:spPr/>
    </dgm:pt>
    <dgm:pt modelId="{2ED4DEB9-CB8D-495E-A2CF-0D39566B7423}" type="pres">
      <dgm:prSet presAssocID="{0249A226-5E18-4390-881E-E6268D95665B}" presName="sibTrans" presStyleLbl="sibTrans1D1" presStyleIdx="2" presStyleCnt="5"/>
      <dgm:spPr/>
    </dgm:pt>
    <dgm:pt modelId="{7D4CA26E-0130-471C-A31F-DD5C223FE502}" type="pres">
      <dgm:prSet presAssocID="{9E773D29-A63F-47BA-BCF5-44C4B24C124F}" presName="node" presStyleLbl="node1" presStyleIdx="3" presStyleCnt="5" custScaleX="142318" custScaleY="95622">
        <dgm:presLayoutVars>
          <dgm:bulletEnabled val="1"/>
        </dgm:presLayoutVars>
      </dgm:prSet>
      <dgm:spPr/>
    </dgm:pt>
    <dgm:pt modelId="{CBEE1041-82D3-4914-B6CD-71E67874AC57}" type="pres">
      <dgm:prSet presAssocID="{9E773D29-A63F-47BA-BCF5-44C4B24C124F}" presName="spNode" presStyleCnt="0"/>
      <dgm:spPr/>
    </dgm:pt>
    <dgm:pt modelId="{C3126344-FD08-4187-9F43-A7CEB8C04DF5}" type="pres">
      <dgm:prSet presAssocID="{390DF9B6-F1C5-466F-A848-7337B4BAE8CA}" presName="sibTrans" presStyleLbl="sibTrans1D1" presStyleIdx="3" presStyleCnt="5"/>
      <dgm:spPr/>
    </dgm:pt>
    <dgm:pt modelId="{EB4F84DA-3738-414D-A0CF-8A0AECB99ECA}" type="pres">
      <dgm:prSet presAssocID="{8AE2F2D9-7F4A-4FDA-BF8A-6645C088B07D}" presName="node" presStyleLbl="node1" presStyleIdx="4" presStyleCnt="5" custScaleX="142318" custScaleY="95622">
        <dgm:presLayoutVars>
          <dgm:bulletEnabled val="1"/>
        </dgm:presLayoutVars>
      </dgm:prSet>
      <dgm:spPr/>
    </dgm:pt>
    <dgm:pt modelId="{199BEAA6-3757-4131-BE46-334C77472B26}" type="pres">
      <dgm:prSet presAssocID="{8AE2F2D9-7F4A-4FDA-BF8A-6645C088B07D}" presName="spNode" presStyleCnt="0"/>
      <dgm:spPr/>
    </dgm:pt>
    <dgm:pt modelId="{1778AAF5-CC28-4E72-B291-B55DF07D370D}" type="pres">
      <dgm:prSet presAssocID="{06AC8B49-9905-472C-A132-E16EBB417BE7}" presName="sibTrans" presStyleLbl="sibTrans1D1" presStyleIdx="4" presStyleCnt="5"/>
      <dgm:spPr/>
    </dgm:pt>
  </dgm:ptLst>
  <dgm:cxnLst>
    <dgm:cxn modelId="{9B574800-7431-407C-8D4B-32222FAA3B6B}" type="presOf" srcId="{0249A226-5E18-4390-881E-E6268D95665B}" destId="{2ED4DEB9-CB8D-495E-A2CF-0D39566B7423}" srcOrd="0" destOrd="0" presId="urn:microsoft.com/office/officeart/2005/8/layout/cycle6"/>
    <dgm:cxn modelId="{0EF64007-F828-4FD8-90C6-2C41D4FA367C}" type="presOf" srcId="{9ABB945D-E223-443F-9CE5-63F32CC475FB}" destId="{F6F0B72B-64F2-4409-A2FF-BC7708DC87FC}" srcOrd="0" destOrd="0" presId="urn:microsoft.com/office/officeart/2005/8/layout/cycle6"/>
    <dgm:cxn modelId="{0CE0C421-1717-44B5-8235-3E77AC497C7A}" srcId="{9ABB945D-E223-443F-9CE5-63F32CC475FB}" destId="{BC8248B3-25EA-44D2-B7C4-1F9024AE3BFA}" srcOrd="1" destOrd="0" parTransId="{B55B6FF3-B5A1-4C31-B819-1E4F80D240A8}" sibTransId="{E0601A00-E6E6-4E5B-BADF-3916BEDD0C07}"/>
    <dgm:cxn modelId="{23DC4324-C23D-4B1C-879B-D22EF9135715}" srcId="{9ABB945D-E223-443F-9CE5-63F32CC475FB}" destId="{9E773D29-A63F-47BA-BCF5-44C4B24C124F}" srcOrd="3" destOrd="0" parTransId="{C89E677F-9373-4CFA-8FFE-F4CEFDD0F98D}" sibTransId="{390DF9B6-F1C5-466F-A848-7337B4BAE8CA}"/>
    <dgm:cxn modelId="{B90DF362-8C16-45D0-8526-0F0545F5ED92}" srcId="{9ABB945D-E223-443F-9CE5-63F32CC475FB}" destId="{8AE2F2D9-7F4A-4FDA-BF8A-6645C088B07D}" srcOrd="4" destOrd="0" parTransId="{21971F9C-E0C6-4E25-8E30-9D48D03F965B}" sibTransId="{06AC8B49-9905-472C-A132-E16EBB417BE7}"/>
    <dgm:cxn modelId="{A2BDFB66-4EC6-4A48-A093-AF1FAB1F8492}" type="presOf" srcId="{06AC8B49-9905-472C-A132-E16EBB417BE7}" destId="{1778AAF5-CC28-4E72-B291-B55DF07D370D}" srcOrd="0" destOrd="0" presId="urn:microsoft.com/office/officeart/2005/8/layout/cycle6"/>
    <dgm:cxn modelId="{C3721A76-D4AA-412E-9D64-8ED1AA2BAA08}" type="presOf" srcId="{8AE2F2D9-7F4A-4FDA-BF8A-6645C088B07D}" destId="{EB4F84DA-3738-414D-A0CF-8A0AECB99ECA}" srcOrd="0" destOrd="0" presId="urn:microsoft.com/office/officeart/2005/8/layout/cycle6"/>
    <dgm:cxn modelId="{741E1E81-4BAC-4DA0-8640-B5EDD2B1A87C}" type="presOf" srcId="{33023FAB-D883-42B3-BB0C-960AA77CB8B6}" destId="{F1632B81-36B5-4681-9524-1157A66EEFA7}" srcOrd="0" destOrd="0" presId="urn:microsoft.com/office/officeart/2005/8/layout/cycle6"/>
    <dgm:cxn modelId="{1B532E88-54D1-4CE3-B660-FA43F28A0ED1}" type="presOf" srcId="{9E773D29-A63F-47BA-BCF5-44C4B24C124F}" destId="{7D4CA26E-0130-471C-A31F-DD5C223FE502}" srcOrd="0" destOrd="0" presId="urn:microsoft.com/office/officeart/2005/8/layout/cycle6"/>
    <dgm:cxn modelId="{9F2DB290-0C8C-4F13-9956-F2D3A94D5B94}" type="presOf" srcId="{E0601A00-E6E6-4E5B-BADF-3916BEDD0C07}" destId="{5341B5F1-EA35-48DC-9A2D-5D510FD5BD74}" srcOrd="0" destOrd="0" presId="urn:microsoft.com/office/officeart/2005/8/layout/cycle6"/>
    <dgm:cxn modelId="{24E1B295-1597-4B35-A2D6-01216CDCB66B}" type="presOf" srcId="{60C7F06D-BF79-487B-9B12-5515A5BD8A34}" destId="{566A4E4A-8899-4E68-AEE8-F9707AEB3E6B}" srcOrd="0" destOrd="0" presId="urn:microsoft.com/office/officeart/2005/8/layout/cycle6"/>
    <dgm:cxn modelId="{71C90BB0-337C-43C7-8440-CBA0FD05BBA7}" type="presOf" srcId="{390DF9B6-F1C5-466F-A848-7337B4BAE8CA}" destId="{C3126344-FD08-4187-9F43-A7CEB8C04DF5}" srcOrd="0" destOrd="0" presId="urn:microsoft.com/office/officeart/2005/8/layout/cycle6"/>
    <dgm:cxn modelId="{CF2E05BE-39A8-45B2-AD34-D0B5DA11A262}" type="presOf" srcId="{F3ED3D72-577E-4184-9339-8DEF992F7C39}" destId="{1722C902-74D3-40F8-8F43-4571D71691A6}" srcOrd="0" destOrd="0" presId="urn:microsoft.com/office/officeart/2005/8/layout/cycle6"/>
    <dgm:cxn modelId="{B101B9D8-732B-4656-B8C0-037012722754}" srcId="{9ABB945D-E223-443F-9CE5-63F32CC475FB}" destId="{60C7F06D-BF79-487B-9B12-5515A5BD8A34}" srcOrd="0" destOrd="0" parTransId="{14A7B13B-5FF4-4FBB-B623-ACF29D7E1689}" sibTransId="{33023FAB-D883-42B3-BB0C-960AA77CB8B6}"/>
    <dgm:cxn modelId="{2AEA34EE-9AF9-45FE-9DD4-83AE2BA0DB0E}" srcId="{9ABB945D-E223-443F-9CE5-63F32CC475FB}" destId="{F3ED3D72-577E-4184-9339-8DEF992F7C39}" srcOrd="2" destOrd="0" parTransId="{871F597B-3BD1-43DB-921F-0022786093AC}" sibTransId="{0249A226-5E18-4390-881E-E6268D95665B}"/>
    <dgm:cxn modelId="{6361D9FE-CC81-4CEA-8D1C-9B65E976D58E}" type="presOf" srcId="{BC8248B3-25EA-44D2-B7C4-1F9024AE3BFA}" destId="{4F84B736-CF48-4DCC-B3B9-2604E7DB1CBF}" srcOrd="0" destOrd="0" presId="urn:microsoft.com/office/officeart/2005/8/layout/cycle6"/>
    <dgm:cxn modelId="{6B006CF2-A13C-4A56-9B42-9F3AE21CF1D9}" type="presParOf" srcId="{F6F0B72B-64F2-4409-A2FF-BC7708DC87FC}" destId="{566A4E4A-8899-4E68-AEE8-F9707AEB3E6B}" srcOrd="0" destOrd="0" presId="urn:microsoft.com/office/officeart/2005/8/layout/cycle6"/>
    <dgm:cxn modelId="{5C32B286-7C63-4302-B562-F5F3545683AD}" type="presParOf" srcId="{F6F0B72B-64F2-4409-A2FF-BC7708DC87FC}" destId="{290BC543-FA32-4462-B263-A915CFE5440C}" srcOrd="1" destOrd="0" presId="urn:microsoft.com/office/officeart/2005/8/layout/cycle6"/>
    <dgm:cxn modelId="{5A1E5650-AFFD-4C31-9CAF-094EF59B7567}" type="presParOf" srcId="{F6F0B72B-64F2-4409-A2FF-BC7708DC87FC}" destId="{F1632B81-36B5-4681-9524-1157A66EEFA7}" srcOrd="2" destOrd="0" presId="urn:microsoft.com/office/officeart/2005/8/layout/cycle6"/>
    <dgm:cxn modelId="{0C76200F-EF19-4E21-9D97-1FF67819B2F3}" type="presParOf" srcId="{F6F0B72B-64F2-4409-A2FF-BC7708DC87FC}" destId="{4F84B736-CF48-4DCC-B3B9-2604E7DB1CBF}" srcOrd="3" destOrd="0" presId="urn:microsoft.com/office/officeart/2005/8/layout/cycle6"/>
    <dgm:cxn modelId="{A3DA337F-B61A-4FC8-8F3E-871EFFF01FEE}" type="presParOf" srcId="{F6F0B72B-64F2-4409-A2FF-BC7708DC87FC}" destId="{DF231F9B-D614-45BB-8497-F68A69AE95DC}" srcOrd="4" destOrd="0" presId="urn:microsoft.com/office/officeart/2005/8/layout/cycle6"/>
    <dgm:cxn modelId="{FBAC684C-7370-490D-8658-D35D9A9FA47E}" type="presParOf" srcId="{F6F0B72B-64F2-4409-A2FF-BC7708DC87FC}" destId="{5341B5F1-EA35-48DC-9A2D-5D510FD5BD74}" srcOrd="5" destOrd="0" presId="urn:microsoft.com/office/officeart/2005/8/layout/cycle6"/>
    <dgm:cxn modelId="{1655B4DA-B1ED-49A0-9E6D-D9B9E4A3F70F}" type="presParOf" srcId="{F6F0B72B-64F2-4409-A2FF-BC7708DC87FC}" destId="{1722C902-74D3-40F8-8F43-4571D71691A6}" srcOrd="6" destOrd="0" presId="urn:microsoft.com/office/officeart/2005/8/layout/cycle6"/>
    <dgm:cxn modelId="{C8183920-B12B-48E7-8B14-925415E90648}" type="presParOf" srcId="{F6F0B72B-64F2-4409-A2FF-BC7708DC87FC}" destId="{1702805A-4DF5-4D5D-B13C-185C74208DB6}" srcOrd="7" destOrd="0" presId="urn:microsoft.com/office/officeart/2005/8/layout/cycle6"/>
    <dgm:cxn modelId="{22FC2915-A1E3-4C0B-B38F-F3D787C7E126}" type="presParOf" srcId="{F6F0B72B-64F2-4409-A2FF-BC7708DC87FC}" destId="{2ED4DEB9-CB8D-495E-A2CF-0D39566B7423}" srcOrd="8" destOrd="0" presId="urn:microsoft.com/office/officeart/2005/8/layout/cycle6"/>
    <dgm:cxn modelId="{D9CA6E02-179E-4B64-9FEF-FBE3A4580DA1}" type="presParOf" srcId="{F6F0B72B-64F2-4409-A2FF-BC7708DC87FC}" destId="{7D4CA26E-0130-471C-A31F-DD5C223FE502}" srcOrd="9" destOrd="0" presId="urn:microsoft.com/office/officeart/2005/8/layout/cycle6"/>
    <dgm:cxn modelId="{501C8F9C-090E-4A73-A1D8-1BE5A9BC63C4}" type="presParOf" srcId="{F6F0B72B-64F2-4409-A2FF-BC7708DC87FC}" destId="{CBEE1041-82D3-4914-B6CD-71E67874AC57}" srcOrd="10" destOrd="0" presId="urn:microsoft.com/office/officeart/2005/8/layout/cycle6"/>
    <dgm:cxn modelId="{7A0A8B8C-DA17-4EBC-ACD5-EDDE442D3501}" type="presParOf" srcId="{F6F0B72B-64F2-4409-A2FF-BC7708DC87FC}" destId="{C3126344-FD08-4187-9F43-A7CEB8C04DF5}" srcOrd="11" destOrd="0" presId="urn:microsoft.com/office/officeart/2005/8/layout/cycle6"/>
    <dgm:cxn modelId="{F25EA06E-F1F0-4DA2-976F-FDA21A1B1A78}" type="presParOf" srcId="{F6F0B72B-64F2-4409-A2FF-BC7708DC87FC}" destId="{EB4F84DA-3738-414D-A0CF-8A0AECB99ECA}" srcOrd="12" destOrd="0" presId="urn:microsoft.com/office/officeart/2005/8/layout/cycle6"/>
    <dgm:cxn modelId="{51B52D16-CEC9-4290-90AE-49337CD90A9F}" type="presParOf" srcId="{F6F0B72B-64F2-4409-A2FF-BC7708DC87FC}" destId="{199BEAA6-3757-4131-BE46-334C77472B26}" srcOrd="13" destOrd="0" presId="urn:microsoft.com/office/officeart/2005/8/layout/cycle6"/>
    <dgm:cxn modelId="{EC82EE34-D359-4109-A419-D04F7F2B8D9F}" type="presParOf" srcId="{F6F0B72B-64F2-4409-A2FF-BC7708DC87FC}" destId="{1778AAF5-CC28-4E72-B291-B55DF07D370D}"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6A4E4A-8899-4E68-AEE8-F9707AEB3E6B}">
      <dsp:nvSpPr>
        <dsp:cNvPr id="0" name=""/>
        <dsp:cNvSpPr/>
      </dsp:nvSpPr>
      <dsp:spPr>
        <a:xfrm>
          <a:off x="2797380" y="15824"/>
          <a:ext cx="2533238" cy="110633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Clr>
              <a:srgbClr val="000000"/>
            </a:buClr>
            <a:buSzPts val="1600"/>
            <a:buFont typeface="Arial"/>
            <a:buNone/>
          </a:pPr>
          <a:r>
            <a:rPr lang="en-US" sz="2000" b="1" i="0" u="none" strike="noStrike" kern="1200" cap="none" dirty="0">
              <a:latin typeface="Source Sans Pro"/>
              <a:ea typeface="Source Sans Pro"/>
              <a:cs typeface="Source Sans Pro"/>
              <a:sym typeface="Source Sans Pro"/>
            </a:rPr>
            <a:t>Information, Agency &amp; Informed Choice </a:t>
          </a:r>
          <a:endParaRPr lang="en-US" sz="2000" kern="1200" dirty="0"/>
        </a:p>
      </dsp:txBody>
      <dsp:txXfrm>
        <a:off x="2851387" y="69831"/>
        <a:ext cx="2425224" cy="998322"/>
      </dsp:txXfrm>
    </dsp:sp>
    <dsp:sp modelId="{F1632B81-36B5-4681-9524-1157A66EEFA7}">
      <dsp:nvSpPr>
        <dsp:cNvPr id="0" name=""/>
        <dsp:cNvSpPr/>
      </dsp:nvSpPr>
      <dsp:spPr>
        <a:xfrm>
          <a:off x="1753873" y="568992"/>
          <a:ext cx="4620252" cy="4620252"/>
        </a:xfrm>
        <a:custGeom>
          <a:avLst/>
          <a:gdLst/>
          <a:ahLst/>
          <a:cxnLst/>
          <a:rect l="0" t="0" r="0" b="0"/>
          <a:pathLst>
            <a:path>
              <a:moveTo>
                <a:pt x="3584599" y="383366"/>
              </a:moveTo>
              <a:arcTo wR="2310126" hR="2310126" stAng="18208981" swAng="1381295"/>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F84B736-CF48-4DCC-B3B9-2604E7DB1CBF}">
      <dsp:nvSpPr>
        <dsp:cNvPr id="0" name=""/>
        <dsp:cNvSpPr/>
      </dsp:nvSpPr>
      <dsp:spPr>
        <a:xfrm>
          <a:off x="4994441" y="1612082"/>
          <a:ext cx="2533238" cy="110633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Clr>
              <a:srgbClr val="000000"/>
            </a:buClr>
            <a:buSzPts val="1600"/>
            <a:buFont typeface="Arial"/>
            <a:buNone/>
          </a:pPr>
          <a:r>
            <a:rPr lang="en-US" sz="2000" b="1" i="0" u="none" strike="noStrike" kern="1200" cap="none" dirty="0">
              <a:latin typeface="Source Sans Pro"/>
              <a:ea typeface="Source Sans Pro"/>
              <a:cs typeface="Source Sans Pro"/>
              <a:sym typeface="Source Sans Pro"/>
            </a:rPr>
            <a:t>Equity</a:t>
          </a:r>
          <a:endParaRPr lang="en-US" sz="2000" kern="1200" dirty="0"/>
        </a:p>
      </dsp:txBody>
      <dsp:txXfrm>
        <a:off x="5048448" y="1666089"/>
        <a:ext cx="2425224" cy="998322"/>
      </dsp:txXfrm>
    </dsp:sp>
    <dsp:sp modelId="{5341B5F1-EA35-48DC-9A2D-5D510FD5BD74}">
      <dsp:nvSpPr>
        <dsp:cNvPr id="0" name=""/>
        <dsp:cNvSpPr/>
      </dsp:nvSpPr>
      <dsp:spPr>
        <a:xfrm>
          <a:off x="1753873" y="568992"/>
          <a:ext cx="4620252" cy="4620252"/>
        </a:xfrm>
        <a:custGeom>
          <a:avLst/>
          <a:gdLst/>
          <a:ahLst/>
          <a:cxnLst/>
          <a:rect l="0" t="0" r="0" b="0"/>
          <a:pathLst>
            <a:path>
              <a:moveTo>
                <a:pt x="4615670" y="2164704"/>
              </a:moveTo>
              <a:arcTo wR="2310126" hR="2310126" stAng="21383452" swAng="2276948"/>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722C902-74D3-40F8-8F43-4571D71691A6}">
      <dsp:nvSpPr>
        <dsp:cNvPr id="0" name=""/>
        <dsp:cNvSpPr/>
      </dsp:nvSpPr>
      <dsp:spPr>
        <a:xfrm>
          <a:off x="4155238" y="4194881"/>
          <a:ext cx="2533238" cy="110633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Clr>
              <a:srgbClr val="000000"/>
            </a:buClr>
            <a:buSzPts val="1600"/>
            <a:buFont typeface="Arial"/>
            <a:buNone/>
          </a:pPr>
          <a:r>
            <a:rPr lang="en-US" sz="2000" b="1" i="0" u="none" strike="noStrike" kern="1200" cap="none" dirty="0">
              <a:latin typeface="Source Sans Pro"/>
              <a:ea typeface="Source Sans Pro"/>
              <a:cs typeface="Source Sans Pro"/>
              <a:sym typeface="Source Sans Pro"/>
            </a:rPr>
            <a:t>Technical Competence &amp; Safety</a:t>
          </a:r>
          <a:endParaRPr lang="en-US" sz="2000" kern="1200" dirty="0"/>
        </a:p>
      </dsp:txBody>
      <dsp:txXfrm>
        <a:off x="4209245" y="4248888"/>
        <a:ext cx="2425224" cy="998322"/>
      </dsp:txXfrm>
    </dsp:sp>
    <dsp:sp modelId="{2ED4DEB9-CB8D-495E-A2CF-0D39566B7423}">
      <dsp:nvSpPr>
        <dsp:cNvPr id="0" name=""/>
        <dsp:cNvSpPr/>
      </dsp:nvSpPr>
      <dsp:spPr>
        <a:xfrm>
          <a:off x="1753873" y="568992"/>
          <a:ext cx="4620252" cy="4620252"/>
        </a:xfrm>
        <a:custGeom>
          <a:avLst/>
          <a:gdLst/>
          <a:ahLst/>
          <a:cxnLst/>
          <a:rect l="0" t="0" r="0" b="0"/>
          <a:pathLst>
            <a:path>
              <a:moveTo>
                <a:pt x="2399541" y="4618520"/>
              </a:moveTo>
              <a:arcTo wR="2310126" hR="2310126" stAng="5266906" swAng="266189"/>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D4CA26E-0130-471C-A31F-DD5C223FE502}">
      <dsp:nvSpPr>
        <dsp:cNvPr id="0" name=""/>
        <dsp:cNvSpPr/>
      </dsp:nvSpPr>
      <dsp:spPr>
        <a:xfrm>
          <a:off x="1439522" y="4194881"/>
          <a:ext cx="2533238" cy="110633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Clr>
              <a:srgbClr val="000000"/>
            </a:buClr>
            <a:buSzPts val="1600"/>
            <a:buFont typeface="Arial"/>
            <a:buNone/>
          </a:pPr>
          <a:r>
            <a:rPr lang="en-US" sz="2000" b="1" i="0" u="none" strike="noStrike" kern="1200" cap="none" dirty="0">
              <a:latin typeface="Source Sans Pro"/>
              <a:ea typeface="Source Sans Pro"/>
              <a:cs typeface="Source Sans Pro"/>
              <a:sym typeface="Source Sans Pro"/>
            </a:rPr>
            <a:t>Respect &amp; Compassion</a:t>
          </a:r>
          <a:endParaRPr lang="en-US" sz="2000" kern="1200" dirty="0"/>
        </a:p>
      </dsp:txBody>
      <dsp:txXfrm>
        <a:off x="1493529" y="4248888"/>
        <a:ext cx="2425224" cy="998322"/>
      </dsp:txXfrm>
    </dsp:sp>
    <dsp:sp modelId="{C3126344-FD08-4187-9F43-A7CEB8C04DF5}">
      <dsp:nvSpPr>
        <dsp:cNvPr id="0" name=""/>
        <dsp:cNvSpPr/>
      </dsp:nvSpPr>
      <dsp:spPr>
        <a:xfrm>
          <a:off x="1753873" y="568992"/>
          <a:ext cx="4620252" cy="4620252"/>
        </a:xfrm>
        <a:custGeom>
          <a:avLst/>
          <a:gdLst/>
          <a:ahLst/>
          <a:cxnLst/>
          <a:rect l="0" t="0" r="0" b="0"/>
          <a:pathLst>
            <a:path>
              <a:moveTo>
                <a:pt x="402644" y="3613274"/>
              </a:moveTo>
              <a:arcTo wR="2310126" hR="2310126" stAng="8739600" swAng="2276948"/>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B4F84DA-3738-414D-A0CF-8A0AECB99ECA}">
      <dsp:nvSpPr>
        <dsp:cNvPr id="0" name=""/>
        <dsp:cNvSpPr/>
      </dsp:nvSpPr>
      <dsp:spPr>
        <a:xfrm>
          <a:off x="600320" y="1612082"/>
          <a:ext cx="2533238" cy="1106336"/>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Clr>
              <a:srgbClr val="000000"/>
            </a:buClr>
            <a:buSzPts val="1600"/>
            <a:buFont typeface="Arial"/>
            <a:buNone/>
          </a:pPr>
          <a:r>
            <a:rPr lang="en-US" sz="2000" b="1" i="0" u="none" strike="noStrike" kern="1200" cap="none" dirty="0">
              <a:latin typeface="Source Sans Pro"/>
              <a:ea typeface="Source Sans Pro"/>
              <a:cs typeface="Source Sans Pro"/>
              <a:sym typeface="Source Sans Pro"/>
            </a:rPr>
            <a:t>Continuity, Integration &amp; Coordination </a:t>
          </a:r>
          <a:endParaRPr lang="en-US" sz="2000" kern="1200" dirty="0"/>
        </a:p>
      </dsp:txBody>
      <dsp:txXfrm>
        <a:off x="654327" y="1666089"/>
        <a:ext cx="2425224" cy="998322"/>
      </dsp:txXfrm>
    </dsp:sp>
    <dsp:sp modelId="{1778AAF5-CC28-4E72-B291-B55DF07D370D}">
      <dsp:nvSpPr>
        <dsp:cNvPr id="0" name=""/>
        <dsp:cNvSpPr/>
      </dsp:nvSpPr>
      <dsp:spPr>
        <a:xfrm>
          <a:off x="1753873" y="568992"/>
          <a:ext cx="4620252" cy="4620252"/>
        </a:xfrm>
        <a:custGeom>
          <a:avLst/>
          <a:gdLst/>
          <a:ahLst/>
          <a:cxnLst/>
          <a:rect l="0" t="0" r="0" b="0"/>
          <a:pathLst>
            <a:path>
              <a:moveTo>
                <a:pt x="383642" y="1035236"/>
              </a:moveTo>
              <a:arcTo wR="2310126" hR="2310126" stAng="12809724" swAng="1381295"/>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dirty="0">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hrh2030program.org/wp-content/uploads/2020/07/HRH2030-Gender-Competencies-Brief.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i="0" u="none" strike="noStrike" cap="none" dirty="0">
                <a:solidFill>
                  <a:srgbClr val="000000"/>
                </a:solidFill>
                <a:latin typeface="Source Sans Pro"/>
                <a:ea typeface="Source Sans Pro"/>
                <a:cs typeface="Source Sans Pro"/>
                <a:sym typeface="Source Sans Pro"/>
              </a:rPr>
              <a:t>Total time required to complete this module/session is approximately </a:t>
            </a:r>
            <a:r>
              <a:rPr lang="en-US" sz="1000" dirty="0">
                <a:solidFill>
                  <a:srgbClr val="000000"/>
                </a:solidFill>
              </a:rPr>
              <a:t>1 hour 45 minutes.</a:t>
            </a:r>
            <a:endParaRPr sz="1000" dirty="0">
              <a:solidFill>
                <a:srgbClr val="000000"/>
              </a:solidFill>
            </a:endParaRPr>
          </a:p>
          <a:p>
            <a:pPr marL="0" lvl="0" indent="0" algn="l" rtl="0">
              <a:spcBef>
                <a:spcPts val="0"/>
              </a:spcBef>
              <a:spcAft>
                <a:spcPts val="0"/>
              </a:spcAft>
              <a:buClr>
                <a:schemeClr val="dk1"/>
              </a:buClr>
              <a:buSzPts val="1000"/>
              <a:buFont typeface="Arial"/>
              <a:buNone/>
            </a:pPr>
            <a:r>
              <a:rPr lang="en-US" sz="1000" dirty="0"/>
              <a:t>Most images have been credited. Where they have not been credited, they are derived from Microsoft 365 stock icons, under a royalty-free license at the Noun Project (</a:t>
            </a:r>
            <a:r>
              <a:rPr lang="en-US" sz="1000" u="sng" dirty="0">
                <a:solidFill>
                  <a:schemeClr val="hlink"/>
                </a:solidFill>
                <a:hlinkClick r:id="rId3"/>
              </a:rPr>
              <a:t>Noun Project: Free Icons &amp; Stock Photos for Everything (thenounproject.com)</a:t>
            </a:r>
            <a:r>
              <a:rPr lang="en-US" sz="1000" dirty="0"/>
              <a:t>), or from USAID’s MOMENTUM style guide and templates.</a:t>
            </a:r>
            <a:endParaRPr sz="1000" dirty="0"/>
          </a:p>
          <a:p>
            <a:pPr marL="0" lvl="0" indent="0" algn="l" rtl="0">
              <a:lnSpc>
                <a:spcPct val="100000"/>
              </a:lnSpc>
              <a:spcBef>
                <a:spcPts val="0"/>
              </a:spcBef>
              <a:spcAft>
                <a:spcPts val="0"/>
              </a:spcAft>
              <a:buSzPts val="1400"/>
              <a:buNone/>
            </a:pPr>
            <a:endParaRPr sz="1000" dirty="0">
              <a:solidFill>
                <a:srgbClr val="000000"/>
              </a:solidFill>
            </a:endParaRPr>
          </a:p>
          <a:p>
            <a:pPr marL="0" lvl="0" indent="0" algn="l" rtl="0">
              <a:lnSpc>
                <a:spcPct val="100000"/>
              </a:lnSpc>
              <a:spcBef>
                <a:spcPts val="0"/>
              </a:spcBef>
              <a:spcAft>
                <a:spcPts val="0"/>
              </a:spcAft>
              <a:buSzPts val="1400"/>
              <a:buNone/>
            </a:pPr>
            <a:endParaRPr sz="1000" b="1" dirty="0"/>
          </a:p>
          <a:p>
            <a:pPr marL="0" lvl="0" indent="0" algn="l" rtl="0">
              <a:lnSpc>
                <a:spcPct val="100000"/>
              </a:lnSpc>
              <a:spcBef>
                <a:spcPts val="0"/>
              </a:spcBef>
              <a:spcAft>
                <a:spcPts val="0"/>
              </a:spcAft>
              <a:buSzPts val="1400"/>
              <a:buNone/>
            </a:pPr>
            <a:r>
              <a:rPr lang="en-US" sz="1000" b="1" dirty="0"/>
              <a:t>Acknowledgements: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The content of this module is adapted from:</a:t>
            </a:r>
            <a:endParaRPr sz="1000" dirty="0"/>
          </a:p>
          <a:p>
            <a:pPr marL="228600" marR="0" lvl="0" indent="-228600" algn="l" rtl="0">
              <a:lnSpc>
                <a:spcPct val="100000"/>
              </a:lnSpc>
              <a:spcBef>
                <a:spcPts val="0"/>
              </a:spcBef>
              <a:spcAft>
                <a:spcPts val="0"/>
              </a:spcAft>
              <a:buClr>
                <a:srgbClr val="000000"/>
              </a:buClr>
              <a:buSzPct val="100000"/>
              <a:buFont typeface="Arial" panose="020B0604020202020204" pitchFamily="34" charset="0"/>
              <a:buChar char="•"/>
            </a:pPr>
            <a:r>
              <a:rPr lang="en-US" sz="1000" b="0" i="0" u="none" strike="noStrike" cap="none" dirty="0">
                <a:solidFill>
                  <a:srgbClr val="000000"/>
                </a:solidFill>
                <a:latin typeface="Source Sans Pro"/>
                <a:ea typeface="Source Sans Pro"/>
                <a:cs typeface="Source Sans Pro"/>
                <a:sym typeface="Source Sans Pro"/>
              </a:rPr>
              <a:t>People-centered Care in Low- and Middle-income Countries. Report of meeting held 5 May 2010. WHO.</a:t>
            </a:r>
            <a:endParaRPr sz="1000" dirty="0"/>
          </a:p>
          <a:p>
            <a:pPr marL="228600" marR="0" lvl="0" indent="-228600" algn="l" rtl="0">
              <a:lnSpc>
                <a:spcPct val="100000"/>
              </a:lnSpc>
              <a:spcBef>
                <a:spcPts val="0"/>
              </a:spcBef>
              <a:spcAft>
                <a:spcPts val="0"/>
              </a:spcAft>
              <a:buClr>
                <a:srgbClr val="000000"/>
              </a:buClr>
              <a:buSzPct val="100000"/>
              <a:buFont typeface="Arial" panose="020B0604020202020204" pitchFamily="34" charset="0"/>
              <a:buChar char="•"/>
            </a:pPr>
            <a:r>
              <a:rPr lang="en-US" sz="1000" b="0" i="0" u="none" strike="noStrike" cap="none" dirty="0">
                <a:solidFill>
                  <a:srgbClr val="000000"/>
                </a:solidFill>
                <a:latin typeface="Source Sans Pro"/>
                <a:ea typeface="Source Sans Pro"/>
                <a:cs typeface="Source Sans Pro"/>
                <a:sym typeface="Source Sans Pro"/>
              </a:rPr>
              <a:t>What Is Patient-Centered Care? NEJM Catalyst. January 1, 2017. https://catalyst.nejm.org/doi/full/10.1056/CAT.17.0559 </a:t>
            </a:r>
            <a:endParaRPr sz="1000" dirty="0"/>
          </a:p>
          <a:p>
            <a:pPr marL="228600" marR="0" lvl="0" indent="-228600" algn="l" rtl="0">
              <a:lnSpc>
                <a:spcPct val="100000"/>
              </a:lnSpc>
              <a:spcBef>
                <a:spcPts val="0"/>
              </a:spcBef>
              <a:spcAft>
                <a:spcPts val="0"/>
              </a:spcAft>
              <a:buClr>
                <a:srgbClr val="000000"/>
              </a:buClr>
              <a:buSzPct val="100000"/>
              <a:buFont typeface="Arial" panose="020B0604020202020204" pitchFamily="34" charset="0"/>
              <a:buChar char="•"/>
            </a:pPr>
            <a:r>
              <a:rPr lang="en-US" sz="1000" b="0" i="0" u="none" strike="noStrike" cap="none" dirty="0">
                <a:solidFill>
                  <a:srgbClr val="000000"/>
                </a:solidFill>
                <a:latin typeface="Source Sans Pro"/>
                <a:ea typeface="Source Sans Pro"/>
                <a:cs typeface="Source Sans Pro"/>
                <a:sym typeface="Source Sans Pro"/>
              </a:rPr>
              <a:t>WHO iCCM training package for community health workers: Integrated management of childhood illness: caring for newborns and children in the community, adaptation for high HIV or TB settings. WHO 2014</a:t>
            </a:r>
            <a:endParaRPr sz="1000" dirty="0"/>
          </a:p>
          <a:p>
            <a:pPr marL="228600" marR="0" lvl="0" indent="-228600" algn="l" rtl="0">
              <a:lnSpc>
                <a:spcPct val="100000"/>
              </a:lnSpc>
              <a:spcBef>
                <a:spcPts val="0"/>
              </a:spcBef>
              <a:spcAft>
                <a:spcPts val="0"/>
              </a:spcAft>
              <a:buClr>
                <a:srgbClr val="000000"/>
              </a:buClr>
              <a:buSzPct val="100000"/>
              <a:buFont typeface="Arial" panose="020B0604020202020204" pitchFamily="34" charset="0"/>
              <a:buChar char="•"/>
            </a:pPr>
            <a:r>
              <a:rPr lang="en-US" sz="1000" b="0" i="0" u="none" strike="noStrike" cap="none" dirty="0">
                <a:solidFill>
                  <a:srgbClr val="000000"/>
                </a:solidFill>
                <a:latin typeface="Source Sans Pro"/>
                <a:ea typeface="Source Sans Pro"/>
                <a:cs typeface="Source Sans Pro"/>
                <a:sym typeface="Source Sans Pro"/>
              </a:rPr>
              <a:t>Family Planning Training Resource Package, module on family planning counseling: https://www.fptraining.org/resources/basic-slides-fp-counseling-session-i-principles-family-planning-counseling</a:t>
            </a:r>
          </a:p>
          <a:p>
            <a:pPr marL="228600" marR="0" lvl="0" indent="-228600" algn="l" rtl="0">
              <a:lnSpc>
                <a:spcPct val="100000"/>
              </a:lnSpc>
              <a:spcBef>
                <a:spcPts val="0"/>
              </a:spcBef>
              <a:spcAft>
                <a:spcPts val="0"/>
              </a:spcAft>
              <a:buClr>
                <a:srgbClr val="000000"/>
              </a:buClr>
              <a:buSzPct val="100000"/>
              <a:buFont typeface="Arial" panose="020B0604020202020204" pitchFamily="34" charset="0"/>
              <a:buChar char="•"/>
            </a:pPr>
            <a:r>
              <a:rPr lang="en-US" sz="1000" b="0" i="0" u="none" strike="noStrike" cap="none" dirty="0">
                <a:solidFill>
                  <a:srgbClr val="000000"/>
                </a:solidFill>
                <a:latin typeface="Source Sans Pro"/>
                <a:ea typeface="Source Sans Pro"/>
                <a:sym typeface="Source Sans Pro"/>
              </a:rPr>
              <a:t>The Person-Centered Care Toolkit: Applying A Person-Centered Approach to Family Planning/Reproductive Health and Maternal, Newborn, and Child Health, Revision, in progress, MPHD, 2024.</a:t>
            </a:r>
            <a:endParaRPr sz="1000"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Source Sans Pro"/>
              <a:buNone/>
            </a:pPr>
            <a:r>
              <a:rPr lang="en-US" sz="1000" b="1" dirty="0"/>
              <a:t>FACILITATOR NOTES</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u="none" dirty="0"/>
              <a:t>Say: </a:t>
            </a:r>
            <a:r>
              <a:rPr lang="en-US" sz="1000" b="0" u="none" dirty="0"/>
              <a:t>Let’s talk about gender, which is also hugely influential on a client’s life experience and perspective. </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u="none" dirty="0"/>
              <a:t>Ask </a:t>
            </a:r>
            <a:r>
              <a:rPr lang="en-US" sz="1000" b="0" u="none" dirty="0"/>
              <a:t>a participant to read the definitions on the slide out loud. </a:t>
            </a:r>
            <a:r>
              <a:rPr lang="en-US" sz="1000" b="1" u="none" dirty="0"/>
              <a:t>Emphasize </a:t>
            </a:r>
            <a:r>
              <a:rPr lang="en-US" sz="1000" b="0" u="none" dirty="0"/>
              <a:t>the points written in bold.</a:t>
            </a:r>
            <a:endParaRPr sz="1000" dirty="0"/>
          </a:p>
          <a:p>
            <a:pPr marL="0" marR="0" lvl="0" indent="0" algn="l" rtl="0">
              <a:lnSpc>
                <a:spcPct val="100000"/>
              </a:lnSpc>
              <a:spcBef>
                <a:spcPts val="0"/>
              </a:spcBef>
              <a:spcAft>
                <a:spcPts val="0"/>
              </a:spcAft>
              <a:buClr>
                <a:schemeClr val="dk1"/>
              </a:buClr>
              <a:buSzPts val="1000"/>
              <a:buFont typeface="Source Sans Pro"/>
              <a:buNone/>
            </a:pPr>
            <a:endParaRPr sz="1000" b="0" u="none" dirty="0"/>
          </a:p>
          <a:p>
            <a:pPr marL="0" marR="0" lvl="0" indent="0" algn="l" rtl="0">
              <a:lnSpc>
                <a:spcPct val="100000"/>
              </a:lnSpc>
              <a:spcBef>
                <a:spcPts val="0"/>
              </a:spcBef>
              <a:spcAft>
                <a:spcPts val="0"/>
              </a:spcAft>
              <a:buClr>
                <a:schemeClr val="dk1"/>
              </a:buClr>
              <a:buSzPts val="1000"/>
              <a:buFont typeface="Source Sans Pro"/>
              <a:buNone/>
            </a:pPr>
            <a:r>
              <a:rPr lang="en-US" sz="1000" b="1" u="sng" dirty="0"/>
              <a:t>References: </a:t>
            </a:r>
            <a:endParaRPr sz="1000" dirty="0"/>
          </a:p>
          <a:p>
            <a:pPr marL="228600" marR="0" lvl="0" algn="l" rtl="0">
              <a:lnSpc>
                <a:spcPct val="100000"/>
              </a:lnSpc>
              <a:spcBef>
                <a:spcPts val="0"/>
              </a:spcBef>
              <a:spcAft>
                <a:spcPts val="0"/>
              </a:spcAft>
              <a:buClr>
                <a:srgbClr val="000000"/>
              </a:buClr>
              <a:buSzPts val="1000"/>
              <a:buFont typeface="+mj-lt"/>
              <a:buAutoNum type="arabicPeriod"/>
            </a:pPr>
            <a:r>
              <a:rPr lang="en-US" sz="1000" i="0" dirty="0">
                <a:solidFill>
                  <a:srgbClr val="000000"/>
                </a:solidFill>
                <a:latin typeface="Source Sans Pro"/>
                <a:ea typeface="Source Sans Pro"/>
                <a:cs typeface="Source Sans Pro"/>
                <a:sym typeface="Source Sans Pro"/>
              </a:rPr>
              <a:t>USAID-HRH2030. 2020. Defining and Advancing a Gender-Competent Family Planning Service Provider: A Competency Framework and Technical </a:t>
            </a:r>
            <a:r>
              <a:rPr lang="en-US" sz="1000" b="0" i="0" u="none" strike="noStrike" cap="none" dirty="0">
                <a:solidFill>
                  <a:srgbClr val="000000"/>
                </a:solidFill>
                <a:latin typeface="Source Sans Pro"/>
                <a:ea typeface="Source Sans Pro"/>
                <a:cs typeface="Source Sans Pro"/>
                <a:sym typeface="Source Sans Pro"/>
              </a:rPr>
              <a:t>Brief)</a:t>
            </a:r>
            <a:endParaRPr sz="1000" b="0" i="0" u="none" strike="noStrike" cap="none" dirty="0">
              <a:solidFill>
                <a:srgbClr val="000000"/>
              </a:solidFill>
              <a:latin typeface="Source Sans Pro"/>
              <a:ea typeface="Source Sans Pro"/>
              <a:cs typeface="Source Sans Pro"/>
              <a:sym typeface="Source Sans Pro"/>
            </a:endParaRPr>
          </a:p>
          <a:p>
            <a:pPr marL="228600" marR="0" lvl="0" algn="l" rtl="0">
              <a:lnSpc>
                <a:spcPct val="100000"/>
              </a:lnSpc>
              <a:spcBef>
                <a:spcPts val="0"/>
              </a:spcBef>
              <a:spcAft>
                <a:spcPts val="0"/>
              </a:spcAft>
              <a:buClr>
                <a:srgbClr val="000000"/>
              </a:buClr>
              <a:buSzPts val="1000"/>
              <a:buFont typeface="+mj-lt"/>
              <a:buAutoNum type="arabicPeriod"/>
            </a:pPr>
            <a:r>
              <a:rPr lang="en-US" sz="1000" b="0" i="0" u="none" strike="noStrike" cap="none" dirty="0">
                <a:solidFill>
                  <a:srgbClr val="000000"/>
                </a:solidFill>
                <a:latin typeface="Source Sans Pro"/>
                <a:ea typeface="Source Sans Pro"/>
                <a:cs typeface="Source Sans Pro"/>
                <a:sym typeface="Source Sans Pro"/>
              </a:rPr>
              <a:t>USAID. Gender Terminology.</a:t>
            </a: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b="1" u="sng" dirty="0"/>
          </a:p>
        </p:txBody>
      </p:sp>
      <p:sp>
        <p:nvSpPr>
          <p:cNvPr id="538" name="Google Shape;538;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Source Sans Pro"/>
              <a:buNone/>
            </a:pPr>
            <a:r>
              <a:rPr lang="en-US" sz="1000" b="1" dirty="0"/>
              <a:t>FACILITATOR NOTES</a:t>
            </a:r>
            <a:endParaRPr sz="1000" b="1" dirty="0"/>
          </a:p>
          <a:p>
            <a:pPr marL="0" marR="0" lvl="0" indent="0" algn="l" rtl="0">
              <a:lnSpc>
                <a:spcPct val="100000"/>
              </a:lnSpc>
              <a:spcBef>
                <a:spcPts val="0"/>
              </a:spcBef>
              <a:spcAft>
                <a:spcPts val="0"/>
              </a:spcAft>
              <a:buClr>
                <a:schemeClr val="dk1"/>
              </a:buClr>
              <a:buSzPts val="1000"/>
              <a:buFont typeface="Source Sans Pro"/>
              <a:buNone/>
            </a:pPr>
            <a:r>
              <a:rPr lang="en-US" sz="1000" b="1" u="none" dirty="0"/>
              <a:t>Say</a:t>
            </a:r>
            <a:r>
              <a:rPr lang="en-US" sz="1000" u="none" dirty="0"/>
              <a:t>: To illustrate how gender roles can influence health care access and quality in the context of FP, for example, </a:t>
            </a:r>
            <a:r>
              <a:rPr lang="en-US" sz="1000" dirty="0"/>
              <a:t>in many contexts, a woman’s ability to make her own reproductive health decisions is often constrained by her partner’s or father’s control over economic resources and her ability to travel to seek care. Further, men’s involvement in FP choices is often dictated by traditional gender norms associated with “manliness” and masculinity, all of which affect women’s and couples’ ability to make voluntary and informed decisions about FP use.</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dirty="0"/>
              <a:t>As part of delivering person-centered care, health care providers, including pharmacists and drug shop vendors, should identify when and how different norms, roles, expectations, power differences, opportunities, and constraints assigned to women, men, girls, and boys show up in daily life, and how they might affect health and well-being,. This includes how you yourself may have attitudes and norms about gender and power that can affect professional interactions with clients.</a:t>
            </a:r>
            <a:endParaRPr sz="1000" dirty="0"/>
          </a:p>
          <a:p>
            <a:pPr marL="0" marR="0" lvl="0" indent="0" algn="l" rtl="0">
              <a:lnSpc>
                <a:spcPct val="100000"/>
              </a:lnSpc>
              <a:spcBef>
                <a:spcPts val="0"/>
              </a:spcBef>
              <a:spcAft>
                <a:spcPts val="0"/>
              </a:spcAft>
              <a:buClr>
                <a:schemeClr val="dk1"/>
              </a:buClr>
              <a:buSzPts val="1000"/>
              <a:buFont typeface="Source Sans Pro"/>
              <a:buNone/>
            </a:pP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i="0" dirty="0"/>
              <a:t>It is essential that health care providers have awareness, skills and competencies to promote gender equality, to ensure that women, girls, men, and boys have equal access to opportunities, resources, benefits and legal protections, and which recognize clients’ dignity and worth.</a:t>
            </a:r>
            <a:endParaRPr sz="1000" i="0" dirty="0"/>
          </a:p>
          <a:p>
            <a:pPr marL="0" marR="0" lvl="0" indent="0" algn="l" rtl="0">
              <a:lnSpc>
                <a:spcPct val="100000"/>
              </a:lnSpc>
              <a:spcBef>
                <a:spcPts val="0"/>
              </a:spcBef>
              <a:spcAft>
                <a:spcPts val="0"/>
              </a:spcAft>
              <a:buClr>
                <a:schemeClr val="dk1"/>
              </a:buClr>
              <a:buSzPts val="1000"/>
              <a:buFont typeface="Source Sans Pro"/>
              <a:buNone/>
            </a:pP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u="sng" dirty="0"/>
              <a:t>References: </a:t>
            </a:r>
            <a:endParaRPr sz="1000" dirty="0"/>
          </a:p>
          <a:p>
            <a:pPr marL="228600" marR="0" lvl="0" algn="l" rtl="0">
              <a:lnSpc>
                <a:spcPct val="100000"/>
              </a:lnSpc>
              <a:spcBef>
                <a:spcPts val="0"/>
              </a:spcBef>
              <a:spcAft>
                <a:spcPts val="0"/>
              </a:spcAft>
              <a:buClr>
                <a:srgbClr val="000000"/>
              </a:buClr>
              <a:buSzPts val="1000"/>
              <a:buFont typeface="+mj-lt"/>
              <a:buAutoNum type="arabicPeriod"/>
            </a:pPr>
            <a:r>
              <a:rPr lang="en-US" sz="1000" i="0" dirty="0">
                <a:solidFill>
                  <a:srgbClr val="000000"/>
                </a:solidFill>
                <a:latin typeface="Source Sans Pro"/>
                <a:ea typeface="Source Sans Pro"/>
                <a:cs typeface="Source Sans Pro"/>
                <a:sym typeface="Source Sans Pro"/>
              </a:rPr>
              <a:t>USAID-HRH2030. 2020. Defining and Advancing a Gender-Competent Family Planning Service Provider: A Competency Framework and Technical </a:t>
            </a:r>
            <a:r>
              <a:rPr lang="en-US" sz="1000" b="0" i="0" u="none" strike="noStrike" cap="none" dirty="0">
                <a:solidFill>
                  <a:srgbClr val="000000"/>
                </a:solidFill>
                <a:latin typeface="Source Sans Pro"/>
                <a:ea typeface="Source Sans Pro"/>
                <a:cs typeface="Source Sans Pro"/>
                <a:sym typeface="Source Sans Pro"/>
              </a:rPr>
              <a:t>Brief, Second Edition</a:t>
            </a:r>
            <a:endParaRPr sz="1000" b="0" i="0" u="none" strike="noStrike" cap="none" dirty="0">
              <a:solidFill>
                <a:srgbClr val="000000"/>
              </a:solidFill>
              <a:latin typeface="Source Sans Pro"/>
              <a:ea typeface="Source Sans Pro"/>
              <a:cs typeface="Source Sans Pro"/>
              <a:sym typeface="Source Sans Pro"/>
            </a:endParaRPr>
          </a:p>
        </p:txBody>
      </p:sp>
      <p:sp>
        <p:nvSpPr>
          <p:cNvPr id="545" name="Google Shape;545;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3" name="Google Shape;553;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Say: </a:t>
            </a:r>
            <a:r>
              <a:rPr lang="en-US" sz="1000" dirty="0"/>
              <a:t>A big part of how we approach person-centered care is with intentional consideration to a client’s age and life stage, including adolescents and young people. </a:t>
            </a:r>
            <a:r>
              <a:rPr lang="en-US" sz="1000" b="0" dirty="0"/>
              <a:t>Sometimes we hear adolescence and youth used interchangeably, but these two terms include important differences.</a:t>
            </a:r>
            <a:endParaRPr sz="1000" dirty="0"/>
          </a:p>
          <a:p>
            <a:pPr marL="0" lvl="0" indent="0" algn="l" rtl="0">
              <a:lnSpc>
                <a:spcPct val="100000"/>
              </a:lnSpc>
              <a:spcBef>
                <a:spcPts val="0"/>
              </a:spcBef>
              <a:spcAft>
                <a:spcPts val="0"/>
              </a:spcAft>
              <a:buSzPts val="1400"/>
              <a:buNone/>
            </a:pPr>
            <a:r>
              <a:rPr lang="en-US" sz="1000" b="1" dirty="0"/>
              <a:t>Read: </a:t>
            </a:r>
            <a:r>
              <a:rPr lang="en-US" sz="1000" b="0" dirty="0"/>
              <a:t>The points on the slide.</a:t>
            </a:r>
            <a:endParaRPr sz="1000" dirty="0"/>
          </a:p>
          <a:p>
            <a:pPr marL="0" lvl="0" indent="0" algn="l" rtl="0">
              <a:lnSpc>
                <a:spcPct val="100000"/>
              </a:lnSpc>
              <a:spcBef>
                <a:spcPts val="0"/>
              </a:spcBef>
              <a:spcAft>
                <a:spcPts val="0"/>
              </a:spcAft>
              <a:buSzPts val="1400"/>
              <a:buNone/>
            </a:pPr>
            <a:r>
              <a:rPr lang="en-US" sz="1000" b="1" dirty="0"/>
              <a:t>Say: </a:t>
            </a:r>
            <a:r>
              <a:rPr lang="en-US" sz="1000" b="0" dirty="0"/>
              <a:t>The terms “youth” and “young people” do overlap. While some country governments make exceptions to which ages are included in youth, the universal definition of youth—and one supported by USAID—is 10-</a:t>
            </a:r>
            <a:r>
              <a:rPr lang="en-US" sz="1000" b="0" dirty="0">
                <a:latin typeface="Source Sans Pro"/>
                <a:ea typeface="Source Sans Pro"/>
                <a:cs typeface="Source Sans Pro"/>
                <a:sym typeface="Source Sans Pro"/>
              </a:rPr>
              <a:t>29</a:t>
            </a:r>
            <a:r>
              <a:rPr lang="en-US" sz="1000" dirty="0">
                <a:latin typeface="Source Sans Pro"/>
                <a:ea typeface="Source Sans Pro"/>
                <a:cs typeface="Source Sans Pro"/>
                <a:sym typeface="Source Sans Pro"/>
              </a:rPr>
              <a:t> years of age, a very large and significant range where many different life events occur for each individual. </a:t>
            </a:r>
            <a:endParaRPr sz="1000" b="1" dirty="0"/>
          </a:p>
          <a:p>
            <a:pPr marL="0" lvl="0" indent="0" algn="l" rtl="0">
              <a:lnSpc>
                <a:spcPct val="100000"/>
              </a:lnSpc>
              <a:spcBef>
                <a:spcPts val="0"/>
              </a:spcBef>
              <a:spcAft>
                <a:spcPts val="0"/>
              </a:spcAft>
              <a:buSzPts val="1400"/>
              <a:buNone/>
            </a:pPr>
            <a:endParaRPr b="0" dirty="0"/>
          </a:p>
        </p:txBody>
      </p:sp>
      <p:sp>
        <p:nvSpPr>
          <p:cNvPr id="554" name="Google Shape;554;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 (</a:t>
            </a:r>
            <a:r>
              <a:rPr lang="en-US" sz="1000" b="1" i="0" dirty="0">
                <a:solidFill>
                  <a:schemeClr val="dk1"/>
                </a:solidFill>
                <a:latin typeface="Source Sans Pro"/>
                <a:ea typeface="Source Sans Pro"/>
                <a:cs typeface="Source Sans Pro"/>
                <a:sym typeface="Source Sans Pro"/>
              </a:rPr>
              <a:t>15 MIN </a:t>
            </a:r>
            <a:r>
              <a:rPr lang="en-US" sz="1000" b="1" i="0" u="none" strike="noStrike" cap="none" dirty="0">
                <a:solidFill>
                  <a:srgbClr val="000000"/>
                </a:solidFill>
                <a:latin typeface="Source Sans Pro"/>
                <a:ea typeface="Source Sans Pro"/>
                <a:cs typeface="Source Sans Pro"/>
                <a:sym typeface="Source Sans Pro"/>
              </a:rPr>
              <a:t>suggested)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Divide </a:t>
            </a:r>
            <a:r>
              <a:rPr lang="en-US" sz="1000" b="0" i="0" u="none" strike="noStrike" cap="none" dirty="0">
                <a:solidFill>
                  <a:srgbClr val="000000"/>
                </a:solidFill>
                <a:latin typeface="Source Sans Pro"/>
                <a:ea typeface="Source Sans Pro"/>
                <a:cs typeface="Source Sans Pro"/>
                <a:sym typeface="Source Sans Pro"/>
              </a:rPr>
              <a:t>trainees into three groups and assign each group to one of the clients: Rose, Nala, or Sokha.</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each group to discuss the questions on the slide and take 10 min to conduct the activity.</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After 10 min, </a:t>
            </a:r>
            <a:r>
              <a:rPr lang="en-US" sz="1000" b="1" i="0" u="none" strike="noStrike" cap="none" dirty="0">
                <a:solidFill>
                  <a:srgbClr val="000000"/>
                </a:solidFill>
                <a:latin typeface="Source Sans Pro"/>
                <a:ea typeface="Source Sans Pro"/>
                <a:cs typeface="Source Sans Pro"/>
                <a:sym typeface="Source Sans Pro"/>
              </a:rPr>
              <a:t>invite</a:t>
            </a:r>
            <a:r>
              <a:rPr lang="en-US" sz="1000" b="0" i="0" u="none" strike="noStrike" cap="none" dirty="0">
                <a:solidFill>
                  <a:srgbClr val="000000"/>
                </a:solidFill>
                <a:latin typeface="Source Sans Pro"/>
                <a:ea typeface="Source Sans Pro"/>
                <a:cs typeface="Source Sans Pro"/>
                <a:sym typeface="Source Sans Pro"/>
              </a:rPr>
              <a:t> the small groups to share their answers with all trainees.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Acknowledge</a:t>
            </a:r>
            <a:r>
              <a:rPr lang="en-US" sz="1000" b="0" i="0" u="none" strike="noStrike" cap="none" dirty="0">
                <a:solidFill>
                  <a:srgbClr val="000000"/>
                </a:solidFill>
                <a:latin typeface="Source Sans Pro"/>
                <a:ea typeface="Source Sans Pro"/>
                <a:cs typeface="Source Sans Pro"/>
                <a:sym typeface="Source Sans Pro"/>
              </a:rPr>
              <a:t> all answers and move to the next slide. </a:t>
            </a:r>
            <a:endParaRPr sz="1000" dirty="0"/>
          </a:p>
        </p:txBody>
      </p:sp>
      <p:sp>
        <p:nvSpPr>
          <p:cNvPr id="589" name="Google Shape;58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3" name="Google Shape;563;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cs typeface="Source Sans Pro"/>
                <a:sym typeface="Source Sans Pro"/>
              </a:rPr>
              <a:t>FACILITATOR NOTES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dirty="0">
                <a:latin typeface="Source Sans Pro" panose="020B0503030403020204" pitchFamily="34" charset="0"/>
                <a:ea typeface="Source Sans Pro" panose="020B0503030403020204" pitchFamily="34" charset="0"/>
              </a:rPr>
              <a:t>Say: </a:t>
            </a:r>
            <a:r>
              <a:rPr lang="en-US" sz="1000" b="0" dirty="0">
                <a:latin typeface="Source Sans Pro" panose="020B0503030403020204" pitchFamily="34" charset="0"/>
                <a:ea typeface="Source Sans Pro" panose="020B0503030403020204" pitchFamily="34" charset="0"/>
              </a:rPr>
              <a:t>Adolescents and young people also face barriers to receiving high quality, person-centered care.</a:t>
            </a:r>
            <a:endParaRPr sz="1000" b="1"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i="0" dirty="0">
                <a:latin typeface="Source Sans Pro" panose="020B0503030403020204" pitchFamily="34" charset="0"/>
                <a:ea typeface="Source Sans Pro" panose="020B0503030403020204" pitchFamily="34" charset="0"/>
              </a:rPr>
              <a:t>Ask </a:t>
            </a:r>
            <a:r>
              <a:rPr lang="en-US" sz="1000" i="0" dirty="0">
                <a:latin typeface="Source Sans Pro" panose="020B0503030403020204" pitchFamily="34" charset="0"/>
                <a:ea typeface="Source Sans Pro" panose="020B0503030403020204" pitchFamily="34" charset="0"/>
              </a:rPr>
              <a:t>participants to describe the first type of barrier, then show the description by </a:t>
            </a:r>
            <a:r>
              <a:rPr lang="en-US" sz="1000" b="1" i="0" dirty="0">
                <a:latin typeface="Source Sans Pro" panose="020B0503030403020204" pitchFamily="34" charset="0"/>
                <a:ea typeface="Source Sans Pro" panose="020B0503030403020204" pitchFamily="34" charset="0"/>
              </a:rPr>
              <a:t>clicking </a:t>
            </a:r>
            <a:r>
              <a:rPr lang="en-US" sz="1000" i="0" dirty="0">
                <a:latin typeface="Source Sans Pro" panose="020B0503030403020204" pitchFamily="34" charset="0"/>
                <a:ea typeface="Source Sans Pro" panose="020B0503030403020204" pitchFamily="34" charset="0"/>
              </a:rPr>
              <a:t>on the mouse. </a:t>
            </a:r>
            <a:r>
              <a:rPr lang="en-US" sz="1000" b="1" i="0" dirty="0">
                <a:latin typeface="Source Sans Pro" panose="020B0503030403020204" pitchFamily="34" charset="0"/>
                <a:ea typeface="Source Sans Pro" panose="020B0503030403020204" pitchFamily="34" charset="0"/>
              </a:rPr>
              <a:t>Repeat </a:t>
            </a:r>
            <a:r>
              <a:rPr lang="en-US" sz="1000" i="0" dirty="0">
                <a:latin typeface="Source Sans Pro" panose="020B0503030403020204" pitchFamily="34" charset="0"/>
                <a:ea typeface="Source Sans Pro" panose="020B0503030403020204" pitchFamily="34" charset="0"/>
              </a:rPr>
              <a:t>for the second through sixth barriers, </a:t>
            </a:r>
            <a:r>
              <a:rPr lang="en-US" sz="1000" b="1" i="0" dirty="0">
                <a:latin typeface="Source Sans Pro" panose="020B0503030403020204" pitchFamily="34" charset="0"/>
                <a:ea typeface="Source Sans Pro" panose="020B0503030403020204" pitchFamily="34" charset="0"/>
              </a:rPr>
              <a:t>clicking the mouse </a:t>
            </a:r>
            <a:r>
              <a:rPr lang="en-US" sz="1000" i="0" dirty="0">
                <a:latin typeface="Source Sans Pro" panose="020B0503030403020204" pitchFamily="34" charset="0"/>
                <a:ea typeface="Source Sans Pro" panose="020B0503030403020204" pitchFamily="34" charset="0"/>
              </a:rPr>
              <a:t>one by one. </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i="0" dirty="0">
                <a:latin typeface="Source Sans Pro" panose="020B0503030403020204" pitchFamily="34" charset="0"/>
                <a:ea typeface="Source Sans Pro" panose="020B0503030403020204" pitchFamily="34" charset="0"/>
              </a:rPr>
              <a:t>Say: </a:t>
            </a:r>
            <a:r>
              <a:rPr lang="en-US" sz="1000" b="0" i="0" dirty="0">
                <a:latin typeface="Source Sans Pro" panose="020B0503030403020204" pitchFamily="34" charset="0"/>
                <a:ea typeface="Source Sans Pro" panose="020B0503030403020204" pitchFamily="34" charset="0"/>
              </a:rPr>
              <a:t>Collectively, these decisions can influence youth health-seeking behavior.</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b="0" i="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i="0" u="sng" dirty="0">
                <a:latin typeface="Source Sans Pro" panose="020B0503030403020204" pitchFamily="34" charset="0"/>
                <a:ea typeface="Source Sans Pro" panose="020B0503030403020204" pitchFamily="34" charset="0"/>
              </a:rPr>
              <a:t>References:</a:t>
            </a:r>
            <a:endParaRPr sz="1000" b="1" dirty="0">
              <a:latin typeface="Source Sans Pro" panose="020B0503030403020204" pitchFamily="34" charset="0"/>
              <a:ea typeface="Source Sans Pro" panose="020B0503030403020204" pitchFamily="34" charset="0"/>
            </a:endParaRPr>
          </a:p>
          <a:p>
            <a:pPr marL="228600" lvl="0" indent="-228600" algn="l" rtl="0">
              <a:lnSpc>
                <a:spcPct val="100000"/>
              </a:lnSpc>
              <a:spcBef>
                <a:spcPts val="0"/>
              </a:spcBef>
              <a:spcAft>
                <a:spcPts val="0"/>
              </a:spcAft>
              <a:buSzPct val="100000"/>
              <a:buFont typeface="Arial"/>
              <a:buAutoNum type="arabicPeriod"/>
            </a:pPr>
            <a:r>
              <a:rPr lang="en-US" sz="1000" b="0" i="0" dirty="0">
                <a:solidFill>
                  <a:srgbClr val="3E3F42"/>
                </a:solidFill>
                <a:latin typeface="Source Sans Pro" panose="020B0503030403020204" pitchFamily="34" charset="0"/>
                <a:ea typeface="Source Sans Pro" panose="020B0503030403020204" pitchFamily="34" charset="0"/>
                <a:cs typeface="Open Sans"/>
                <a:sym typeface="Open Sans"/>
              </a:rPr>
              <a:t>High Impact Practices in Family Planning (HIPs). Adolescent-Responsive Contraceptive Services: Institutionalizing adolescent-responsive elements to expand access and choice. Washington, DC: HIPs Partnership; 2021 March</a:t>
            </a:r>
            <a:r>
              <a:rPr lang="en-US" sz="1000" dirty="0">
                <a:latin typeface="Source Sans Pro" panose="020B0503030403020204" pitchFamily="34" charset="0"/>
                <a:ea typeface="Source Sans Pro" panose="020B0503030403020204" pitchFamily="34" charset="0"/>
              </a:rPr>
              <a:t> </a:t>
            </a:r>
            <a:endParaRPr sz="1000" b="1" dirty="0">
              <a:latin typeface="Source Sans Pro" panose="020B0503030403020204" pitchFamily="34" charset="0"/>
              <a:ea typeface="Source Sans Pro" panose="020B0503030403020204" pitchFamily="34" charset="0"/>
            </a:endParaRPr>
          </a:p>
        </p:txBody>
      </p:sp>
      <p:sp>
        <p:nvSpPr>
          <p:cNvPr id="564" name="Google Shape;564;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a:t>
            </a:r>
            <a:r>
              <a:rPr lang="en-US" sz="1000" dirty="0"/>
              <a:t> </a:t>
            </a:r>
            <a:r>
              <a:rPr lang="en-US" sz="1000" i="0" dirty="0"/>
              <a:t>We’ve already seen that different groups of people might have different kinds of circumstances to consider, such as their age or what stage of life the client is in. What other kinds of circumstances do you think might need to be considered?</a:t>
            </a:r>
            <a:endParaRPr sz="1000" i="0" dirty="0"/>
          </a:p>
          <a:p>
            <a:pPr marL="0" lvl="0" indent="0" algn="l" rtl="0">
              <a:lnSpc>
                <a:spcPct val="100000"/>
              </a:lnSpc>
              <a:spcBef>
                <a:spcPts val="0"/>
              </a:spcBef>
              <a:spcAft>
                <a:spcPts val="0"/>
              </a:spcAft>
              <a:buSzPts val="1400"/>
              <a:buNone/>
            </a:pPr>
            <a:r>
              <a:rPr lang="en-US" sz="1000" b="1" dirty="0"/>
              <a:t>Allow</a:t>
            </a:r>
            <a:r>
              <a:rPr lang="en-US" sz="1000" dirty="0"/>
              <a:t> for several responses, then </a:t>
            </a:r>
            <a:r>
              <a:rPr lang="en-US" sz="1000" b="1" dirty="0"/>
              <a:t>click</a:t>
            </a:r>
            <a:r>
              <a:rPr lang="en-US" sz="1000" dirty="0"/>
              <a:t> the mouse to reveal the information on the slide.</a:t>
            </a:r>
            <a:endParaRPr sz="1000" dirty="0"/>
          </a:p>
          <a:p>
            <a:pPr marL="0" lvl="0" indent="0" algn="l" rtl="0">
              <a:lnSpc>
                <a:spcPct val="100000"/>
              </a:lnSpc>
              <a:spcBef>
                <a:spcPts val="0"/>
              </a:spcBef>
              <a:spcAft>
                <a:spcPts val="0"/>
              </a:spcAft>
              <a:buSzPts val="1400"/>
              <a:buNone/>
            </a:pPr>
            <a:r>
              <a:rPr lang="en-US" sz="1000" b="1" dirty="0"/>
              <a:t>Read </a:t>
            </a:r>
            <a:r>
              <a:rPr lang="en-US" sz="1000" b="0" dirty="0"/>
              <a:t>the circles and </a:t>
            </a:r>
            <a:r>
              <a:rPr lang="en-US" sz="1000" b="1" dirty="0"/>
              <a:t>acknowledge </a:t>
            </a:r>
            <a:r>
              <a:rPr lang="en-US" sz="1000" b="0" dirty="0"/>
              <a:t>where participants stated them already.</a:t>
            </a:r>
            <a:endParaRPr sz="1000" dirty="0"/>
          </a:p>
          <a:p>
            <a:pPr marL="0" lvl="0" indent="0" algn="l" rtl="0">
              <a:lnSpc>
                <a:spcPct val="100000"/>
              </a:lnSpc>
              <a:spcBef>
                <a:spcPts val="0"/>
              </a:spcBef>
              <a:spcAft>
                <a:spcPts val="0"/>
              </a:spcAft>
              <a:buSzPts val="1400"/>
              <a:buNone/>
            </a:pPr>
            <a:r>
              <a:rPr lang="en-US" sz="1000" b="1" dirty="0"/>
              <a:t>Summarize: </a:t>
            </a:r>
            <a:r>
              <a:rPr lang="en-US" sz="1000" b="0" dirty="0"/>
              <a:t>There are a lot of elements that make up who we are. In order to really focus on the client and what they may need and want, it’s important to consider circumstances like these and you can tailor your messages to them </a:t>
            </a:r>
            <a:r>
              <a:rPr lang="en-US" sz="1000" dirty="0"/>
              <a:t>so that they feel understood. Tailoring messages will also enhance client </a:t>
            </a:r>
            <a:r>
              <a:rPr lang="en-US" sz="1000" b="0" dirty="0"/>
              <a:t>understanding (</a:t>
            </a:r>
            <a:r>
              <a:rPr lang="en-US" sz="1000" dirty="0"/>
              <a:t>of treatment/service), client satisfaction, and client loyalty</a:t>
            </a:r>
            <a:r>
              <a:rPr lang="en-US" sz="1000" b="0" dirty="0"/>
              <a:t>.</a:t>
            </a:r>
            <a:endParaRPr sz="1000" b="1" dirty="0"/>
          </a:p>
        </p:txBody>
      </p:sp>
      <p:sp>
        <p:nvSpPr>
          <p:cNvPr id="605" name="Google Shape;60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c8cf67fa27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g1c8cf67fa27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dirty="0"/>
              <a:t>FACILITATOR NOTES</a:t>
            </a:r>
            <a:endParaRPr sz="1000" b="1" dirty="0"/>
          </a:p>
          <a:p>
            <a:pPr marL="0" lvl="0" indent="0" algn="l" rtl="0">
              <a:lnSpc>
                <a:spcPct val="100000"/>
              </a:lnSpc>
              <a:spcBef>
                <a:spcPts val="0"/>
              </a:spcBef>
              <a:spcAft>
                <a:spcPts val="0"/>
              </a:spcAft>
              <a:buSzPts val="1400"/>
              <a:buNone/>
            </a:pPr>
            <a:r>
              <a:rPr lang="en-US" sz="1000" b="1" dirty="0"/>
              <a:t>Ask </a:t>
            </a:r>
            <a:r>
              <a:rPr lang="en-US" sz="1000" dirty="0"/>
              <a:t>several participants to share one thing they learned.​</a:t>
            </a:r>
            <a:endParaRPr sz="1000" dirty="0"/>
          </a:p>
          <a:p>
            <a:pPr marL="0" lvl="0" indent="0" algn="l" rtl="0">
              <a:lnSpc>
                <a:spcPct val="100000"/>
              </a:lnSpc>
              <a:spcBef>
                <a:spcPts val="0"/>
              </a:spcBef>
              <a:spcAft>
                <a:spcPts val="0"/>
              </a:spcAft>
              <a:buSzPts val="1400"/>
              <a:buNone/>
            </a:pPr>
            <a:r>
              <a:rPr lang="en-US" sz="1000" b="1" dirty="0"/>
              <a:t>Allow </a:t>
            </a:r>
            <a:r>
              <a:rPr lang="en-US" sz="1000" dirty="0"/>
              <a:t>a few responses.​</a:t>
            </a:r>
            <a:endParaRPr sz="1000" dirty="0"/>
          </a:p>
          <a:p>
            <a:pPr marL="0" lvl="0" indent="0" algn="l" rtl="0">
              <a:lnSpc>
                <a:spcPct val="100000"/>
              </a:lnSpc>
              <a:spcBef>
                <a:spcPts val="0"/>
              </a:spcBef>
              <a:spcAft>
                <a:spcPts val="0"/>
              </a:spcAft>
              <a:buSzPts val="1400"/>
              <a:buNone/>
            </a:pPr>
            <a:r>
              <a:rPr lang="en-US" sz="1000" b="1" dirty="0"/>
              <a:t>Say</a:t>
            </a:r>
            <a:r>
              <a:rPr lang="en-US" sz="1000" dirty="0"/>
              <a:t>: There are a few important points I want you to remember from this session.​</a:t>
            </a:r>
            <a:endParaRPr sz="1000" dirty="0"/>
          </a:p>
          <a:p>
            <a:pPr marL="0" lvl="0" indent="0" algn="l" rtl="0">
              <a:lnSpc>
                <a:spcPct val="100000"/>
              </a:lnSpc>
              <a:spcBef>
                <a:spcPts val="0"/>
              </a:spcBef>
              <a:spcAft>
                <a:spcPts val="0"/>
              </a:spcAft>
              <a:buSzPts val="1400"/>
              <a:buNone/>
            </a:pPr>
            <a:r>
              <a:rPr lang="en-US" sz="1000" b="1" dirty="0"/>
              <a:t>Click </a:t>
            </a:r>
            <a:r>
              <a:rPr lang="en-US" sz="1000" dirty="0"/>
              <a:t>to reveal the text and read aloud the three points.​</a:t>
            </a:r>
            <a:endParaRPr sz="1000" dirty="0"/>
          </a:p>
        </p:txBody>
      </p:sp>
      <p:sp>
        <p:nvSpPr>
          <p:cNvPr id="648" name="Google Shape;648;g1c8cf67fa27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g1c8cf67fa27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g1c8cf67fa27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dirty="0"/>
              <a:t>Total time required for this session: approximately 50 minutes</a:t>
            </a:r>
            <a:endParaRPr sz="1000" dirty="0"/>
          </a:p>
        </p:txBody>
      </p:sp>
      <p:sp>
        <p:nvSpPr>
          <p:cNvPr id="657" name="Google Shape;657;g1c8cf67fa27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1c8cf67fa27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g1c8cf67fa27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about different types of communication and ways to communicate effectively with your clients.  </a:t>
            </a:r>
            <a:endParaRPr sz="1000" dirty="0"/>
          </a:p>
          <a:p>
            <a:pPr marL="0" lvl="0" indent="0" algn="l" rtl="0">
              <a:lnSpc>
                <a:spcPct val="100000"/>
              </a:lnSpc>
              <a:spcBef>
                <a:spcPts val="1200"/>
              </a:spcBef>
              <a:spcAft>
                <a:spcPts val="0"/>
              </a:spcAft>
              <a:buClr>
                <a:schemeClr val="dk1"/>
              </a:buClr>
              <a:buSzPts val="1200"/>
              <a:buFont typeface="Arial"/>
              <a:buNone/>
            </a:pPr>
            <a:endParaRPr dirty="0"/>
          </a:p>
        </p:txBody>
      </p:sp>
      <p:sp>
        <p:nvSpPr>
          <p:cNvPr id="664" name="Google Shape;664;g1c8cf67fa27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19</a:t>
            </a:fld>
            <a:endParaRPr sz="1000" b="0" i="0" dirty="0">
              <a:solidFill>
                <a:schemeClr val="dk1"/>
              </a:solidFill>
              <a:latin typeface="Times New Roman"/>
              <a:ea typeface="Times New Roman"/>
              <a:cs typeface="Times New Roman"/>
              <a:sym typeface="Times New Roman"/>
            </a:endParaRPr>
          </a:p>
        </p:txBody>
      </p:sp>
      <p:sp>
        <p:nvSpPr>
          <p:cNvPr id="672" name="Google Shape;672;p13:notes"/>
          <p:cNvSpPr>
            <a:spLocks noGrp="1" noRot="1" noChangeAspect="1"/>
          </p:cNvSpPr>
          <p:nvPr>
            <p:ph type="sldImg" idx="2"/>
          </p:nvPr>
        </p:nvSpPr>
        <p:spPr>
          <a:xfrm>
            <a:off x="623888" y="611188"/>
            <a:ext cx="5507037" cy="30988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3" name="Google Shape;673;p13:notes"/>
          <p:cNvSpPr txBox="1">
            <a:spLocks noGrp="1"/>
          </p:cNvSpPr>
          <p:nvPr>
            <p:ph type="body" idx="1"/>
          </p:nvPr>
        </p:nvSpPr>
        <p:spPr>
          <a:xfrm>
            <a:off x="623888" y="3770313"/>
            <a:ext cx="5830075" cy="48628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(6 MIN suggested)</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Before the session begins:</a:t>
            </a:r>
            <a:r>
              <a:rPr lang="en-US" sz="1000" dirty="0">
                <a:latin typeface="Source Sans Pro"/>
                <a:ea typeface="Source Sans Pro"/>
                <a:cs typeface="Source Sans Pro"/>
                <a:sym typeface="Source Sans Pro"/>
              </a:rPr>
              <a:t> Have a flip chart ready. Ask three trainees to act the part of “new clients” who came to the pharmacy/drug shop for medicine/advice or for an FP method. Tell each of the volunteer trainee that, during the demonstration, they should approach you one at a time and simply greet you.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Respond</a:t>
            </a:r>
            <a:r>
              <a:rPr lang="en-US" sz="1000" dirty="0">
                <a:latin typeface="Source Sans Pro"/>
                <a:ea typeface="Source Sans Pro"/>
                <a:cs typeface="Source Sans Pro"/>
                <a:sym typeface="Source Sans Pro"/>
              </a:rPr>
              <a:t> to each “client” in a culturally appropriate way, by saying, for example, “Hello. My name is ___. What can I do for you?” Use the same phrase each time but vary the tone in which you deliver the phrase so that once you are compassionate, once you are angry, and once you are indifferent. Vary your facial expressions, body postures, and gestures to include the range of emotions and attitudes.</a:t>
            </a:r>
            <a:endParaRPr sz="1000" dirty="0"/>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After all three “clients” have been greeted, </a:t>
            </a: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each how they felt when they were spoken to. (Possible responses to a compassionate tone may include </a:t>
            </a:r>
            <a:r>
              <a:rPr lang="en-US" sz="1000" i="1" dirty="0">
                <a:latin typeface="Source Sans Pro"/>
                <a:ea typeface="Source Sans Pro"/>
                <a:cs typeface="Source Sans Pro"/>
                <a:sym typeface="Source Sans Pro"/>
              </a:rPr>
              <a:t>secure,</a:t>
            </a:r>
            <a:r>
              <a:rPr lang="en-US" sz="1000" dirty="0">
                <a:latin typeface="Source Sans Pro"/>
                <a:ea typeface="Source Sans Pro"/>
                <a:cs typeface="Source Sans Pro"/>
                <a:sym typeface="Source Sans Pro"/>
              </a:rPr>
              <a:t> </a:t>
            </a:r>
            <a:r>
              <a:rPr lang="en-US" sz="1000" i="1" dirty="0">
                <a:latin typeface="Source Sans Pro"/>
                <a:ea typeface="Source Sans Pro"/>
                <a:cs typeface="Source Sans Pro"/>
                <a:sym typeface="Source Sans Pro"/>
              </a:rPr>
              <a:t>happy</a:t>
            </a:r>
            <a:r>
              <a:rPr lang="en-US" sz="1000" dirty="0">
                <a:latin typeface="Source Sans Pro"/>
                <a:ea typeface="Source Sans Pro"/>
                <a:cs typeface="Source Sans Pro"/>
                <a:sym typeface="Source Sans Pro"/>
              </a:rPr>
              <a:t>, or </a:t>
            </a:r>
            <a:r>
              <a:rPr lang="en-US" sz="1000" i="1" dirty="0">
                <a:latin typeface="Source Sans Pro"/>
                <a:ea typeface="Source Sans Pro"/>
                <a:cs typeface="Source Sans Pro"/>
                <a:sym typeface="Source Sans Pro"/>
              </a:rPr>
              <a:t>confident</a:t>
            </a:r>
            <a:r>
              <a:rPr lang="en-US" sz="1000" dirty="0">
                <a:latin typeface="Source Sans Pro"/>
                <a:ea typeface="Source Sans Pro"/>
                <a:cs typeface="Source Sans Pro"/>
                <a:sym typeface="Source Sans Pro"/>
              </a:rPr>
              <a:t>. Possible responses to an angry/hostile tone may include </a:t>
            </a:r>
            <a:r>
              <a:rPr lang="en-US" sz="1000" i="1" dirty="0">
                <a:latin typeface="Source Sans Pro"/>
                <a:ea typeface="Source Sans Pro"/>
                <a:cs typeface="Source Sans Pro"/>
                <a:sym typeface="Source Sans Pro"/>
              </a:rPr>
              <a:t>frightened</a:t>
            </a:r>
            <a:r>
              <a:rPr lang="en-US" sz="1000" dirty="0">
                <a:latin typeface="Source Sans Pro"/>
                <a:ea typeface="Source Sans Pro"/>
                <a:cs typeface="Source Sans Pro"/>
                <a:sym typeface="Source Sans Pro"/>
              </a:rPr>
              <a:t>, </a:t>
            </a:r>
            <a:r>
              <a:rPr lang="en-US" sz="1000" i="1" dirty="0">
                <a:latin typeface="Source Sans Pro"/>
                <a:ea typeface="Source Sans Pro"/>
                <a:cs typeface="Source Sans Pro"/>
                <a:sym typeface="Source Sans Pro"/>
              </a:rPr>
              <a:t>angry</a:t>
            </a:r>
            <a:r>
              <a:rPr lang="en-US" sz="1000" dirty="0">
                <a:latin typeface="Source Sans Pro"/>
                <a:ea typeface="Source Sans Pro"/>
                <a:cs typeface="Source Sans Pro"/>
                <a:sym typeface="Source Sans Pro"/>
              </a:rPr>
              <a:t>, or </a:t>
            </a:r>
            <a:r>
              <a:rPr lang="en-US" sz="1000" i="1" dirty="0">
                <a:latin typeface="Source Sans Pro"/>
                <a:ea typeface="Source Sans Pro"/>
                <a:cs typeface="Source Sans Pro"/>
                <a:sym typeface="Source Sans Pro"/>
              </a:rPr>
              <a:t>guilty</a:t>
            </a:r>
            <a:r>
              <a:rPr lang="en-US" sz="1000" dirty="0">
                <a:latin typeface="Source Sans Pro"/>
                <a:ea typeface="Source Sans Pro"/>
                <a:cs typeface="Source Sans Pro"/>
                <a:sym typeface="Source Sans Pro"/>
              </a:rPr>
              <a:t>; and responses to an indifferent tone may include </a:t>
            </a:r>
            <a:r>
              <a:rPr lang="en-US" sz="1000" i="1" dirty="0">
                <a:latin typeface="Source Sans Pro"/>
                <a:ea typeface="Source Sans Pro"/>
                <a:cs typeface="Source Sans Pro"/>
                <a:sym typeface="Source Sans Pro"/>
              </a:rPr>
              <a:t>unsure</a:t>
            </a:r>
            <a:r>
              <a:rPr lang="en-US" sz="1000" dirty="0">
                <a:latin typeface="Source Sans Pro"/>
                <a:ea typeface="Source Sans Pro"/>
                <a:cs typeface="Source Sans Pro"/>
                <a:sym typeface="Source Sans Pro"/>
              </a:rPr>
              <a:t>, </a:t>
            </a:r>
            <a:r>
              <a:rPr lang="en-US" sz="1000" i="1" dirty="0">
                <a:latin typeface="Source Sans Pro"/>
                <a:ea typeface="Source Sans Pro"/>
                <a:cs typeface="Source Sans Pro"/>
                <a:sym typeface="Source Sans Pro"/>
              </a:rPr>
              <a:t>frightened </a:t>
            </a:r>
            <a:r>
              <a:rPr lang="en-US" sz="1000" dirty="0">
                <a:latin typeface="Source Sans Pro"/>
                <a:ea typeface="Source Sans Pro"/>
                <a:cs typeface="Source Sans Pro"/>
                <a:sym typeface="Source Sans Pro"/>
              </a:rPr>
              <a:t>or </a:t>
            </a:r>
            <a:r>
              <a:rPr lang="en-US" sz="1000" i="1" dirty="0">
                <a:latin typeface="Source Sans Pro"/>
                <a:ea typeface="Source Sans Pro"/>
                <a:cs typeface="Source Sans Pro"/>
                <a:sym typeface="Source Sans Pro"/>
              </a:rPr>
              <a:t>nervous</a:t>
            </a:r>
            <a:r>
              <a:rPr lang="en-US" sz="1000" dirty="0">
                <a:latin typeface="Source Sans Pro"/>
                <a:ea typeface="Source Sans Pro"/>
                <a:cs typeface="Source Sans Pro"/>
                <a:sym typeface="Source Sans Pro"/>
              </a:rPr>
              <a:t>.)</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the group what each of these greetings seemed to say to the client. (Possible responses may include that </a:t>
            </a:r>
            <a:r>
              <a:rPr lang="en-US" sz="1000" i="1" dirty="0">
                <a:latin typeface="Source Sans Pro"/>
                <a:ea typeface="Source Sans Pro"/>
                <a:cs typeface="Source Sans Pro"/>
                <a:sym typeface="Source Sans Pro"/>
              </a:rPr>
              <a:t>the provider is interested in us and likes us; is uninterested in us; and is annoyed with us).</a:t>
            </a:r>
            <a:endParaRPr sz="1000" dirty="0"/>
          </a:p>
          <a:p>
            <a:pPr marL="0" marR="0" lvl="0" indent="0" algn="l" rtl="0">
              <a:lnSpc>
                <a:spcPct val="100000"/>
              </a:lnSpc>
              <a:spcBef>
                <a:spcPts val="0"/>
              </a:spcBef>
              <a:spcAft>
                <a:spcPts val="0"/>
              </a:spcAft>
              <a:buClr>
                <a:schemeClr val="dk1"/>
              </a:buClr>
              <a:buSzPts val="1000"/>
              <a:buFont typeface="Source Sans Pro"/>
              <a:buNone/>
            </a:pPr>
            <a:r>
              <a:rPr lang="en-US" sz="1000" b="1" i="0" dirty="0">
                <a:latin typeface="Source Sans Pro"/>
                <a:ea typeface="Source Sans Pro"/>
                <a:cs typeface="Source Sans Pro"/>
                <a:sym typeface="Source Sans Pro"/>
              </a:rPr>
              <a:t>Ask</a:t>
            </a:r>
            <a:r>
              <a:rPr lang="en-US" sz="1000" b="1" i="1" dirty="0">
                <a:latin typeface="Source Sans Pro"/>
                <a:ea typeface="Source Sans Pro"/>
                <a:cs typeface="Source Sans Pro"/>
                <a:sym typeface="Source Sans Pro"/>
              </a:rPr>
              <a:t> </a:t>
            </a:r>
            <a:r>
              <a:rPr lang="en-US" sz="1000" b="0" i="0" dirty="0">
                <a:latin typeface="Source Sans Pro"/>
                <a:ea typeface="Source Sans Pro"/>
                <a:cs typeface="Source Sans Pro"/>
                <a:sym typeface="Source Sans Pro"/>
              </a:rPr>
              <a:t>the trainees how might the client interpret the greetings if he or she were a young person, unmarried, out of school, a married girl, a co-wife, etc.?</a:t>
            </a:r>
            <a:r>
              <a:rPr lang="en-US" sz="1000" dirty="0">
                <a:latin typeface="Source Sans Pro"/>
                <a:ea typeface="Source Sans Pro"/>
                <a:cs typeface="Source Sans Pro"/>
                <a:sym typeface="Source Sans Pro"/>
              </a:rPr>
              <a:t> </a:t>
            </a:r>
            <a:endParaRPr sz="1000" b="1" i="1"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 </a:t>
            </a:r>
            <a:r>
              <a:rPr lang="en-US" sz="1000" b="0" dirty="0">
                <a:latin typeface="Source Sans Pro"/>
                <a:ea typeface="Source Sans Pro"/>
                <a:cs typeface="Source Sans Pro"/>
                <a:sym typeface="Source Sans Pro"/>
              </a:rPr>
              <a:t>trainees </a:t>
            </a:r>
            <a:r>
              <a:rPr lang="en-US" sz="1000" dirty="0">
                <a:latin typeface="Source Sans Pro"/>
                <a:ea typeface="Source Sans Pro"/>
                <a:cs typeface="Source Sans Pro"/>
                <a:sym typeface="Source Sans Pro"/>
              </a:rPr>
              <a:t>what about the provider’s greetings led them to their conclusions. (</a:t>
            </a:r>
            <a:r>
              <a:rPr lang="en-US" sz="1000" i="0" dirty="0">
                <a:latin typeface="Source Sans Pro"/>
                <a:ea typeface="Source Sans Pro"/>
                <a:cs typeface="Source Sans Pro"/>
                <a:sym typeface="Source Sans Pro"/>
              </a:rPr>
              <a:t>Reponses may include </a:t>
            </a:r>
            <a:r>
              <a:rPr lang="en-US" sz="1000" i="1" dirty="0">
                <a:latin typeface="Source Sans Pro"/>
                <a:ea typeface="Source Sans Pro"/>
                <a:cs typeface="Source Sans Pro"/>
                <a:sym typeface="Source Sans Pro"/>
              </a:rPr>
              <a:t>sound of the voice, facial expressions, body positions, etc</a:t>
            </a:r>
            <a:r>
              <a:rPr lang="en-US" sz="1000" dirty="0">
                <a:latin typeface="Source Sans Pro"/>
                <a:ea typeface="Source Sans Pro"/>
                <a:cs typeface="Source Sans Pro"/>
                <a:sym typeface="Source Sans Pro"/>
              </a:rPr>
              <a:t>.)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Write</a:t>
            </a:r>
            <a:r>
              <a:rPr lang="en-US" sz="1000" dirty="0">
                <a:latin typeface="Source Sans Pro"/>
                <a:ea typeface="Source Sans Pro"/>
                <a:cs typeface="Source Sans Pro"/>
                <a:sym typeface="Source Sans Pro"/>
              </a:rPr>
              <a:t> responses on a flip chart in two columns—one for </a:t>
            </a:r>
            <a:r>
              <a:rPr lang="en-US" sz="1000" i="1" dirty="0">
                <a:latin typeface="Source Sans Pro"/>
                <a:ea typeface="Source Sans Pro"/>
                <a:cs typeface="Source Sans Pro"/>
                <a:sym typeface="Source Sans Pro"/>
              </a:rPr>
              <a:t>nonverbal behaviors</a:t>
            </a:r>
            <a:r>
              <a:rPr lang="en-US" sz="1000" dirty="0">
                <a:latin typeface="Source Sans Pro"/>
                <a:ea typeface="Source Sans Pro"/>
                <a:cs typeface="Source Sans Pro"/>
                <a:sym typeface="Source Sans Pro"/>
              </a:rPr>
              <a:t>, the other for </a:t>
            </a:r>
            <a:r>
              <a:rPr lang="en-US" sz="1000" i="1" dirty="0">
                <a:latin typeface="Source Sans Pro"/>
                <a:ea typeface="Source Sans Pro"/>
                <a:cs typeface="Source Sans Pro"/>
                <a:sym typeface="Source Sans Pro"/>
              </a:rPr>
              <a:t>verbal behaviors</a:t>
            </a:r>
            <a:r>
              <a:rPr lang="en-US" sz="1000" dirty="0">
                <a:latin typeface="Source Sans Pro"/>
                <a:ea typeface="Source Sans Pro"/>
                <a:cs typeface="Source Sans Pro"/>
                <a:sym typeface="Source Sans Pro"/>
              </a:rPr>
              <a:t>. However, </a:t>
            </a:r>
            <a:r>
              <a:rPr lang="en-US" sz="1000" b="1" dirty="0">
                <a:latin typeface="Source Sans Pro"/>
                <a:ea typeface="Source Sans Pro"/>
                <a:cs typeface="Source Sans Pro"/>
                <a:sym typeface="Source Sans Pro"/>
              </a:rPr>
              <a:t>do not label the columns </a:t>
            </a:r>
            <a:r>
              <a:rPr lang="en-US" sz="1000" dirty="0">
                <a:latin typeface="Source Sans Pro"/>
                <a:ea typeface="Source Sans Pro"/>
                <a:cs typeface="Source Sans Pro"/>
                <a:sym typeface="Source Sans Pro"/>
              </a:rPr>
              <a:t>at this point.</a:t>
            </a:r>
            <a:endParaRPr sz="100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a:t>
            </a:r>
            <a:r>
              <a:rPr lang="en-US" sz="1000" i="1" dirty="0">
                <a:latin typeface="Source Sans Pro"/>
                <a:ea typeface="Source Sans Pro"/>
                <a:cs typeface="Source Sans Pro"/>
                <a:sym typeface="Source Sans Pro"/>
              </a:rPr>
              <a:t>What are some other ways that we communicate with each other?</a:t>
            </a:r>
            <a:r>
              <a:rPr lang="en-US" sz="1000" dirty="0">
                <a:latin typeface="Source Sans Pro"/>
                <a:ea typeface="Source Sans Pro"/>
                <a:cs typeface="Source Sans Pro"/>
                <a:sym typeface="Source Sans Pro"/>
              </a:rPr>
              <a:t> (Possible responses include </a:t>
            </a:r>
            <a:r>
              <a:rPr lang="en-US" sz="1000" i="1" dirty="0">
                <a:latin typeface="Source Sans Pro"/>
                <a:ea typeface="Source Sans Pro"/>
                <a:cs typeface="Source Sans Pro"/>
                <a:sym typeface="Source Sans Pro"/>
              </a:rPr>
              <a:t>shouting, crying, laughing, whistling, making faces, pointing and other gestures, the way we shake hands, touching, hugging, whispering</a:t>
            </a:r>
            <a:r>
              <a:rPr lang="en-US" sz="1000" dirty="0">
                <a:latin typeface="Source Sans Pro"/>
                <a:ea typeface="Source Sans Pro"/>
                <a:cs typeface="Source Sans Pro"/>
                <a:sym typeface="Source Sans Pro"/>
              </a:rPr>
              <a:t>.) </a:t>
            </a:r>
            <a:r>
              <a:rPr lang="en-US" sz="1000" b="1" dirty="0">
                <a:latin typeface="Source Sans Pro"/>
                <a:ea typeface="Source Sans Pro"/>
                <a:cs typeface="Source Sans Pro"/>
                <a:sym typeface="Source Sans Pro"/>
              </a:rPr>
              <a:t>Add</a:t>
            </a:r>
            <a:r>
              <a:rPr lang="en-US" sz="1000" dirty="0">
                <a:latin typeface="Source Sans Pro"/>
                <a:ea typeface="Source Sans Pro"/>
                <a:cs typeface="Source Sans Pro"/>
                <a:sym typeface="Source Sans Pro"/>
              </a:rPr>
              <a:t> their responses to the appropriate column – nonverbal or verbal </a:t>
            </a:r>
            <a:r>
              <a:rPr lang="en-US" sz="1000" b="0" i="0" u="none" strike="noStrike" cap="none" dirty="0">
                <a:solidFill>
                  <a:srgbClr val="000000"/>
                </a:solidFill>
                <a:latin typeface="Source Sans Pro"/>
                <a:ea typeface="Source Sans Pro"/>
                <a:cs typeface="Source Sans Pro"/>
                <a:sym typeface="Source Sans Pro"/>
              </a:rPr>
              <a:t>–</a:t>
            </a:r>
            <a:r>
              <a:rPr lang="en-US" sz="1000" dirty="0">
                <a:latin typeface="Source Sans Pro"/>
                <a:ea typeface="Source Sans Pro"/>
                <a:cs typeface="Source Sans Pro"/>
                <a:sym typeface="Source Sans Pro"/>
              </a:rPr>
              <a:t> on the flip chart.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Point out </a:t>
            </a:r>
            <a:r>
              <a:rPr lang="en-US" sz="1000" dirty="0">
                <a:latin typeface="Source Sans Pro"/>
                <a:ea typeface="Source Sans Pro"/>
                <a:cs typeface="Source Sans Pro"/>
                <a:sym typeface="Source Sans Pro"/>
              </a:rPr>
              <a:t>that these behaviors are of two types: spoken communication of information and feelings (words used and tone of voice) and communication of feelings and attitudes without speaking (though facial expressions, body positions, gestures).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Label the columns </a:t>
            </a:r>
            <a:r>
              <a:rPr lang="en-US" sz="1000" dirty="0">
                <a:latin typeface="Source Sans Pro"/>
                <a:ea typeface="Source Sans Pro"/>
                <a:cs typeface="Source Sans Pro"/>
                <a:sym typeface="Source Sans Pro"/>
              </a:rPr>
              <a:t>“Verbal” and “Nonverbal.” Tell participants that these two kinds of communication are known as verbal and nonverbal communication.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Move</a:t>
            </a:r>
            <a:r>
              <a:rPr lang="en-US" sz="1000" dirty="0">
                <a:latin typeface="Source Sans Pro"/>
                <a:ea typeface="Source Sans Pro"/>
                <a:cs typeface="Source Sans Pro"/>
                <a:sym typeface="Source Sans Pro"/>
              </a:rPr>
              <a:t> to the next slide to summarize.</a:t>
            </a:r>
            <a:endParaRPr sz="1000" dirty="0">
              <a:latin typeface="Source Sans Pro"/>
              <a:ea typeface="Source Sans Pro"/>
              <a:cs typeface="Source Sans Pro"/>
              <a:sym typeface="Source Sans Pr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1c8cf67fa27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g1c8cf67fa27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dirty="0"/>
              <a:t>Total time required for this session: approximately 55 minutes</a:t>
            </a:r>
            <a:endParaRPr sz="1000" dirty="0"/>
          </a:p>
        </p:txBody>
      </p:sp>
      <p:sp>
        <p:nvSpPr>
          <p:cNvPr id="472" name="Google Shape;472;g1c8cf67fa27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20</a:t>
            </a:fld>
            <a:endParaRPr sz="1000" b="0" i="0" dirty="0">
              <a:solidFill>
                <a:schemeClr val="dk1"/>
              </a:solidFill>
              <a:latin typeface="Times New Roman"/>
              <a:ea typeface="Times New Roman"/>
              <a:cs typeface="Times New Roman"/>
              <a:sym typeface="Times New Roman"/>
            </a:endParaRPr>
          </a:p>
        </p:txBody>
      </p:sp>
      <p:sp>
        <p:nvSpPr>
          <p:cNvPr id="682" name="Google Shape;682;p14:notes"/>
          <p:cNvSpPr>
            <a:spLocks noGrp="1" noRot="1" noChangeAspect="1"/>
          </p:cNvSpPr>
          <p:nvPr>
            <p:ph type="sldImg" idx="2"/>
          </p:nvPr>
        </p:nvSpPr>
        <p:spPr>
          <a:xfrm>
            <a:off x="623888" y="479425"/>
            <a:ext cx="5368925" cy="30210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3" name="Google Shape;683;p14:notes"/>
          <p:cNvSpPr txBox="1">
            <a:spLocks noGrp="1"/>
          </p:cNvSpPr>
          <p:nvPr>
            <p:ph type="body" idx="1"/>
          </p:nvPr>
        </p:nvSpPr>
        <p:spPr>
          <a:xfrm>
            <a:off x="623888" y="3717925"/>
            <a:ext cx="5762625" cy="5346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 </a:t>
            </a:r>
            <a:r>
              <a:rPr lang="en-US" sz="1000" dirty="0">
                <a:latin typeface="Source Sans Pro"/>
                <a:ea typeface="Source Sans Pro"/>
                <a:cs typeface="Source Sans Pro"/>
                <a:sym typeface="Source Sans Pro"/>
              </a:rPr>
              <a:t>What you communicate through your nonverbal behavior is equally as important as what you communicate by talking. </a:t>
            </a:r>
            <a:r>
              <a:rPr lang="en-US" sz="1000" i="0" dirty="0">
                <a:latin typeface="Source Sans Pro"/>
                <a:ea typeface="Source Sans Pro"/>
                <a:cs typeface="Source Sans Pro"/>
                <a:sym typeface="Source Sans Pro"/>
              </a:rPr>
              <a:t>As a client, how would you prefer to be greeted? </a:t>
            </a:r>
            <a:r>
              <a:rPr lang="en-US" sz="1000" i="1" dirty="0">
                <a:latin typeface="Source Sans Pro"/>
                <a:ea typeface="Source Sans Pro"/>
                <a:cs typeface="Source Sans Pro"/>
                <a:sym typeface="Source Sans Pro"/>
              </a:rPr>
              <a:t>(Allow participants to respond, and affirm appropriate responses, such as a warm tone of voice, a smile, eye contact, use of my name, person facing me.)</a:t>
            </a:r>
            <a:r>
              <a:rPr lang="en-US" sz="1000" dirty="0">
                <a:latin typeface="Source Sans Pro"/>
                <a:ea typeface="Source Sans Pro"/>
                <a:cs typeface="Source Sans Pro"/>
                <a:sym typeface="Source Sans Pro"/>
              </a:rPr>
              <a:t> These are all important forms of nonverbal and verbal communication. </a:t>
            </a:r>
            <a:endParaRPr sz="1000" dirty="0"/>
          </a:p>
          <a:p>
            <a:pPr marL="0" lvl="0" indent="0" algn="l" rtl="0">
              <a:lnSpc>
                <a:spcPct val="100000"/>
              </a:lnSpc>
              <a:spcBef>
                <a:spcPts val="0"/>
              </a:spcBef>
              <a:spcAft>
                <a:spcPts val="0"/>
              </a:spcAft>
              <a:buSzPts val="1400"/>
              <a:buNone/>
            </a:pPr>
            <a:r>
              <a:rPr lang="en-US" sz="1000" b="1" i="0" dirty="0">
                <a:latin typeface="Source Sans Pro"/>
                <a:ea typeface="Source Sans Pro"/>
                <a:cs typeface="Source Sans Pro"/>
                <a:sym typeface="Source Sans Pro"/>
              </a:rPr>
              <a:t>Ask </a:t>
            </a:r>
            <a:r>
              <a:rPr lang="en-US" sz="1000" b="0" i="0" dirty="0">
                <a:latin typeface="Source Sans Pro"/>
                <a:ea typeface="Source Sans Pro"/>
                <a:cs typeface="Source Sans Pro"/>
                <a:sym typeface="Source Sans Pro"/>
              </a:rPr>
              <a:t>one of the trainees to read the </a:t>
            </a:r>
            <a:r>
              <a:rPr lang="en-US" sz="1000" i="0" dirty="0">
                <a:latin typeface="Source Sans Pro"/>
                <a:ea typeface="Source Sans Pro"/>
                <a:cs typeface="Source Sans Pro"/>
                <a:sym typeface="Source Sans Pro"/>
              </a:rPr>
              <a:t>definitions of nonverbal and verbal communication on the slide </a:t>
            </a:r>
            <a:r>
              <a:rPr lang="en-US" sz="1000" b="0" i="0" dirty="0">
                <a:latin typeface="Source Sans Pro"/>
                <a:ea typeface="Source Sans Pro"/>
                <a:cs typeface="Source Sans Pro"/>
                <a:sym typeface="Source Sans Pro"/>
              </a:rPr>
              <a:t>out loud</a:t>
            </a:r>
            <a:r>
              <a:rPr lang="en-US" sz="1000" i="0" dirty="0">
                <a:latin typeface="Source Sans Pro"/>
                <a:ea typeface="Source Sans Pro"/>
                <a:cs typeface="Source Sans Pro"/>
                <a:sym typeface="Source Sans Pro"/>
              </a:rPr>
              <a:t>.</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Emphasize</a:t>
            </a:r>
            <a:r>
              <a:rPr lang="en-US" sz="1000" dirty="0">
                <a:latin typeface="Source Sans Pro"/>
                <a:ea typeface="Source Sans Pro"/>
                <a:cs typeface="Source Sans Pro"/>
                <a:sym typeface="Source Sans Pro"/>
              </a:rPr>
              <a:t> that using good nonverbal and verbal communication skills is very important when you interact with clients. Good nonverbal communication is especially important for establishing and maintaining rapport with the client.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 </a:t>
            </a:r>
            <a:r>
              <a:rPr lang="en-US" sz="1000" dirty="0">
                <a:latin typeface="Source Sans Pro"/>
                <a:ea typeface="Source Sans Pro"/>
                <a:cs typeface="Source Sans Pro"/>
                <a:sym typeface="Source Sans Pro"/>
              </a:rPr>
              <a:t>Throughout this training you will have several opportunities to practice these skills. Let’s now look at the kind of nonverbal communication that can make your interactions with the client more effective. </a:t>
            </a:r>
            <a:endParaRPr sz="1000" dirty="0">
              <a:latin typeface="Source Sans Pro"/>
              <a:ea typeface="Source Sans Pro"/>
              <a:cs typeface="Source Sans Pro"/>
              <a:sym typeface="Source Sans Pr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1" name="Google Shape;69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(5 MIN suggested)</a:t>
            </a:r>
            <a:endParaRPr sz="1000" dirty="0"/>
          </a:p>
          <a:p>
            <a:pPr marL="0" lvl="0" indent="0" algn="l" rtl="0">
              <a:lnSpc>
                <a:spcPct val="100000"/>
              </a:lnSpc>
              <a:spcBef>
                <a:spcPts val="0"/>
              </a:spcBef>
              <a:spcAft>
                <a:spcPts val="0"/>
              </a:spcAft>
              <a:buSzPts val="1400"/>
              <a:buNone/>
            </a:pPr>
            <a:r>
              <a:rPr lang="en-US" sz="1000" b="1" dirty="0"/>
              <a:t>Distribute</a:t>
            </a:r>
            <a:r>
              <a:rPr lang="en-US" sz="1000" dirty="0"/>
              <a:t> sticky notes to trainees</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read the instructions on the slide. </a:t>
            </a:r>
            <a:endParaRPr sz="1000" dirty="0"/>
          </a:p>
          <a:p>
            <a:pPr marL="0" lvl="0" indent="0" algn="l" rtl="0">
              <a:lnSpc>
                <a:spcPct val="100000"/>
              </a:lnSpc>
              <a:spcBef>
                <a:spcPts val="0"/>
              </a:spcBef>
              <a:spcAft>
                <a:spcPts val="0"/>
              </a:spcAft>
              <a:buSzPts val="1400"/>
              <a:buNone/>
            </a:pPr>
            <a:r>
              <a:rPr lang="en-US" sz="1000" b="1" dirty="0"/>
              <a:t>Tell </a:t>
            </a:r>
            <a:r>
              <a:rPr lang="en-US" sz="1000" dirty="0"/>
              <a:t>them that they have 2-3 minutes to write 2-3 of their own examples of nonverbal communication.</a:t>
            </a:r>
            <a:endParaRPr sz="1000" dirty="0"/>
          </a:p>
          <a:p>
            <a:pPr marL="0" lvl="0" indent="0" algn="l" rtl="0">
              <a:lnSpc>
                <a:spcPct val="100000"/>
              </a:lnSpc>
              <a:spcBef>
                <a:spcPts val="0"/>
              </a:spcBef>
              <a:spcAft>
                <a:spcPts val="0"/>
              </a:spcAft>
              <a:buSzPts val="1400"/>
              <a:buNone/>
            </a:pPr>
            <a:r>
              <a:rPr lang="en-US" sz="1000" b="1" dirty="0"/>
              <a:t>Ask </a:t>
            </a:r>
            <a:r>
              <a:rPr lang="en-US" sz="1000" dirty="0"/>
              <a:t>one trainee to come up to the wall and read the examples on the sticky notes out loud. </a:t>
            </a:r>
            <a:endParaRPr sz="1000" dirty="0"/>
          </a:p>
          <a:p>
            <a:pPr marL="0" lvl="0" indent="0" algn="l" rtl="0">
              <a:lnSpc>
                <a:spcPct val="100000"/>
              </a:lnSpc>
              <a:spcBef>
                <a:spcPts val="0"/>
              </a:spcBef>
              <a:spcAft>
                <a:spcPts val="0"/>
              </a:spcAft>
              <a:buSzPts val="1400"/>
              <a:buNone/>
            </a:pPr>
            <a:r>
              <a:rPr lang="en-US" sz="1000" b="1" dirty="0"/>
              <a:t>Move</a:t>
            </a:r>
            <a:r>
              <a:rPr lang="en-US" sz="1000" dirty="0"/>
              <a:t> to the next slide to summarize types of effective nonverbal communication.</a:t>
            </a:r>
            <a:endParaRPr sz="1000" dirty="0"/>
          </a:p>
          <a:p>
            <a:pPr marL="0" lvl="0" indent="0" algn="l" rtl="0">
              <a:lnSpc>
                <a:spcPct val="100000"/>
              </a:lnSpc>
              <a:spcBef>
                <a:spcPts val="0"/>
              </a:spcBef>
              <a:spcAft>
                <a:spcPts val="0"/>
              </a:spcAft>
              <a:buSzPts val="1400"/>
              <a:buNone/>
            </a:pPr>
            <a:endParaRPr dirty="0"/>
          </a:p>
        </p:txBody>
      </p:sp>
      <p:sp>
        <p:nvSpPr>
          <p:cNvPr id="692" name="Google Shape;69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21</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22</a:t>
            </a:fld>
            <a:endParaRPr sz="1000" b="0" i="0" dirty="0">
              <a:solidFill>
                <a:schemeClr val="dk1"/>
              </a:solidFill>
              <a:latin typeface="Times New Roman"/>
              <a:ea typeface="Times New Roman"/>
              <a:cs typeface="Times New Roman"/>
              <a:sym typeface="Times New Roman"/>
            </a:endParaRPr>
          </a:p>
        </p:txBody>
      </p:sp>
      <p:sp>
        <p:nvSpPr>
          <p:cNvPr id="710" name="Google Shape;710;p16:notes"/>
          <p:cNvSpPr>
            <a:spLocks noGrp="1" noRot="1" noChangeAspect="1"/>
          </p:cNvSpPr>
          <p:nvPr>
            <p:ph type="sldImg" idx="2"/>
          </p:nvPr>
        </p:nvSpPr>
        <p:spPr>
          <a:xfrm>
            <a:off x="685800" y="852488"/>
            <a:ext cx="5368925" cy="30210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11" name="Google Shape;711;p16:notes"/>
          <p:cNvSpPr txBox="1">
            <a:spLocks noGrp="1"/>
          </p:cNvSpPr>
          <p:nvPr>
            <p:ph type="body" idx="1"/>
          </p:nvPr>
        </p:nvSpPr>
        <p:spPr>
          <a:xfrm>
            <a:off x="685800" y="3995057"/>
            <a:ext cx="5715000" cy="456837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b="1"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Explain that:</a:t>
            </a:r>
            <a:r>
              <a:rPr lang="en-US" sz="1000" b="1" dirty="0"/>
              <a:t> </a:t>
            </a:r>
            <a:endParaRPr sz="1000" dirty="0"/>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Effective, positive nonverbal communication always includes giving your full attention to the client. For example, by facing and leaning toward the client, we indicate that we are interested in what the client is saying.</a:t>
            </a:r>
            <a:r>
              <a:rPr lang="en-US" sz="1000" dirty="0"/>
              <a:t>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Keeping your body relaxed communicates a non-judgmental attitude, interest in and acceptance of what the client says.</a:t>
            </a:r>
            <a:r>
              <a:rPr lang="en-US" sz="1000" dirty="0"/>
              <a:t>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Using facial expressions that show interest and concern, as well as smiling at appropriate times, helps your client to relax and be more comfortable.</a:t>
            </a:r>
            <a:r>
              <a:rPr lang="en-US" sz="1000" dirty="0"/>
              <a:t> </a:t>
            </a:r>
            <a:endParaRPr sz="1000" dirty="0">
              <a:latin typeface="Source Sans Pro"/>
              <a:ea typeface="Source Sans Pro"/>
              <a:cs typeface="Source Sans Pro"/>
              <a:sym typeface="Source Sans Pro"/>
            </a:endParaRPr>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Using encouraging gestures and maintaining eye contact will show clients that what they are saying is important to you and will encourage them to talk about their concerns/themselves.</a:t>
            </a:r>
            <a:r>
              <a:rPr lang="en-US" sz="1000" dirty="0"/>
              <a:t> </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It is equally important for you to avoid negative nonverbal communication, such as checking your watch or the clock, yawning constantly, or doing other things as you listen.</a:t>
            </a:r>
            <a:r>
              <a:rPr lang="en-US" sz="1000" dirty="0"/>
              <a:t> </a:t>
            </a:r>
            <a:endParaRPr sz="1000" dirty="0"/>
          </a:p>
          <a:p>
            <a:pPr marL="0" lvl="0" indent="0" algn="l" rtl="0">
              <a:lnSpc>
                <a:spcPct val="100000"/>
              </a:lnSpc>
              <a:spcBef>
                <a:spcPts val="600"/>
              </a:spcBef>
              <a:spcAft>
                <a:spcPts val="0"/>
              </a:spcAft>
              <a:buSzPts val="1400"/>
              <a:buNone/>
            </a:pPr>
            <a:r>
              <a:rPr lang="en-US" sz="1000" b="1" dirty="0">
                <a:latin typeface="Source Sans Pro" panose="020B0503030403020204" pitchFamily="34" charset="0"/>
                <a:ea typeface="Source Sans Pro" panose="020B0503030403020204" pitchFamily="34" charset="0"/>
                <a:cs typeface="Source Sans Pro"/>
                <a:sym typeface="Source Sans Pro"/>
              </a:rPr>
              <a:t>Say:</a:t>
            </a:r>
            <a:r>
              <a:rPr lang="en-US" sz="1000" dirty="0">
                <a:latin typeface="Source Sans Pro" panose="020B0503030403020204" pitchFamily="34" charset="0"/>
                <a:ea typeface="Source Sans Pro" panose="020B0503030403020204" pitchFamily="34" charset="0"/>
                <a:cs typeface="Source Sans Pro"/>
                <a:sym typeface="Source Sans Pro"/>
              </a:rPr>
              <a:t> All of these behaviors help you to establish and maintain a good connection with your client.</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dirty="0">
              <a:latin typeface="Source Sans Pro" panose="020B0503030403020204" pitchFamily="34" charset="0"/>
              <a:ea typeface="Source Sans Pro" panose="020B0503030403020204" pitchFamily="34" charset="0"/>
              <a:cs typeface="Source Sans Pro"/>
              <a:sym typeface="Source Sans Pr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solidFill>
                  <a:srgbClr val="000000"/>
                </a:solidFill>
                <a:latin typeface="Source Sans Pro" panose="020B0503030403020204" pitchFamily="34" charset="0"/>
                <a:ea typeface="Source Sans Pro" panose="020B0503030403020204" pitchFamily="34" charset="0"/>
              </a:rPr>
              <a:t>*</a:t>
            </a:r>
            <a:r>
              <a:rPr lang="en-US" sz="1000" b="1" dirty="0">
                <a:solidFill>
                  <a:srgbClr val="000000"/>
                </a:solidFill>
                <a:latin typeface="Source Sans Pro" panose="020B0503030403020204" pitchFamily="34" charset="0"/>
                <a:ea typeface="Source Sans Pro" panose="020B0503030403020204" pitchFamily="34" charset="0"/>
              </a:rPr>
              <a:t>Adaptation note: </a:t>
            </a:r>
            <a:r>
              <a:rPr lang="en-US" sz="1000" b="0" dirty="0">
                <a:solidFill>
                  <a:srgbClr val="000000"/>
                </a:solidFill>
                <a:latin typeface="Source Sans Pro" panose="020B0503030403020204" pitchFamily="34" charset="0"/>
                <a:ea typeface="Source Sans Pro" panose="020B0503030403020204" pitchFamily="34" charset="0"/>
              </a:rPr>
              <a:t>A</a:t>
            </a:r>
            <a:r>
              <a:rPr lang="en-US" sz="1000" dirty="0">
                <a:solidFill>
                  <a:srgbClr val="000000"/>
                </a:solidFill>
                <a:latin typeface="Source Sans Pro" panose="020B0503030403020204" pitchFamily="34" charset="0"/>
                <a:ea typeface="Source Sans Pro" panose="020B0503030403020204" pitchFamily="34" charset="0"/>
              </a:rPr>
              <a:t>dapt the slide to the local context as needed and it should reflect the inputs provided during the exercise in the previous slide where participants wrote on post its the different ways to effectively communicate </a:t>
            </a:r>
            <a:endParaRPr lang="en-US" sz="1000" dirty="0">
              <a:solidFill>
                <a:srgbClr val="000000"/>
              </a:solidFill>
              <a:highlight>
                <a:srgbClr val="FFFF00"/>
              </a:highlight>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dirty="0">
              <a:latin typeface="Times New Roman"/>
              <a:ea typeface="Times New Roman"/>
              <a:cs typeface="Times New Roman"/>
              <a:sym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23</a:t>
            </a:fld>
            <a:endParaRPr sz="1000" b="0" i="0" dirty="0">
              <a:solidFill>
                <a:schemeClr val="dk1"/>
              </a:solidFill>
              <a:latin typeface="Times New Roman"/>
              <a:ea typeface="Times New Roman"/>
              <a:cs typeface="Times New Roman"/>
              <a:sym typeface="Times New Roman"/>
            </a:endParaRPr>
          </a:p>
        </p:txBody>
      </p:sp>
      <p:sp>
        <p:nvSpPr>
          <p:cNvPr id="723" name="Google Shape;723;p18:notes"/>
          <p:cNvSpPr>
            <a:spLocks noGrp="1" noRot="1" noChangeAspect="1"/>
          </p:cNvSpPr>
          <p:nvPr>
            <p:ph type="sldImg" idx="2"/>
          </p:nvPr>
        </p:nvSpPr>
        <p:spPr>
          <a:xfrm>
            <a:off x="649288" y="619125"/>
            <a:ext cx="5507037" cy="30988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4" name="Google Shape;724;p18:notes"/>
          <p:cNvSpPr txBox="1">
            <a:spLocks noGrp="1"/>
          </p:cNvSpPr>
          <p:nvPr>
            <p:ph type="body" idx="1"/>
          </p:nvPr>
        </p:nvSpPr>
        <p:spPr>
          <a:xfrm>
            <a:off x="649288" y="3732213"/>
            <a:ext cx="5684837" cy="37856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a:t>
            </a:r>
            <a:r>
              <a:rPr lang="en-US" sz="1000" dirty="0">
                <a:latin typeface="Source Sans Pro"/>
                <a:ea typeface="Source Sans Pro"/>
                <a:cs typeface="Source Sans Pro"/>
                <a:sym typeface="Source Sans Pro"/>
              </a:rPr>
              <a:t> As we mentioned previously, another type of interpersonal communication is verbal communication. One of the techniques of effective verbal communication is giving verbal encouragement.</a:t>
            </a:r>
            <a:endParaRPr sz="1000" dirty="0"/>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the group: Can anyone give some examples of verbal encouragement?</a:t>
            </a:r>
            <a:r>
              <a:rPr lang="en-US" sz="1000" b="0" i="1" u="none" strike="noStrike" cap="none" dirty="0">
                <a:solidFill>
                  <a:srgbClr val="000000"/>
                </a:solidFill>
                <a:latin typeface="Source Sans Pro"/>
                <a:ea typeface="Source Sans Pro"/>
                <a:cs typeface="Source Sans Pro"/>
                <a:sym typeface="Source Sans Pro"/>
              </a:rPr>
              <a:t> </a:t>
            </a:r>
            <a:r>
              <a:rPr lang="en-US" sz="1000" b="1" i="0" u="none" strike="noStrike" cap="none" dirty="0">
                <a:solidFill>
                  <a:srgbClr val="000000"/>
                </a:solidFill>
                <a:latin typeface="Source Sans Pro"/>
                <a:ea typeface="Source Sans Pro"/>
                <a:cs typeface="Source Sans Pro"/>
                <a:sym typeface="Source Sans Pro"/>
              </a:rPr>
              <a:t>Allow</a:t>
            </a:r>
            <a:r>
              <a:rPr lang="en-US" sz="1000" b="0" i="0" u="none" strike="noStrike" cap="none" dirty="0">
                <a:solidFill>
                  <a:srgbClr val="000000"/>
                </a:solidFill>
                <a:latin typeface="Source Sans Pro"/>
                <a:ea typeface="Source Sans Pro"/>
                <a:cs typeface="Source Sans Pro"/>
                <a:sym typeface="Source Sans Pro"/>
              </a:rPr>
              <a:t> for several responses (examples may include “I see,” “uh huh,” “go on,” “and then?” “I am glad you are here,” “tell me more about it,” “you are doing great,” “yes, then what happened?” “you were saying?”)</a:t>
            </a:r>
            <a:endParaRPr sz="1000" i="0" dirty="0"/>
          </a:p>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Say: </a:t>
            </a:r>
            <a:r>
              <a:rPr lang="en-US" sz="1000" b="0" i="0" u="none" strike="noStrike" cap="none" dirty="0">
                <a:solidFill>
                  <a:srgbClr val="000000"/>
                </a:solidFill>
                <a:latin typeface="Source Sans Pro"/>
                <a:ea typeface="Source Sans Pro"/>
                <a:cs typeface="Source Sans Pro"/>
                <a:sym typeface="Source Sans Pro"/>
              </a:rPr>
              <a:t>Verbal encouragement help clients feel comfortable and confident and encourages them to talk openly about their situations and needs. Nods and pauses are also useful as prompts.</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0" i="0" u="none" strike="noStrike" cap="none" dirty="0">
                <a:solidFill>
                  <a:srgbClr val="000000"/>
                </a:solidFill>
                <a:latin typeface="Source Sans Pro"/>
                <a:ea typeface="Source Sans Pro"/>
                <a:cs typeface="Source Sans Pro"/>
                <a:sym typeface="Source Sans Pro"/>
              </a:rPr>
              <a:t>Other effective verbal communication techniques include:</a:t>
            </a:r>
            <a:endParaRPr sz="1000" dirty="0">
              <a:latin typeface="Source Sans Pro"/>
              <a:ea typeface="Source Sans Pro"/>
              <a:cs typeface="Source Sans Pro"/>
              <a:sym typeface="Source Sans Pro"/>
            </a:endParaRPr>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Using appropriate tone of voice. A tone of voice that communicates warmth and caring, rather than judgment or disapproval, is essential. This can help you to build and keep rapport and trust with your client.</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Paraphrasing what the client says, which is restating the message simply, in your own words. Doing this can help the client know that he or she has been heard. It will also ensure that you understand what the client is saying.</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If your country uses more than one language, communicating with your client in the language he or she is most comfortable with is essential to putting them at ease so they can fully express their needs.</a:t>
            </a:r>
            <a:endParaRPr sz="1000" dirty="0"/>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When you communicate this way during your interactions with clients, you let them know that they have been heard, understood, and respected. These skills also help you to learn about the client’s needs so that you are able to share information that is appropriate for the client. Because these skills are about listening carefully while encouraging the client to talk, they are known collectively as </a:t>
            </a:r>
            <a:r>
              <a:rPr lang="en-US" sz="1000" i="1" dirty="0">
                <a:latin typeface="Source Sans Pro"/>
                <a:ea typeface="Source Sans Pro"/>
                <a:cs typeface="Source Sans Pro"/>
                <a:sym typeface="Source Sans Pro"/>
              </a:rPr>
              <a:t>active listening</a:t>
            </a:r>
            <a:r>
              <a:rPr lang="en-US" sz="1000" dirty="0">
                <a:latin typeface="Source Sans Pro"/>
                <a:ea typeface="Source Sans Pro"/>
                <a:cs typeface="Source Sans Pro"/>
                <a:sym typeface="Source Sans Pro"/>
              </a:rPr>
              <a:t>. </a:t>
            </a:r>
            <a:endParaRPr sz="10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24</a:t>
            </a:fld>
            <a:endParaRPr sz="1000" b="0" i="0" dirty="0">
              <a:solidFill>
                <a:schemeClr val="dk1"/>
              </a:solidFill>
              <a:latin typeface="Times New Roman"/>
              <a:ea typeface="Times New Roman"/>
              <a:cs typeface="Times New Roman"/>
              <a:sym typeface="Times New Roman"/>
            </a:endParaRPr>
          </a:p>
        </p:txBody>
      </p:sp>
      <p:sp>
        <p:nvSpPr>
          <p:cNvPr id="732" name="Google Shape;732;p19:notes"/>
          <p:cNvSpPr>
            <a:spLocks noGrp="1" noRot="1" noChangeAspect="1"/>
          </p:cNvSpPr>
          <p:nvPr>
            <p:ph type="sldImg" idx="2"/>
          </p:nvPr>
        </p:nvSpPr>
        <p:spPr>
          <a:xfrm>
            <a:off x="700088" y="696913"/>
            <a:ext cx="5370512" cy="30210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3" name="Google Shape;733;p19:notes"/>
          <p:cNvSpPr txBox="1">
            <a:spLocks noGrp="1"/>
          </p:cNvSpPr>
          <p:nvPr>
            <p:ph type="body" idx="1"/>
          </p:nvPr>
        </p:nvSpPr>
        <p:spPr>
          <a:xfrm>
            <a:off x="700088" y="3717925"/>
            <a:ext cx="5370512" cy="46640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a:t>
            </a:r>
            <a:r>
              <a:rPr lang="en-US" sz="1000" dirty="0">
                <a:latin typeface="Source Sans Pro"/>
                <a:ea typeface="Source Sans Pro"/>
                <a:cs typeface="Source Sans Pro"/>
                <a:sym typeface="Source Sans Pro"/>
              </a:rPr>
              <a:t> Using clear and simple language is an essential communication skill. It is important to use words and sentences that clients can easily understand. If clients do not understand what the health worker says, they may not ask for clarification, and therefore they may not make the best decision for their situation or may not follow instructions properly.</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Tell</a:t>
            </a:r>
            <a:r>
              <a:rPr lang="en-US" sz="1000" dirty="0">
                <a:latin typeface="Source Sans Pro"/>
                <a:ea typeface="Source Sans Pro"/>
                <a:cs typeface="Source Sans Pro"/>
                <a:sym typeface="Source Sans Pro"/>
              </a:rPr>
              <a:t> the group that during this training, we will have many opportunities to practice using simple language as we learn about assessing for and managing individual childhood illnesses as well as providing FP counseling and methods.</a:t>
            </a:r>
            <a:endParaRPr sz="1000" dirty="0"/>
          </a:p>
          <a:p>
            <a:pPr marL="0" lvl="0" indent="0" algn="l" rtl="0">
              <a:lnSpc>
                <a:spcPct val="100000"/>
              </a:lnSpc>
              <a:spcBef>
                <a:spcPts val="0"/>
              </a:spcBef>
              <a:spcAft>
                <a:spcPts val="0"/>
              </a:spcAft>
              <a:buSzPts val="1400"/>
              <a:buNone/>
            </a:pPr>
            <a:endParaRPr dirty="0">
              <a:latin typeface="Times New Roman"/>
              <a:ea typeface="Times New Roman"/>
              <a:cs typeface="Times New Roman"/>
              <a:sym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g1c9987253b5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3" name="Google Shape;743;g1c9987253b5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dirty="0"/>
              <a:t>FACILITATOR NOTES (20 MIN </a:t>
            </a:r>
            <a:r>
              <a:rPr lang="en-US" sz="1000" b="1" i="0" u="none" strike="noStrike" cap="none" dirty="0">
                <a:solidFill>
                  <a:srgbClr val="000000"/>
                </a:solidFill>
                <a:latin typeface="Source Sans Pro"/>
                <a:ea typeface="Source Sans Pro"/>
                <a:cs typeface="Source Sans Pro"/>
                <a:sym typeface="Source Sans Pro"/>
              </a:rPr>
              <a:t>suggested</a:t>
            </a:r>
            <a:r>
              <a:rPr lang="en-US" sz="1000" b="1" dirty="0"/>
              <a:t>)​</a:t>
            </a:r>
            <a:endParaRPr sz="1000" b="1" dirty="0"/>
          </a:p>
          <a:p>
            <a:pPr marL="0" lvl="0" indent="0" algn="l" rtl="0">
              <a:lnSpc>
                <a:spcPct val="100000"/>
              </a:lnSpc>
              <a:spcBef>
                <a:spcPts val="0"/>
              </a:spcBef>
              <a:spcAft>
                <a:spcPts val="0"/>
              </a:spcAft>
              <a:buSzPts val="1400"/>
              <a:buNone/>
            </a:pPr>
            <a:r>
              <a:rPr lang="en-US" sz="1000" b="1" dirty="0"/>
              <a:t>Divide </a:t>
            </a:r>
            <a:r>
              <a:rPr lang="en-US" sz="1000" dirty="0"/>
              <a:t>the participants into pairs.​</a:t>
            </a:r>
            <a:endParaRPr sz="1000" dirty="0"/>
          </a:p>
          <a:p>
            <a:pPr marL="0" lvl="0" indent="0" algn="l" rtl="0">
              <a:lnSpc>
                <a:spcPct val="100000"/>
              </a:lnSpc>
              <a:spcBef>
                <a:spcPts val="0"/>
              </a:spcBef>
              <a:spcAft>
                <a:spcPts val="0"/>
              </a:spcAft>
              <a:buSzPts val="1400"/>
              <a:buNone/>
            </a:pPr>
            <a:r>
              <a:rPr lang="en-US" sz="1000" b="1" dirty="0"/>
              <a:t>Say</a:t>
            </a:r>
            <a:r>
              <a:rPr lang="en-US" sz="1000" dirty="0"/>
              <a:t>: ​Pharmacies and drug shops do not always have a separate or private room to have sensitive conversations with your clients. With your partner, talk about how you maintain privacy and confidentiality for your clients. In your pharmacy/drug shop, is it possible to have a private conversation with a client without other clients/customers </a:t>
            </a:r>
            <a:r>
              <a:rPr lang="en-US" sz="1000" u="sng" dirty="0"/>
              <a:t>hearing</a:t>
            </a:r>
            <a:r>
              <a:rPr lang="en-US" sz="1000" dirty="0"/>
              <a:t>? Is it possible to provide a service to a client without others </a:t>
            </a:r>
            <a:r>
              <a:rPr lang="en-US" sz="1000" u="sng" dirty="0"/>
              <a:t>seeing</a:t>
            </a:r>
            <a:r>
              <a:rPr lang="en-US" sz="1000" dirty="0"/>
              <a:t>? Are there ways you could improve privacy with what already exists at your shop? Are there easy upgrades you could make? Each partner has 5 minutes. ​</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​After 10 minutes of discussion, </a:t>
            </a:r>
            <a:r>
              <a:rPr lang="en-US" sz="1000" b="1" dirty="0"/>
              <a:t>ask</a:t>
            </a:r>
            <a:r>
              <a:rPr lang="en-US" sz="1000" dirty="0"/>
              <a:t> a representative from each pair to give a few examples from each discussion.​</a:t>
            </a:r>
            <a:endParaRPr sz="1000" dirty="0"/>
          </a:p>
        </p:txBody>
      </p:sp>
      <p:sp>
        <p:nvSpPr>
          <p:cNvPr id="744" name="Google Shape;744;g1c9987253b5_0_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26</a:t>
            </a:fld>
            <a:endParaRPr sz="1000" b="0" i="0" dirty="0">
              <a:solidFill>
                <a:schemeClr val="dk1"/>
              </a:solidFill>
              <a:latin typeface="Times New Roman"/>
              <a:ea typeface="Times New Roman"/>
              <a:cs typeface="Times New Roman"/>
              <a:sym typeface="Times New Roman"/>
            </a:endParaRPr>
          </a:p>
        </p:txBody>
      </p:sp>
      <p:sp>
        <p:nvSpPr>
          <p:cNvPr id="753" name="Google Shape;753;p20:notes"/>
          <p:cNvSpPr>
            <a:spLocks noGrp="1" noRot="1" noChangeAspect="1"/>
          </p:cNvSpPr>
          <p:nvPr>
            <p:ph type="sldImg" idx="2"/>
          </p:nvPr>
        </p:nvSpPr>
        <p:spPr>
          <a:xfrm>
            <a:off x="787400" y="696913"/>
            <a:ext cx="5370513" cy="30210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4" name="Google Shape;754;p20:notes"/>
          <p:cNvSpPr txBox="1">
            <a:spLocks noGrp="1"/>
          </p:cNvSpPr>
          <p:nvPr>
            <p:ph type="body" idx="1"/>
          </p:nvPr>
        </p:nvSpPr>
        <p:spPr>
          <a:xfrm>
            <a:off x="700088" y="3717925"/>
            <a:ext cx="5457825" cy="46640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trainees: </a:t>
            </a:r>
            <a:r>
              <a:rPr lang="en-US" sz="1000" i="0" dirty="0">
                <a:latin typeface="Source Sans Pro"/>
                <a:ea typeface="Source Sans Pro"/>
                <a:cs typeface="Source Sans Pro"/>
                <a:sym typeface="Source Sans Pro"/>
              </a:rPr>
              <a:t>What other skills do you think are important for effective communication with clients?  </a:t>
            </a:r>
            <a:endParaRPr sz="1000" i="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Probe</a:t>
            </a:r>
            <a:r>
              <a:rPr lang="en-US" sz="1000" dirty="0">
                <a:latin typeface="Source Sans Pro"/>
                <a:ea typeface="Source Sans Pro"/>
                <a:cs typeface="Source Sans Pro"/>
                <a:sym typeface="Source Sans Pro"/>
              </a:rPr>
              <a:t> for the skills on the slide.</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Click the mouse </a:t>
            </a:r>
            <a:r>
              <a:rPr lang="en-US" sz="1000" dirty="0">
                <a:latin typeface="Source Sans Pro"/>
                <a:ea typeface="Source Sans Pro"/>
                <a:cs typeface="Source Sans Pro"/>
                <a:sym typeface="Source Sans Pro"/>
              </a:rPr>
              <a:t>to reveal the following skills: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Avoiding using judgmental statements, judging the client or using labels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Asking questions effectively</a:t>
            </a:r>
            <a:endParaRPr sz="100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 </a:t>
            </a:r>
            <a:r>
              <a:rPr lang="en-US" sz="1000" dirty="0">
                <a:latin typeface="Source Sans Pro"/>
                <a:ea typeface="Source Sans Pro"/>
                <a:cs typeface="Source Sans Pro"/>
                <a:sym typeface="Source Sans Pro"/>
              </a:rPr>
              <a:t>trainees if they have ever felt judged by a health care worker or a counselor, friend or relative, and ask for examples of things that they have heard people say that sound judgmental.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Note </a:t>
            </a:r>
            <a:r>
              <a:rPr lang="en-US" sz="1000" dirty="0">
                <a:latin typeface="Source Sans Pro"/>
                <a:ea typeface="Source Sans Pro"/>
                <a:cs typeface="Source Sans Pro"/>
                <a:sym typeface="Source Sans Pro"/>
              </a:rPr>
              <a:t>that clients also may be offended or feel shame if a health worker makes statements that sound judgmental.</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Probe </a:t>
            </a:r>
            <a:r>
              <a:rPr lang="en-US" sz="1000" dirty="0">
                <a:latin typeface="Source Sans Pro"/>
                <a:ea typeface="Source Sans Pro"/>
                <a:cs typeface="Source Sans Pro"/>
                <a:sym typeface="Source Sans Pro"/>
              </a:rPr>
              <a:t>for judging statements or expressions, such as “you shouldn’t do that,” or “bad idea.”  Ask trainees why it is important to avoid using such statements </a:t>
            </a:r>
            <a:r>
              <a:rPr lang="en-US" sz="1000" i="1" dirty="0">
                <a:latin typeface="Source Sans Pro"/>
                <a:ea typeface="Source Sans Pro"/>
                <a:cs typeface="Source Sans Pro"/>
                <a:sym typeface="Source Sans Pro"/>
              </a:rPr>
              <a:t>(</a:t>
            </a:r>
            <a:r>
              <a:rPr lang="en-US" sz="1000" i="0" dirty="0">
                <a:latin typeface="Source Sans Pro"/>
                <a:ea typeface="Source Sans Pro"/>
                <a:cs typeface="Source Sans Pro"/>
                <a:sym typeface="Source Sans Pro"/>
              </a:rPr>
              <a:t>examples—because it is disrespectful and makes it less likely that: clients will trust you, make choices that are best for them, come back to your pharmacy/drug shop when they need medicine/help with their problems</a:t>
            </a:r>
            <a:r>
              <a:rPr lang="en-US" sz="1000" i="1" dirty="0">
                <a:latin typeface="Source Sans Pro"/>
                <a:ea typeface="Source Sans Pro"/>
                <a:cs typeface="Source Sans Pro"/>
                <a:sym typeface="Source Sans Pro"/>
              </a:rPr>
              <a:t>). </a:t>
            </a:r>
            <a:endParaRPr sz="1000" dirty="0"/>
          </a:p>
          <a:p>
            <a:pPr marL="0" lvl="0" indent="0" algn="l" rtl="0">
              <a:lnSpc>
                <a:spcPct val="100000"/>
              </a:lnSpc>
              <a:spcBef>
                <a:spcPts val="0"/>
              </a:spcBef>
              <a:spcAft>
                <a:spcPts val="0"/>
              </a:spcAft>
              <a:buSzPts val="1400"/>
              <a:buNone/>
            </a:pPr>
            <a:r>
              <a:rPr lang="en-US" sz="1000" b="1" i="0" dirty="0">
                <a:latin typeface="Source Sans Pro"/>
                <a:ea typeface="Source Sans Pro"/>
                <a:cs typeface="Source Sans Pro"/>
                <a:sym typeface="Source Sans Pro"/>
              </a:rPr>
              <a:t>Say: </a:t>
            </a:r>
            <a:r>
              <a:rPr lang="en-US" sz="1000" b="0" i="0" dirty="0">
                <a:latin typeface="Source Sans Pro"/>
                <a:ea typeface="Source Sans Pro"/>
                <a:cs typeface="Source Sans Pro"/>
                <a:sym typeface="Source Sans Pro"/>
              </a:rPr>
              <a:t>Also, even statements that you might think can only be received as positive, could seem like a label of judgment to certain groups of clients. For example, telling a young woman she is “good” or “moral.”</a:t>
            </a:r>
            <a:endParaRPr sz="1000" b="1" i="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Explain</a:t>
            </a:r>
            <a:r>
              <a:rPr lang="en-US" sz="1000" dirty="0">
                <a:latin typeface="Source Sans Pro"/>
                <a:ea typeface="Source Sans Pro"/>
                <a:cs typeface="Source Sans Pro"/>
                <a:sym typeface="Source Sans Pro"/>
              </a:rPr>
              <a:t> that next, we’ll look at asking questions effectively.</a:t>
            </a:r>
            <a:endParaRPr sz="1000" dirty="0"/>
          </a:p>
          <a:p>
            <a:pPr marL="0" lvl="0" indent="0" algn="l" rtl="0">
              <a:lnSpc>
                <a:spcPct val="100000"/>
              </a:lnSpc>
              <a:spcBef>
                <a:spcPts val="0"/>
              </a:spcBef>
              <a:spcAft>
                <a:spcPts val="0"/>
              </a:spcAft>
              <a:buSzPts val="1400"/>
              <a:buNone/>
            </a:pPr>
            <a:endParaRPr dirty="0">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27</a:t>
            </a:fld>
            <a:endParaRPr sz="1000" b="0" i="0" dirty="0">
              <a:solidFill>
                <a:schemeClr val="dk1"/>
              </a:solidFill>
              <a:latin typeface="Times New Roman"/>
              <a:ea typeface="Times New Roman"/>
              <a:cs typeface="Times New Roman"/>
              <a:sym typeface="Times New Roman"/>
            </a:endParaRPr>
          </a:p>
        </p:txBody>
      </p:sp>
      <p:sp>
        <p:nvSpPr>
          <p:cNvPr id="762" name="Google Shape;762;p21:notes"/>
          <p:cNvSpPr>
            <a:spLocks noGrp="1" noRot="1" noChangeAspect="1"/>
          </p:cNvSpPr>
          <p:nvPr>
            <p:ph type="sldImg" idx="2"/>
          </p:nvPr>
        </p:nvSpPr>
        <p:spPr>
          <a:xfrm>
            <a:off x="649288" y="619125"/>
            <a:ext cx="5507037" cy="30988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63" name="Google Shape;763;p21:notes"/>
          <p:cNvSpPr txBox="1">
            <a:spLocks noGrp="1"/>
          </p:cNvSpPr>
          <p:nvPr>
            <p:ph type="body" idx="1"/>
          </p:nvPr>
        </p:nvSpPr>
        <p:spPr>
          <a:xfrm>
            <a:off x="701675" y="3717925"/>
            <a:ext cx="5454650" cy="46513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trainees: </a:t>
            </a:r>
            <a:r>
              <a:rPr lang="en-US" sz="1000" i="0" dirty="0">
                <a:latin typeface="Source Sans Pro"/>
                <a:ea typeface="Source Sans Pro"/>
                <a:cs typeface="Source Sans Pro"/>
                <a:sym typeface="Source Sans Pro"/>
              </a:rPr>
              <a:t>What is the purpose of asking questions during interactions with clients</a:t>
            </a:r>
            <a:r>
              <a:rPr lang="en-US" sz="1000" b="0" i="0" dirty="0">
                <a:latin typeface="Source Sans Pro"/>
                <a:ea typeface="Source Sans Pro"/>
                <a:cs typeface="Source Sans Pro"/>
                <a:sym typeface="Source Sans Pro"/>
              </a:rPr>
              <a:t>?</a:t>
            </a:r>
            <a:r>
              <a:rPr lang="en-US" sz="1000" i="0" dirty="0">
                <a:latin typeface="Source Sans Pro"/>
                <a:ea typeface="Source Sans Pro"/>
                <a:cs typeface="Source Sans Pro"/>
                <a:sym typeface="Source Sans Pro"/>
              </a:rPr>
              <a:t> </a:t>
            </a:r>
            <a:r>
              <a:rPr lang="en-US" sz="1000" b="1" dirty="0">
                <a:latin typeface="Source Sans Pro"/>
                <a:ea typeface="Source Sans Pro"/>
                <a:cs typeface="Source Sans Pro"/>
                <a:sym typeface="Source Sans Pro"/>
              </a:rPr>
              <a:t>Allow</a:t>
            </a:r>
            <a:r>
              <a:rPr lang="en-US" sz="1000" dirty="0">
                <a:latin typeface="Source Sans Pro"/>
                <a:ea typeface="Source Sans Pro"/>
                <a:cs typeface="Source Sans Pro"/>
                <a:sym typeface="Source Sans Pro"/>
              </a:rPr>
              <a:t> for several responses.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Click the mouse </a:t>
            </a:r>
            <a:r>
              <a:rPr lang="en-US" sz="1000" dirty="0">
                <a:latin typeface="Source Sans Pro"/>
                <a:ea typeface="Source Sans Pro"/>
                <a:cs typeface="Source Sans Pro"/>
                <a:sym typeface="Source Sans Pro"/>
              </a:rPr>
              <a:t>to reveal the bullet points.</a:t>
            </a:r>
            <a:r>
              <a:rPr lang="en-US" sz="1000" dirty="0"/>
              <a:t>  </a:t>
            </a:r>
            <a:endParaRPr sz="1000" dirty="0"/>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As you </a:t>
            </a:r>
            <a:r>
              <a:rPr lang="en-US" sz="1000" b="1" dirty="0">
                <a:latin typeface="Source Sans Pro"/>
                <a:ea typeface="Source Sans Pro"/>
                <a:cs typeface="Source Sans Pro"/>
                <a:sym typeface="Source Sans Pro"/>
              </a:rPr>
              <a:t>review</a:t>
            </a:r>
            <a:r>
              <a:rPr lang="en-US" sz="1000" dirty="0">
                <a:latin typeface="Source Sans Pro"/>
                <a:ea typeface="Source Sans Pro"/>
                <a:cs typeface="Source Sans Pro"/>
                <a:sym typeface="Source Sans Pro"/>
              </a:rPr>
              <a:t> the points on the slide, </a:t>
            </a:r>
            <a:r>
              <a:rPr lang="en-US" sz="1000" b="0" dirty="0">
                <a:latin typeface="Source Sans Pro"/>
                <a:ea typeface="Source Sans Pro"/>
                <a:cs typeface="Source Sans Pro"/>
                <a:sym typeface="Source Sans Pro"/>
              </a:rPr>
              <a:t>make connections </a:t>
            </a:r>
            <a:r>
              <a:rPr lang="en-US" sz="1000" dirty="0">
                <a:latin typeface="Source Sans Pro"/>
                <a:ea typeface="Source Sans Pro"/>
                <a:cs typeface="Source Sans Pro"/>
                <a:sym typeface="Source Sans Pro"/>
              </a:rPr>
              <a:t>to the trainees' responses.</a:t>
            </a:r>
            <a:r>
              <a:rPr lang="en-US" sz="1000" dirty="0"/>
              <a:t>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Note</a:t>
            </a:r>
            <a:r>
              <a:rPr lang="en-US" sz="1000" dirty="0">
                <a:latin typeface="Source Sans Pro"/>
                <a:ea typeface="Source Sans Pro"/>
                <a:cs typeface="Source Sans Pro"/>
                <a:sym typeface="Source Sans Pro"/>
              </a:rPr>
              <a:t> the importance of being able to ask questions effectively and </a:t>
            </a:r>
            <a:r>
              <a:rPr lang="en-US" sz="1000" b="1" dirty="0">
                <a:latin typeface="Source Sans Pro"/>
                <a:ea typeface="Source Sans Pro"/>
                <a:cs typeface="Source Sans Pro"/>
                <a:sym typeface="Source Sans Pro"/>
              </a:rPr>
              <a:t>inform</a:t>
            </a:r>
            <a:r>
              <a:rPr lang="en-US" sz="1000" dirty="0">
                <a:latin typeface="Source Sans Pro"/>
                <a:ea typeface="Source Sans Pro"/>
                <a:cs typeface="Source Sans Pro"/>
                <a:sym typeface="Source Sans Pro"/>
              </a:rPr>
              <a:t> trainees that they will practice this skill (among others) later in this training (during sessions on individual childhood illnesses and FP). </a:t>
            </a:r>
            <a:r>
              <a:rPr lang="en-US" sz="1000" b="1" dirty="0"/>
              <a:t>Remind </a:t>
            </a:r>
            <a:r>
              <a:rPr lang="en-US" sz="1000" dirty="0">
                <a:latin typeface="Source Sans Pro"/>
                <a:ea typeface="Source Sans Pro"/>
                <a:cs typeface="Source Sans Pro"/>
                <a:sym typeface="Source Sans Pro"/>
              </a:rPr>
              <a:t>participants of th</a:t>
            </a:r>
            <a:r>
              <a:rPr lang="en-US" sz="1000" dirty="0"/>
              <a:t>e importance of listening carefully to the information provided by a client, which will help them provide the most appropriate service to them.  </a:t>
            </a:r>
            <a:endParaRPr sz="1000" dirty="0"/>
          </a:p>
          <a:p>
            <a:pPr marL="0" lvl="0" indent="0" algn="l" rtl="0">
              <a:lnSpc>
                <a:spcPct val="100000"/>
              </a:lnSpc>
              <a:spcBef>
                <a:spcPts val="0"/>
              </a:spcBef>
              <a:spcAft>
                <a:spcPts val="0"/>
              </a:spcAft>
              <a:buSzPts val="1400"/>
              <a:buNone/>
            </a:pPr>
            <a:endParaRPr sz="1000" dirty="0">
              <a:latin typeface="Times New Roman"/>
              <a:ea typeface="Times New Roman"/>
              <a:cs typeface="Times New Roman"/>
              <a:sym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28</a:t>
            </a:fld>
            <a:endParaRPr sz="1000" b="0" i="0" dirty="0">
              <a:solidFill>
                <a:schemeClr val="dk1"/>
              </a:solidFill>
              <a:latin typeface="Times New Roman"/>
              <a:ea typeface="Times New Roman"/>
              <a:cs typeface="Times New Roman"/>
              <a:sym typeface="Times New Roman"/>
            </a:endParaRPr>
          </a:p>
        </p:txBody>
      </p:sp>
      <p:sp>
        <p:nvSpPr>
          <p:cNvPr id="770" name="Google Shape;770;p23:notes"/>
          <p:cNvSpPr>
            <a:spLocks noGrp="1" noRot="1" noChangeAspect="1"/>
          </p:cNvSpPr>
          <p:nvPr>
            <p:ph type="sldImg" idx="2"/>
          </p:nvPr>
        </p:nvSpPr>
        <p:spPr>
          <a:xfrm>
            <a:off x="712788" y="698500"/>
            <a:ext cx="5365750" cy="301942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1" name="Google Shape;771;p23:notes"/>
          <p:cNvSpPr txBox="1">
            <a:spLocks noGrp="1"/>
          </p:cNvSpPr>
          <p:nvPr>
            <p:ph type="body" idx="1"/>
          </p:nvPr>
        </p:nvSpPr>
        <p:spPr>
          <a:xfrm>
            <a:off x="779463" y="3717925"/>
            <a:ext cx="5529262" cy="46513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Say: </a:t>
            </a:r>
            <a:r>
              <a:rPr lang="en-US" sz="1000" dirty="0">
                <a:latin typeface="Source Sans Pro"/>
                <a:ea typeface="Source Sans Pro"/>
                <a:cs typeface="Source Sans Pro"/>
                <a:sym typeface="Source Sans Pro"/>
              </a:rPr>
              <a:t>Questions that are answered with a YES, NO, or with just one or two words are targeted questions; they are also called closed-ended questions. Targeted questions are useful for gathering basic information. </a:t>
            </a:r>
            <a:endParaRPr sz="100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dirty="0">
                <a:latin typeface="Source Sans Pro"/>
                <a:ea typeface="Source Sans Pro"/>
                <a:cs typeface="Source Sans Pro"/>
                <a:sym typeface="Source Sans Pro"/>
              </a:rPr>
              <a:t>Some examples of targeted questions are: How old are you? How many children do you have? Did you use this FP method before? </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Ask: </a:t>
            </a:r>
            <a:r>
              <a:rPr lang="en-US" sz="1000" i="0" dirty="0">
                <a:latin typeface="Source Sans Pro"/>
                <a:ea typeface="Source Sans Pro"/>
                <a:cs typeface="Source Sans Pro"/>
                <a:sym typeface="Source Sans Pro"/>
              </a:rPr>
              <a:t>What are some other targeted questions that you might ask during your interactions with clients? </a:t>
            </a:r>
            <a:endParaRPr sz="1000" i="0" dirty="0"/>
          </a:p>
          <a:p>
            <a:pPr marL="0" lvl="0" indent="0" algn="l" rtl="0">
              <a:lnSpc>
                <a:spcPct val="100000"/>
              </a:lnSpc>
              <a:spcBef>
                <a:spcPts val="0"/>
              </a:spcBef>
              <a:spcAft>
                <a:spcPts val="0"/>
              </a:spcAft>
              <a:buSzPts val="1400"/>
              <a:buNone/>
            </a:pPr>
            <a:r>
              <a:rPr lang="en-US" sz="1000" b="1" i="0" dirty="0">
                <a:latin typeface="Source Sans Pro"/>
                <a:ea typeface="Source Sans Pro"/>
                <a:cs typeface="Source Sans Pro"/>
                <a:sym typeface="Source Sans Pro"/>
              </a:rPr>
              <a:t>Allow</a:t>
            </a:r>
            <a:r>
              <a:rPr lang="en-US" sz="1000" i="0" dirty="0">
                <a:latin typeface="Source Sans Pro"/>
                <a:ea typeface="Source Sans Pro"/>
                <a:cs typeface="Source Sans Pro"/>
                <a:sym typeface="Source Sans Pro"/>
              </a:rPr>
              <a:t> for several responses; affirm or correct as appropriate. </a:t>
            </a:r>
            <a:endParaRPr sz="1000" i="0" dirty="0">
              <a:latin typeface="Source Sans Pro"/>
              <a:ea typeface="Source Sans Pro"/>
              <a:cs typeface="Source Sans Pro"/>
              <a:sym typeface="Source Sans Pr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000"/>
              <a:buNone/>
            </a:pPr>
            <a:fld id="{00000000-1234-1234-1234-123412341234}" type="slidenum">
              <a:rPr lang="en-US" sz="1000" b="0" i="0">
                <a:solidFill>
                  <a:schemeClr val="dk1"/>
                </a:solidFill>
                <a:latin typeface="Times New Roman"/>
                <a:ea typeface="Times New Roman"/>
                <a:cs typeface="Times New Roman"/>
                <a:sym typeface="Times New Roman"/>
              </a:rPr>
              <a:t>29</a:t>
            </a:fld>
            <a:endParaRPr sz="1000" b="0" i="0" dirty="0">
              <a:solidFill>
                <a:schemeClr val="dk1"/>
              </a:solidFill>
              <a:latin typeface="Times New Roman"/>
              <a:ea typeface="Times New Roman"/>
              <a:cs typeface="Times New Roman"/>
              <a:sym typeface="Times New Roman"/>
            </a:endParaRPr>
          </a:p>
        </p:txBody>
      </p:sp>
      <p:sp>
        <p:nvSpPr>
          <p:cNvPr id="778" name="Google Shape;778;p26:notes"/>
          <p:cNvSpPr>
            <a:spLocks noGrp="1" noRot="1" noChangeAspect="1"/>
          </p:cNvSpPr>
          <p:nvPr>
            <p:ph type="sldImg" idx="2"/>
          </p:nvPr>
        </p:nvSpPr>
        <p:spPr>
          <a:xfrm>
            <a:off x="779463" y="696913"/>
            <a:ext cx="5370512" cy="30210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9" name="Google Shape;779;p26:notes"/>
          <p:cNvSpPr txBox="1">
            <a:spLocks noGrp="1"/>
          </p:cNvSpPr>
          <p:nvPr>
            <p:ph type="body" idx="1"/>
          </p:nvPr>
        </p:nvSpPr>
        <p:spPr>
          <a:xfrm>
            <a:off x="779463" y="3717925"/>
            <a:ext cx="5773737" cy="35210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Source Sans Pro"/>
              <a:buNone/>
            </a:pPr>
            <a:r>
              <a:rPr lang="en-US" sz="1000" b="1" i="0" u="none" strike="noStrike" cap="none" dirty="0">
                <a:latin typeface="Source Sans Pro"/>
                <a:ea typeface="Source Sans Pro"/>
                <a:cs typeface="Source Sans Pro"/>
                <a:sym typeface="Source Sans Pro"/>
              </a:rPr>
              <a:t>FACILITATOR NOTES</a:t>
            </a:r>
            <a:endParaRPr sz="1000" dirty="0"/>
          </a:p>
          <a:p>
            <a:pPr marL="0" lvl="0" indent="0" algn="l" rtl="0">
              <a:lnSpc>
                <a:spcPct val="95000"/>
              </a:lnSpc>
              <a:spcBef>
                <a:spcPts val="0"/>
              </a:spcBef>
              <a:spcAft>
                <a:spcPts val="0"/>
              </a:spcAft>
              <a:buSzPts val="1400"/>
              <a:buNone/>
            </a:pPr>
            <a:r>
              <a:rPr lang="en-US" sz="1000" b="1" dirty="0">
                <a:latin typeface="Source Sans Pro"/>
                <a:ea typeface="Source Sans Pro"/>
                <a:cs typeface="Source Sans Pro"/>
                <a:sym typeface="Source Sans Pro"/>
              </a:rPr>
              <a:t>Say:</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To ask questions effectively, it is important to maintain a tone of voice that shows interest and concern.</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In addition, ask only one question at a time, and wait with interest and patience for the answer.</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Recognize that some clients have less experience talking to providers and start by asking them about things not related to their health to get them comfortable.</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Avoid leading questions; these are questions that indicate the answer the provider wants to hear, such as: </a:t>
            </a:r>
            <a:r>
              <a:rPr lang="en-US" sz="1000" i="1" dirty="0">
                <a:latin typeface="Source Sans Pro"/>
                <a:ea typeface="Source Sans Pro"/>
                <a:cs typeface="Source Sans Pro"/>
                <a:sym typeface="Source Sans Pro"/>
              </a:rPr>
              <a:t>You wouldn’t want to use oral contraceptive pills, would you? </a:t>
            </a:r>
            <a:r>
              <a:rPr lang="en-US" sz="1000" dirty="0">
                <a:latin typeface="Source Sans Pro"/>
                <a:ea typeface="Source Sans Pro"/>
                <a:cs typeface="Source Sans Pro"/>
                <a:sym typeface="Source Sans Pro"/>
              </a:rPr>
              <a:t>Or: </a:t>
            </a:r>
            <a:r>
              <a:rPr lang="en-US" sz="1000" i="1" dirty="0">
                <a:latin typeface="Source Sans Pro"/>
                <a:ea typeface="Source Sans Pro"/>
                <a:cs typeface="Source Sans Pro"/>
                <a:sym typeface="Source Sans Pro"/>
              </a:rPr>
              <a:t>You use a condom every time you have sex, right?</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Avoid judgmental questions or starting questions with “</a:t>
            </a:r>
            <a:r>
              <a:rPr lang="en-US" sz="1000" i="1" dirty="0">
                <a:latin typeface="Source Sans Pro"/>
                <a:ea typeface="Source Sans Pro"/>
                <a:cs typeface="Source Sans Pro"/>
                <a:sym typeface="Source Sans Pro"/>
              </a:rPr>
              <a:t>Why did you…” </a:t>
            </a:r>
            <a:r>
              <a:rPr lang="en-US" sz="1000" dirty="0">
                <a:latin typeface="Source Sans Pro"/>
                <a:ea typeface="Source Sans Pro"/>
                <a:cs typeface="Source Sans Pro"/>
                <a:sym typeface="Source Sans Pro"/>
              </a:rPr>
              <a:t>or “</a:t>
            </a:r>
            <a:r>
              <a:rPr lang="en-US" sz="1000" i="1" dirty="0">
                <a:latin typeface="Source Sans Pro"/>
                <a:ea typeface="Source Sans Pro"/>
                <a:cs typeface="Source Sans Pro"/>
                <a:sym typeface="Source Sans Pro"/>
              </a:rPr>
              <a:t>Why didn’t you…” </a:t>
            </a:r>
            <a:r>
              <a:rPr lang="en-US" sz="1000" dirty="0">
                <a:latin typeface="Source Sans Pro"/>
                <a:ea typeface="Source Sans Pro"/>
                <a:cs typeface="Source Sans Pro"/>
                <a:sym typeface="Source Sans Pro"/>
              </a:rPr>
              <a:t>These can sound as if you are blaming the client or finding fault. </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Repeat a question in a different way if the client has not understood you the first time.</a:t>
            </a:r>
            <a:endParaRPr sz="1000" dirty="0"/>
          </a:p>
          <a:p>
            <a:pPr marL="171450" lvl="0" indent="-171450" algn="l" rtl="0">
              <a:lnSpc>
                <a:spcPct val="95000"/>
              </a:lnSpc>
              <a:spcBef>
                <a:spcPts val="0"/>
              </a:spcBef>
              <a:spcAft>
                <a:spcPts val="0"/>
              </a:spcAft>
              <a:buClr>
                <a:schemeClr val="dk1"/>
              </a:buClr>
              <a:buSzPts val="1000"/>
              <a:buFont typeface="Arial"/>
              <a:buChar char="•"/>
            </a:pPr>
            <a:r>
              <a:rPr lang="en-US" sz="1000" dirty="0">
                <a:latin typeface="Source Sans Pro"/>
                <a:ea typeface="Source Sans Pro"/>
                <a:cs typeface="Source Sans Pro"/>
                <a:sym typeface="Source Sans Pro"/>
              </a:rPr>
              <a:t>If you need to ask a sensitive question, explain why. For example, when asking a caregiver about child’s HIV status to decide if a referral is needed, or when asking a FP client about the number of sexual partners she or he has had to assess risk of sexually transmitted infections.   </a:t>
            </a:r>
            <a:endParaRPr sz="1000" dirty="0"/>
          </a:p>
          <a:p>
            <a:pPr marL="0" lvl="0" indent="0" algn="l" rtl="0">
              <a:lnSpc>
                <a:spcPct val="95000"/>
              </a:lnSpc>
              <a:spcBef>
                <a:spcPts val="0"/>
              </a:spcBef>
              <a:spcAft>
                <a:spcPts val="0"/>
              </a:spcAft>
              <a:buSzPts val="1400"/>
              <a:buNone/>
            </a:pPr>
            <a:endParaRPr dirty="0">
              <a:latin typeface="Times New Roman"/>
              <a:ea typeface="Times New Roman"/>
              <a:cs typeface="Times New Roman"/>
              <a:sym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how to communicate effectively with your clients. More specifically, by the end of this session you will be able to:</a:t>
            </a:r>
            <a:endParaRPr sz="1000" dirty="0"/>
          </a:p>
          <a:p>
            <a:pPr marL="171450" lvl="0" indent="-171450" algn="l" rtl="0">
              <a:lnSpc>
                <a:spcPct val="100000"/>
              </a:lnSpc>
              <a:spcBef>
                <a:spcPts val="1200"/>
              </a:spcBef>
              <a:spcAft>
                <a:spcPts val="0"/>
              </a:spcAft>
              <a:buClr>
                <a:schemeClr val="dk1"/>
              </a:buClr>
              <a:buSzPts val="1200"/>
              <a:buFont typeface="Arial"/>
              <a:buChar char="•"/>
            </a:pPr>
            <a:r>
              <a:rPr lang="en-US" sz="1000" dirty="0"/>
              <a:t>Describe principles of person-centered care</a:t>
            </a:r>
            <a:endParaRPr sz="1000" dirty="0"/>
          </a:p>
          <a:p>
            <a:pPr marL="171450" lvl="0" indent="-171450" algn="l" rtl="0">
              <a:lnSpc>
                <a:spcPct val="100000"/>
              </a:lnSpc>
              <a:spcBef>
                <a:spcPts val="1200"/>
              </a:spcBef>
              <a:spcAft>
                <a:spcPts val="0"/>
              </a:spcAft>
              <a:buClr>
                <a:schemeClr val="dk1"/>
              </a:buClr>
              <a:buSzPts val="1200"/>
              <a:buFont typeface="Arial"/>
              <a:buChar char="•"/>
            </a:pPr>
            <a:r>
              <a:rPr lang="en-US" sz="1000" dirty="0"/>
              <a:t>Explain how to recognize different client profiles and apply this understanding for improved communication</a:t>
            </a:r>
            <a:endParaRPr sz="1000" dirty="0"/>
          </a:p>
          <a:p>
            <a:pPr marL="171450" lvl="0" indent="-171450" algn="l" rtl="0">
              <a:lnSpc>
                <a:spcPct val="100000"/>
              </a:lnSpc>
              <a:spcBef>
                <a:spcPts val="1200"/>
              </a:spcBef>
              <a:spcAft>
                <a:spcPts val="0"/>
              </a:spcAft>
              <a:buClr>
                <a:schemeClr val="dk1"/>
              </a:buClr>
              <a:buSzPts val="1200"/>
              <a:buFont typeface="Arial"/>
              <a:buChar char="•"/>
            </a:pPr>
            <a:r>
              <a:rPr lang="en-US" sz="1000" dirty="0"/>
              <a:t>Identify ways to communicate more effectively with caregivers and FP users</a:t>
            </a:r>
            <a:endParaRPr sz="1000" dirty="0"/>
          </a:p>
          <a:p>
            <a:pPr marL="171450" lvl="0" indent="-171450" algn="l" rtl="0">
              <a:lnSpc>
                <a:spcPct val="100000"/>
              </a:lnSpc>
              <a:spcBef>
                <a:spcPts val="1200"/>
              </a:spcBef>
              <a:spcAft>
                <a:spcPts val="0"/>
              </a:spcAft>
              <a:buClr>
                <a:schemeClr val="dk1"/>
              </a:buClr>
              <a:buSzPts val="1200"/>
              <a:buFont typeface="Arial"/>
              <a:buChar char="•"/>
            </a:pPr>
            <a:r>
              <a:rPr lang="en-US" sz="1000" dirty="0"/>
              <a:t>Formulate/use questions to check the caregiver’s or FP user’s understanding of treatment and other tasks she/he must carry out</a:t>
            </a:r>
            <a:endParaRPr sz="1000" dirty="0"/>
          </a:p>
          <a:p>
            <a:pPr marL="0" lvl="0" indent="0" algn="l" rtl="0">
              <a:lnSpc>
                <a:spcPct val="100000"/>
              </a:lnSpc>
              <a:spcBef>
                <a:spcPts val="1200"/>
              </a:spcBef>
              <a:spcAft>
                <a:spcPts val="0"/>
              </a:spcAft>
              <a:buClr>
                <a:schemeClr val="dk1"/>
              </a:buClr>
              <a:buSzPts val="1200"/>
              <a:buFont typeface="Arial"/>
              <a:buNone/>
            </a:pPr>
            <a:endParaRPr dirty="0"/>
          </a:p>
        </p:txBody>
      </p:sp>
      <p:sp>
        <p:nvSpPr>
          <p:cNvPr id="479" name="Google Shape;47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1c9987253b5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6" name="Google Shape;786;g1c9987253b5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dirty="0"/>
              <a:t>FACILITATOR NOTES</a:t>
            </a:r>
            <a:endParaRPr sz="1000" dirty="0"/>
          </a:p>
          <a:p>
            <a:pPr marL="0" lvl="0" indent="0" algn="l" rtl="0">
              <a:lnSpc>
                <a:spcPct val="100000"/>
              </a:lnSpc>
              <a:spcBef>
                <a:spcPts val="0"/>
              </a:spcBef>
              <a:spcAft>
                <a:spcPts val="0"/>
              </a:spcAft>
              <a:buSzPts val="1400"/>
              <a:buNone/>
            </a:pPr>
            <a:r>
              <a:rPr lang="en-US" sz="1000" b="1" dirty="0"/>
              <a:t>Ask </a:t>
            </a:r>
            <a:r>
              <a:rPr lang="en-US" sz="1000" dirty="0"/>
              <a:t>several participants to share one thing they learned.​</a:t>
            </a:r>
            <a:endParaRPr sz="1000" dirty="0"/>
          </a:p>
          <a:p>
            <a:pPr marL="0" lvl="0" indent="0" algn="l" rtl="0">
              <a:lnSpc>
                <a:spcPct val="100000"/>
              </a:lnSpc>
              <a:spcBef>
                <a:spcPts val="0"/>
              </a:spcBef>
              <a:spcAft>
                <a:spcPts val="0"/>
              </a:spcAft>
              <a:buSzPts val="1400"/>
              <a:buNone/>
            </a:pPr>
            <a:r>
              <a:rPr lang="en-US" sz="1000" b="1" dirty="0"/>
              <a:t>Allow </a:t>
            </a:r>
            <a:r>
              <a:rPr lang="en-US" sz="1000" dirty="0"/>
              <a:t>a few responses.​</a:t>
            </a:r>
            <a:endParaRPr sz="1000" dirty="0"/>
          </a:p>
          <a:p>
            <a:pPr marL="0" lvl="0" indent="0" algn="l" rtl="0">
              <a:lnSpc>
                <a:spcPct val="100000"/>
              </a:lnSpc>
              <a:spcBef>
                <a:spcPts val="0"/>
              </a:spcBef>
              <a:spcAft>
                <a:spcPts val="0"/>
              </a:spcAft>
              <a:buSzPts val="1400"/>
              <a:buNone/>
            </a:pPr>
            <a:r>
              <a:rPr lang="en-US" sz="1000" b="1" dirty="0"/>
              <a:t>Say</a:t>
            </a:r>
            <a:r>
              <a:rPr lang="en-US" sz="1000" dirty="0"/>
              <a:t>: There are a few important points I want you to remember from this session.​</a:t>
            </a:r>
            <a:endParaRPr sz="1000" dirty="0"/>
          </a:p>
          <a:p>
            <a:pPr marL="0" lvl="0" indent="0" algn="l" rtl="0">
              <a:lnSpc>
                <a:spcPct val="100000"/>
              </a:lnSpc>
              <a:spcBef>
                <a:spcPts val="0"/>
              </a:spcBef>
              <a:spcAft>
                <a:spcPts val="0"/>
              </a:spcAft>
              <a:buSzPts val="1400"/>
              <a:buNone/>
            </a:pPr>
            <a:r>
              <a:rPr lang="en-US" sz="1000" b="1" dirty="0"/>
              <a:t>Click </a:t>
            </a:r>
            <a:r>
              <a:rPr lang="en-US" sz="1000" dirty="0"/>
              <a:t>to reveal the text and read aloud the three points.​</a:t>
            </a:r>
            <a:endParaRPr sz="1000" dirty="0"/>
          </a:p>
        </p:txBody>
      </p:sp>
      <p:sp>
        <p:nvSpPr>
          <p:cNvPr id="787" name="Google Shape;787;g1c9987253b5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5" name="Google Shape;795;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96" name="Google Shape;796;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31</a:t>
            </a:fld>
            <a:endParaRPr sz="1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Click the mouse </a:t>
            </a:r>
            <a:r>
              <a:rPr lang="en-US" sz="1000" b="0" i="0" u="none" strike="noStrike" cap="none" dirty="0">
                <a:solidFill>
                  <a:srgbClr val="000000"/>
                </a:solidFill>
                <a:latin typeface="Source Sans Pro"/>
                <a:ea typeface="Source Sans Pro"/>
                <a:cs typeface="Source Sans Pro"/>
                <a:sym typeface="Source Sans Pro"/>
              </a:rPr>
              <a:t>to reveal the first text box and explain that:</a:t>
            </a:r>
            <a:endParaRPr sz="1000" dirty="0"/>
          </a:p>
          <a:p>
            <a:pPr marL="228600" lvl="0" indent="-228600" algn="l" rtl="0">
              <a:lnSpc>
                <a:spcPct val="100000"/>
              </a:lnSpc>
              <a:spcBef>
                <a:spcPts val="0"/>
              </a:spcBef>
              <a:spcAft>
                <a:spcPts val="0"/>
              </a:spcAft>
              <a:buClr>
                <a:srgbClr val="000000"/>
              </a:buClr>
              <a:buSzPct val="100000"/>
              <a:buFont typeface="Calibri"/>
              <a:buAutoNum type="arabicPeriod"/>
            </a:pPr>
            <a:r>
              <a:rPr lang="en-US" sz="1000" b="0" i="0" u="none" strike="noStrike" cap="none" dirty="0">
                <a:solidFill>
                  <a:srgbClr val="000000"/>
                </a:solidFill>
                <a:latin typeface="Source Sans Pro"/>
                <a:ea typeface="Source Sans Pro"/>
                <a:cs typeface="Source Sans Pro"/>
                <a:sym typeface="Source Sans Pro"/>
              </a:rPr>
              <a:t>Good communication is key for establishing trusting relationships between the client and provider. Being welcoming, attentive, non-judgmental, and a good listener are all important for building trust.  </a:t>
            </a:r>
            <a:endParaRPr sz="1000" dirty="0"/>
          </a:p>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Keep clicking the mouse </a:t>
            </a:r>
            <a:r>
              <a:rPr lang="en-US" sz="1000" b="0" i="0" u="none" strike="noStrike" cap="none" dirty="0">
                <a:solidFill>
                  <a:srgbClr val="000000"/>
                </a:solidFill>
                <a:latin typeface="Source Sans Pro"/>
                <a:ea typeface="Source Sans Pro"/>
                <a:cs typeface="Source Sans Pro"/>
                <a:sym typeface="Source Sans Pro"/>
              </a:rPr>
              <a:t>to reveal one text box at a time:</a:t>
            </a:r>
            <a:endParaRPr sz="1000" dirty="0"/>
          </a:p>
          <a:p>
            <a:pPr marL="228600" lvl="0" indent="-228600" algn="l" rtl="0">
              <a:lnSpc>
                <a:spcPct val="100000"/>
              </a:lnSpc>
              <a:spcBef>
                <a:spcPts val="0"/>
              </a:spcBef>
              <a:spcAft>
                <a:spcPts val="0"/>
              </a:spcAft>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Caregivers and FP clients must also trust that whatever they tell you will be kept confidential and reassuring clients about </a:t>
            </a:r>
            <a:r>
              <a:rPr lang="en-US" sz="1000" dirty="0">
                <a:solidFill>
                  <a:srgbClr val="000000"/>
                </a:solidFill>
              </a:rPr>
              <a:t>this should</a:t>
            </a:r>
            <a:r>
              <a:rPr lang="en-US" sz="1000" b="0" i="0" u="none" strike="noStrike" cap="none" dirty="0">
                <a:solidFill>
                  <a:srgbClr val="000000"/>
                </a:solidFill>
                <a:latin typeface="Source Sans Pro"/>
                <a:ea typeface="Source Sans Pro"/>
                <a:cs typeface="Source Sans Pro"/>
                <a:sym typeface="Source Sans Pro"/>
              </a:rPr>
              <a:t> be a part of good communication. </a:t>
            </a:r>
            <a:r>
              <a:rPr lang="en-US" sz="1000" dirty="0">
                <a:solidFill>
                  <a:srgbClr val="000000"/>
                </a:solidFill>
              </a:rPr>
              <a:t>In your pharmacy/drug shop, is it possible to have a confidential conversation with a client? What are some of the barriers? </a:t>
            </a:r>
            <a:endParaRPr sz="1000" dirty="0"/>
          </a:p>
          <a:p>
            <a:pPr marL="228600" lvl="0" indent="-228600" algn="l" rtl="0">
              <a:lnSpc>
                <a:spcPct val="100000"/>
              </a:lnSpc>
              <a:spcBef>
                <a:spcPts val="0"/>
              </a:spcBef>
              <a:spcAft>
                <a:spcPts val="0"/>
              </a:spcAft>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Being welcoming and non-judgmental also makes clients more comfortable to ask questions.</a:t>
            </a:r>
            <a:r>
              <a:rPr lang="en-US" sz="1000" dirty="0">
                <a:solidFill>
                  <a:srgbClr val="000000"/>
                </a:solidFill>
              </a:rPr>
              <a:t> </a:t>
            </a:r>
            <a:endParaRPr sz="1000" dirty="0"/>
          </a:p>
          <a:p>
            <a:pPr marL="228600" lvl="0" indent="-228600" algn="l" rtl="0">
              <a:lnSpc>
                <a:spcPct val="100000"/>
              </a:lnSpc>
              <a:spcBef>
                <a:spcPts val="0"/>
              </a:spcBef>
              <a:spcAft>
                <a:spcPts val="0"/>
              </a:spcAft>
              <a:buClr>
                <a:srgbClr val="000000"/>
              </a:buClr>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Good communication allows providers to check if clients understood/remembered all instructions and/or advice by asking them to repeat key points back to them.</a:t>
            </a:r>
            <a:endParaRPr sz="1000" dirty="0"/>
          </a:p>
          <a:p>
            <a:pPr marL="228600" lvl="0" indent="-228600" algn="l" rtl="0">
              <a:lnSpc>
                <a:spcPct val="100000"/>
              </a:lnSpc>
              <a:spcBef>
                <a:spcPts val="0"/>
              </a:spcBef>
              <a:spcAft>
                <a:spcPts val="0"/>
              </a:spcAft>
              <a:buClr>
                <a:srgbClr val="000000"/>
              </a:buClr>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It helps caregivers to understand the importance of treatment.</a:t>
            </a:r>
            <a:endParaRPr sz="1000" dirty="0"/>
          </a:p>
          <a:p>
            <a:pPr marL="228600" lvl="0" indent="-228600" algn="l" rtl="0">
              <a:lnSpc>
                <a:spcPct val="100000"/>
              </a:lnSpc>
              <a:spcBef>
                <a:spcPts val="0"/>
              </a:spcBef>
              <a:spcAft>
                <a:spcPts val="0"/>
              </a:spcAft>
              <a:buClr>
                <a:srgbClr val="000000"/>
              </a:buClr>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Helps them to know how to correctly take or give a treatment at home.</a:t>
            </a:r>
            <a:endParaRPr sz="1000" dirty="0"/>
          </a:p>
          <a:p>
            <a:pPr marL="228600" lvl="0" indent="-228600" algn="l" rtl="0">
              <a:lnSpc>
                <a:spcPct val="100000"/>
              </a:lnSpc>
              <a:spcBef>
                <a:spcPts val="0"/>
              </a:spcBef>
              <a:spcAft>
                <a:spcPts val="0"/>
              </a:spcAft>
              <a:buClr>
                <a:srgbClr val="000000"/>
              </a:buClr>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Good communication also helps FP clients to make an informed choice of contraceptive method and use it correctly.</a:t>
            </a:r>
            <a:endParaRPr sz="1000" dirty="0"/>
          </a:p>
          <a:p>
            <a:pPr marL="228600" lvl="0" indent="-228600" algn="l" rtl="0">
              <a:lnSpc>
                <a:spcPct val="100000"/>
              </a:lnSpc>
              <a:spcBef>
                <a:spcPts val="0"/>
              </a:spcBef>
              <a:spcAft>
                <a:spcPts val="0"/>
              </a:spcAft>
              <a:buClr>
                <a:srgbClr val="000000"/>
              </a:buClr>
              <a:buSzPct val="100000"/>
              <a:buFont typeface="Calibri"/>
              <a:buAutoNum type="arabicPeriod" startAt="2"/>
            </a:pPr>
            <a:r>
              <a:rPr lang="en-US" sz="1000" b="0" i="0" u="none" strike="noStrike" cap="none" dirty="0">
                <a:solidFill>
                  <a:srgbClr val="000000"/>
                </a:solidFill>
                <a:latin typeface="Source Sans Pro"/>
                <a:ea typeface="Source Sans Pro"/>
                <a:cs typeface="Source Sans Pro"/>
                <a:sym typeface="Source Sans Pro"/>
              </a:rPr>
              <a:t>Overall, good communication increases client satisfaction with services, which makes it more likely they will use your services in the future and recommend you to others.</a:t>
            </a:r>
            <a:endParaRPr sz="1000" dirty="0"/>
          </a:p>
          <a:p>
            <a:pPr marL="0" lvl="0" indent="0" algn="l" rtl="0">
              <a:lnSpc>
                <a:spcPct val="100000"/>
              </a:lnSpc>
              <a:spcBef>
                <a:spcPts val="0"/>
              </a:spcBef>
              <a:spcAft>
                <a:spcPts val="0"/>
              </a:spcAft>
              <a:buSzPts val="1400"/>
              <a:buNone/>
            </a:pPr>
            <a:endParaRPr b="0" dirty="0"/>
          </a:p>
        </p:txBody>
      </p:sp>
      <p:sp>
        <p:nvSpPr>
          <p:cNvPr id="488" name="Google Shape;48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 (</a:t>
            </a:r>
            <a:r>
              <a:rPr lang="en-US" sz="1000" b="1" i="0" dirty="0">
                <a:solidFill>
                  <a:schemeClr val="dk1"/>
                </a:solidFill>
                <a:latin typeface="Source Sans Pro"/>
                <a:ea typeface="Source Sans Pro"/>
                <a:cs typeface="Source Sans Pro"/>
                <a:sym typeface="Source Sans Pro"/>
              </a:rPr>
              <a:t>3 MIN </a:t>
            </a:r>
            <a:r>
              <a:rPr lang="en-US" sz="1000" b="1" i="0" u="none" strike="noStrike" cap="none" dirty="0">
                <a:solidFill>
                  <a:srgbClr val="000000"/>
                </a:solidFill>
                <a:latin typeface="Source Sans Pro"/>
                <a:ea typeface="Source Sans Pro"/>
                <a:cs typeface="Source Sans Pro"/>
                <a:sym typeface="Source Sans Pro"/>
              </a:rPr>
              <a:t>suggested) </a:t>
            </a:r>
            <a:endParaRPr sz="1000" dirty="0"/>
          </a:p>
          <a:p>
            <a:pPr marL="0" lvl="0" indent="0" algn="l" rtl="0">
              <a:lnSpc>
                <a:spcPct val="100000"/>
              </a:lnSpc>
              <a:spcBef>
                <a:spcPts val="0"/>
              </a:spcBef>
              <a:spcAft>
                <a:spcPts val="0"/>
              </a:spcAft>
              <a:buSzPts val="1400"/>
              <a:buNone/>
            </a:pPr>
            <a:r>
              <a:rPr lang="en-US" sz="1000" b="1" dirty="0"/>
              <a:t>Ask </a:t>
            </a:r>
            <a:r>
              <a:rPr lang="en-US" sz="1000" b="0" dirty="0"/>
              <a:t>the group if they have heard about person-centered care and what they think it means. Allow for several responses. </a:t>
            </a:r>
            <a:endParaRPr sz="1000" dirty="0"/>
          </a:p>
          <a:p>
            <a:pPr marL="0" lvl="0" indent="0" algn="l" rtl="0">
              <a:lnSpc>
                <a:spcPct val="100000"/>
              </a:lnSpc>
              <a:spcBef>
                <a:spcPts val="0"/>
              </a:spcBef>
              <a:spcAft>
                <a:spcPts val="0"/>
              </a:spcAft>
              <a:buSzPts val="1400"/>
              <a:buNone/>
            </a:pPr>
            <a:r>
              <a:rPr lang="en-US" sz="1000" b="1" dirty="0"/>
              <a:t>Use</a:t>
            </a:r>
            <a:r>
              <a:rPr lang="en-US" sz="1000" b="0" dirty="0"/>
              <a:t> the next slide to summarize and explain.</a:t>
            </a:r>
            <a:endParaRPr sz="1000" dirty="0"/>
          </a:p>
        </p:txBody>
      </p:sp>
      <p:sp>
        <p:nvSpPr>
          <p:cNvPr id="497" name="Google Shape;4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rPr>
              <a:t>Ask</a:t>
            </a:r>
            <a:r>
              <a:rPr lang="en-US" sz="1000" i="0" u="none" strike="noStrike" cap="none" dirty="0">
                <a:solidFill>
                  <a:srgbClr val="000000"/>
                </a:solidFill>
              </a:rPr>
              <a:t> 1-2 participants to read the quote on the slide.</a:t>
            </a:r>
            <a:endParaRPr sz="1000" i="0" u="none" strike="noStrike" cap="none" dirty="0">
              <a:solidFill>
                <a:srgbClr val="000000"/>
              </a:solidFill>
            </a:endParaRPr>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rPr>
              <a:t>Explain</a:t>
            </a:r>
            <a:r>
              <a:rPr lang="en-US" sz="1000" i="0" u="none" strike="noStrike" cap="none" dirty="0">
                <a:solidFill>
                  <a:srgbClr val="000000"/>
                </a:solidFill>
              </a:rPr>
              <a:t>: Person-centered care is care that is focused and organized around people, rather than diseases. Within a people-centered approach, disease prevention and management are seen as important, but are not sufficient to address the needs and expectations of people and communities. The central focus is on the person in the context of his or her family, community, and culture.</a:t>
            </a:r>
            <a:endParaRPr sz="1000" dirty="0"/>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rPr>
              <a:t>Say</a:t>
            </a:r>
            <a:r>
              <a:rPr lang="en-US" sz="1000" i="0" u="none" strike="noStrike" cap="none" dirty="0">
                <a:solidFill>
                  <a:srgbClr val="000000"/>
                </a:solidFill>
              </a:rPr>
              <a:t>: Person-centered </a:t>
            </a:r>
            <a:r>
              <a:rPr lang="en-US" sz="1000" dirty="0"/>
              <a:t>care is care that is received in a strong enabling environment with a focus on technical competency and safety, that is respectful and compassionate and is without discrimination or coercion, where information is comprehensive and accurate, where services strive for equity in access and finally where care is responsive and is centered on the client’s participation in their own care.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u="sng" dirty="0"/>
              <a:t>References:</a:t>
            </a:r>
            <a:endParaRPr sz="1000" dirty="0"/>
          </a:p>
          <a:p>
            <a:pPr marL="228600" lvl="0" indent="-228600" algn="l" rtl="0">
              <a:lnSpc>
                <a:spcPct val="100000"/>
              </a:lnSpc>
              <a:spcBef>
                <a:spcPts val="0"/>
              </a:spcBef>
              <a:spcAft>
                <a:spcPts val="0"/>
              </a:spcAft>
              <a:buClr>
                <a:schemeClr val="dk1"/>
              </a:buClr>
              <a:buSzPts val="1000"/>
              <a:buFont typeface="Calibri"/>
              <a:buAutoNum type="arabicPeriod"/>
            </a:pPr>
            <a:r>
              <a:rPr lang="en-US" sz="1000" dirty="0"/>
              <a:t>Framework on integrated, people-centered health services, 2016, WHO.</a:t>
            </a:r>
            <a:endParaRPr sz="1000" dirty="0"/>
          </a:p>
          <a:p>
            <a:pPr marL="228600" lvl="0" indent="-228600" algn="l" rtl="0">
              <a:lnSpc>
                <a:spcPct val="100000"/>
              </a:lnSpc>
              <a:spcBef>
                <a:spcPts val="0"/>
              </a:spcBef>
              <a:spcAft>
                <a:spcPts val="0"/>
              </a:spcAft>
              <a:buClr>
                <a:schemeClr val="dk1"/>
              </a:buClr>
              <a:buSzPts val="1000"/>
              <a:buFont typeface="Calibri"/>
              <a:buAutoNum type="arabicPeriod"/>
            </a:pPr>
            <a:r>
              <a:rPr lang="en-US" sz="1000" dirty="0"/>
              <a:t>People-centered care in low- and middle-income countries. Report of meeting held 5 May 2010. WHO.</a:t>
            </a:r>
            <a:endParaRPr sz="1000" dirty="0"/>
          </a:p>
          <a:p>
            <a:pPr marL="228600" lvl="0" indent="-228600" algn="l" rtl="0">
              <a:lnSpc>
                <a:spcPct val="100000"/>
              </a:lnSpc>
              <a:spcBef>
                <a:spcPts val="0"/>
              </a:spcBef>
              <a:spcAft>
                <a:spcPts val="0"/>
              </a:spcAft>
              <a:buClr>
                <a:schemeClr val="dk1"/>
              </a:buClr>
              <a:buSzPts val="1000"/>
              <a:buFont typeface="Calibri"/>
              <a:buAutoNum type="arabicPeriod"/>
            </a:pPr>
            <a:r>
              <a:rPr lang="en-US" sz="1000" i="1" dirty="0"/>
              <a:t>Defining and Advancing a Gender-Competent Family Planning Service Provider: A Competency Framework and Technical Brief, Second Edition, accessible at: </a:t>
            </a:r>
            <a:r>
              <a:rPr lang="en-US" sz="1000" i="1" u="sng" dirty="0">
                <a:solidFill>
                  <a:schemeClr val="hlink"/>
                </a:solidFill>
                <a:hlinkClick r:id="rId3"/>
              </a:rPr>
              <a:t>HRH2030 Gender Competencies Brief (hrh2030program.org)</a:t>
            </a:r>
            <a:endParaRPr sz="1000" i="1" dirty="0"/>
          </a:p>
          <a:p>
            <a:pPr marL="228600" lvl="0" indent="-228600" algn="l" rtl="0">
              <a:lnSpc>
                <a:spcPct val="100000"/>
              </a:lnSpc>
              <a:spcBef>
                <a:spcPts val="0"/>
              </a:spcBef>
              <a:spcAft>
                <a:spcPts val="0"/>
              </a:spcAft>
              <a:buClr>
                <a:schemeClr val="dk1"/>
              </a:buClr>
              <a:buSzPts val="1000"/>
              <a:buFont typeface="Calibri"/>
              <a:buAutoNum type="arabicPeriod"/>
            </a:pPr>
            <a:r>
              <a:rPr lang="en-US" sz="1000" i="0" dirty="0"/>
              <a:t>MOMENTUM Share Fair, 2022</a:t>
            </a:r>
            <a:endParaRPr sz="1000" i="0" dirty="0"/>
          </a:p>
        </p:txBody>
      </p:sp>
      <p:sp>
        <p:nvSpPr>
          <p:cNvPr id="506" name="Google Shape;50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11:notes"/>
          <p:cNvSpPr txBox="1">
            <a:spLocks noGrp="1"/>
          </p:cNvSpPr>
          <p:nvPr>
            <p:ph type="body" idx="1"/>
          </p:nvPr>
        </p:nvSpPr>
        <p:spPr>
          <a:xfrm>
            <a:off x="685800" y="4400550"/>
            <a:ext cx="5486400" cy="40638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Say:</a:t>
            </a:r>
            <a:r>
              <a:rPr lang="en-US" sz="1000" dirty="0"/>
              <a:t> Right now, it may seem like person-centered care is a big and confusing concept. But it is derived from the basic desires of what patients and clients want to receive from their care – including what you, when you are a patient or a client yourself, want to receive from your care. Here, we help you to organize this concept by providing five principles of person-centered care:</a:t>
            </a:r>
            <a:endParaRPr sz="1000" dirty="0"/>
          </a:p>
          <a:p>
            <a:pPr marL="228600" marR="0" lvl="0" indent="-228600" algn="l" defTabSz="914400" rtl="0" eaLnBrk="1" fontAlgn="auto" latinLnBrk="0" hangingPunct="1">
              <a:lnSpc>
                <a:spcPct val="100000"/>
              </a:lnSpc>
              <a:spcBef>
                <a:spcPts val="0"/>
              </a:spcBef>
              <a:spcAft>
                <a:spcPts val="0"/>
              </a:spcAft>
              <a:buClr>
                <a:schemeClr val="dk1"/>
              </a:buClr>
              <a:buSzPct val="100000"/>
              <a:buFont typeface="Calibri"/>
              <a:buAutoNum type="arabicPeriod"/>
              <a:tabLst/>
              <a:defRPr/>
            </a:pPr>
            <a:r>
              <a:rPr lang="en-US" sz="1000" dirty="0"/>
              <a:t>Information, Agency and Informed Choice, </a:t>
            </a:r>
            <a:r>
              <a:rPr lang="en-US" sz="1000" b="0" i="0" u="none" strike="noStrike" cap="none" dirty="0">
                <a:solidFill>
                  <a:schemeClr val="dk1"/>
                </a:solidFill>
                <a:latin typeface="Source Sans Pro"/>
                <a:ea typeface="Source Sans Pro"/>
                <a:sym typeface="Source Sans Pro"/>
              </a:rPr>
              <a:t>meaning that s</a:t>
            </a:r>
            <a:r>
              <a:rPr lang="en-US" sz="1000" b="0" i="0" u="none" strike="noStrike" cap="none" dirty="0">
                <a:solidFill>
                  <a:schemeClr val="dk1"/>
                </a:solidFill>
                <a:latin typeface="Source Sans Pro"/>
                <a:ea typeface="Source Sans Pro"/>
                <a:cs typeface="Times New Roman" panose="02020603050405020304" pitchFamily="18" charset="0"/>
                <a:sym typeface="Source Sans Pro"/>
              </a:rPr>
              <a:t>ervices provide comprehensive options, are free from coercion, and respect a client’s choice to engage in care on their own or in partnership with a health provider. Health information and clinical guidance is accurate, nonbiased, comprehensive, and comprehensible to the client.</a:t>
            </a:r>
            <a:endParaRPr lang="en-US" sz="1000" b="0" i="0" u="none" strike="noStrike" cap="none" dirty="0">
              <a:solidFill>
                <a:schemeClr val="dk1"/>
              </a:solidFill>
              <a:latin typeface="Source Sans Pro"/>
              <a:ea typeface="Source Sans Pro"/>
              <a:sym typeface="Source Sans Pro"/>
            </a:endParaRPr>
          </a:p>
          <a:p>
            <a:pPr marL="228600" marR="0" lvl="0" indent="-228600" algn="l" defTabSz="914400" rtl="0" eaLnBrk="1" fontAlgn="auto" latinLnBrk="0" hangingPunct="1">
              <a:lnSpc>
                <a:spcPct val="100000"/>
              </a:lnSpc>
              <a:spcBef>
                <a:spcPts val="0"/>
              </a:spcBef>
              <a:spcAft>
                <a:spcPts val="0"/>
              </a:spcAft>
              <a:buClr>
                <a:schemeClr val="dk1"/>
              </a:buClr>
              <a:buSzPct val="100000"/>
              <a:buFont typeface="Calibri"/>
              <a:buAutoNum type="arabicPeriod"/>
              <a:tabLst/>
              <a:defRPr/>
            </a:pPr>
            <a:r>
              <a:rPr lang="en-US" sz="1000" dirty="0"/>
              <a:t>Equity, meaning </a:t>
            </a:r>
            <a:r>
              <a:rPr lang="en-US" sz="1000" b="0" i="0" u="none" strike="noStrike" cap="none" dirty="0">
                <a:solidFill>
                  <a:schemeClr val="dk1"/>
                </a:solidFill>
                <a:latin typeface="Source Sans Pro"/>
                <a:ea typeface="Source Sans Pro"/>
                <a:sym typeface="Source Sans Pro"/>
              </a:rPr>
              <a:t>providing care </a:t>
            </a:r>
            <a:r>
              <a:rPr lang="en-US" sz="1000" b="0" i="0" u="none" strike="noStrike" cap="none" dirty="0">
                <a:solidFill>
                  <a:schemeClr val="dk1"/>
                </a:solidFill>
                <a:latin typeface="Source Sans Pro"/>
                <a:ea typeface="Source Sans Pro"/>
                <a:cs typeface="Calibri" panose="020F0502020204030204" pitchFamily="34" charset="0"/>
                <a:sym typeface="Source Sans Pro"/>
              </a:rPr>
              <a:t>that does not vary in quality because of personal characteristics such as age, marital status, sex/gender identity, disability, ethnicity, race, geographic location, and socioeconomic status.</a:t>
            </a:r>
            <a:endParaRPr lang="en-US" sz="1000" dirty="0"/>
          </a:p>
          <a:p>
            <a:pPr marL="228600" marR="0" lvl="0" indent="-228600" algn="l" defTabSz="914400" rtl="0" eaLnBrk="1" fontAlgn="auto" latinLnBrk="0" hangingPunct="1">
              <a:lnSpc>
                <a:spcPct val="100000"/>
              </a:lnSpc>
              <a:spcBef>
                <a:spcPts val="0"/>
              </a:spcBef>
              <a:spcAft>
                <a:spcPts val="0"/>
              </a:spcAft>
              <a:buClr>
                <a:schemeClr val="dk1"/>
              </a:buClr>
              <a:buSzPct val="100000"/>
              <a:buFont typeface="Calibri"/>
              <a:buAutoNum type="arabicPeriod"/>
              <a:tabLst/>
              <a:defRPr/>
            </a:pPr>
            <a:r>
              <a:rPr lang="en-US" sz="1000" dirty="0"/>
              <a:t>Technical Competence and Safety, which </a:t>
            </a:r>
            <a:r>
              <a:rPr lang="en-US" sz="1000" b="0" i="0" u="none" strike="noStrike" cap="none" dirty="0">
                <a:solidFill>
                  <a:schemeClr val="dk1"/>
                </a:solidFill>
                <a:latin typeface="Source Sans Pro"/>
                <a:ea typeface="Source Sans Pro"/>
                <a:sym typeface="Source Sans Pro"/>
              </a:rPr>
              <a:t>means </a:t>
            </a:r>
            <a:r>
              <a:rPr lang="en-US" sz="1000" b="0" i="0" u="none" strike="noStrike" cap="none" dirty="0">
                <a:solidFill>
                  <a:schemeClr val="dk1"/>
                </a:solidFill>
                <a:latin typeface="Source Sans Pro"/>
                <a:ea typeface="Source Sans Pro"/>
                <a:cs typeface="Calibri" panose="020F0502020204030204" pitchFamily="34" charset="0"/>
                <a:sym typeface="Source Sans Pro"/>
              </a:rPr>
              <a:t>that care is safe, provided with technical competency, and is of the highest possible standards. </a:t>
            </a:r>
            <a:endParaRPr sz="1000" b="0" i="0" u="none" strike="noStrike" cap="none" dirty="0">
              <a:solidFill>
                <a:schemeClr val="dk1"/>
              </a:solidFill>
              <a:latin typeface="Source Sans Pro"/>
              <a:ea typeface="Source Sans Pro"/>
              <a:sym typeface="Source Sans Pro"/>
            </a:endParaRPr>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t>Respect and Compassion, meaning </a:t>
            </a:r>
            <a:r>
              <a:rPr lang="en-US" sz="1000" b="0" i="0" u="none" strike="noStrike" cap="none" dirty="0">
                <a:solidFill>
                  <a:schemeClr val="dk1"/>
                </a:solidFill>
                <a:latin typeface="Source Sans Pro"/>
                <a:ea typeface="Source Sans Pro"/>
                <a:sym typeface="Source Sans Pro"/>
              </a:rPr>
              <a:t>that </a:t>
            </a:r>
            <a:r>
              <a:rPr lang="en-US" sz="1000" b="0" i="0" u="none" strike="noStrike" cap="none" dirty="0">
                <a:solidFill>
                  <a:schemeClr val="dk1"/>
                </a:solidFill>
                <a:latin typeface="Source Sans Pro"/>
                <a:ea typeface="Source Sans Pro"/>
                <a:cs typeface="Times New Roman" panose="02020603050405020304" pitchFamily="18" charset="0"/>
                <a:sym typeface="Source Sans Pro"/>
              </a:rPr>
              <a:t>clients are treated with dignity and respect. Care is provided without stigma, judgment, or intimidation.</a:t>
            </a:r>
          </a:p>
          <a:p>
            <a:pPr marL="228600" lvl="0" indent="-228600" algn="l" rtl="0">
              <a:lnSpc>
                <a:spcPct val="100000"/>
              </a:lnSpc>
              <a:spcBef>
                <a:spcPts val="0"/>
              </a:spcBef>
              <a:spcAft>
                <a:spcPts val="0"/>
              </a:spcAft>
              <a:buClr>
                <a:schemeClr val="dk1"/>
              </a:buClr>
              <a:buSzPct val="100000"/>
              <a:buFont typeface="Calibri"/>
              <a:buAutoNum type="arabicPeriod"/>
            </a:pPr>
            <a:r>
              <a:rPr lang="en-US" sz="1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Continuity, Integration and Coordination. This means </a:t>
            </a:r>
            <a:r>
              <a:rPr lang="en-US" sz="1000" b="0" i="0" u="none" strike="noStrike" cap="none" dirty="0">
                <a:solidFill>
                  <a:schemeClr val="dk1"/>
                </a:solidFill>
                <a:latin typeface="Source Sans Pro"/>
                <a:ea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that </a:t>
            </a:r>
            <a:r>
              <a:rPr lang="en-US" sz="1000" b="0" i="0" u="none" strike="noStrike" cap="none" dirty="0">
                <a:solidFill>
                  <a:schemeClr val="dk1"/>
                </a:solidFill>
                <a:latin typeface="Source Sans Pro"/>
                <a:ea typeface="Source Sans Pro"/>
                <a:cs typeface="Times New Roman" panose="02020603050405020304" pitchFamily="18" charset="0"/>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Clients have access to a full range of essential health care commodities as well as a range of self-care interventions, across their life course. Care is coordinated within and across sectors to meet a client’s full range of health needs</a:t>
            </a:r>
            <a:r>
              <a:rPr lang="en-US" sz="1000" b="0" i="0" u="none" strike="noStrike" cap="none" dirty="0">
                <a:solidFill>
                  <a:schemeClr val="dk1"/>
                </a:solidFill>
                <a:latin typeface="Source Sans Pro"/>
                <a:ea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 </a:t>
            </a:r>
          </a:p>
          <a:p>
            <a:pPr marL="0" lvl="0" indent="0" algn="l" rtl="0">
              <a:lnSpc>
                <a:spcPct val="100000"/>
              </a:lnSpc>
              <a:spcBef>
                <a:spcPts val="0"/>
              </a:spcBef>
              <a:spcAft>
                <a:spcPts val="0"/>
              </a:spcAft>
              <a:buClr>
                <a:schemeClr val="dk1"/>
              </a:buClr>
              <a:buSzPct val="100000"/>
              <a:buFont typeface="Calibri"/>
              <a:buNone/>
            </a:pPr>
            <a:endParaRPr sz="1000" dirty="0"/>
          </a:p>
          <a:p>
            <a:pPr marL="0" marR="0" lvl="0" indent="0" algn="l" rtl="0">
              <a:lnSpc>
                <a:spcPct val="100000"/>
              </a:lnSpc>
              <a:spcBef>
                <a:spcPts val="0"/>
              </a:spcBef>
              <a:spcAft>
                <a:spcPts val="0"/>
              </a:spcAft>
              <a:buClr>
                <a:schemeClr val="dk1"/>
              </a:buClr>
              <a:buSzPts val="1200"/>
              <a:buFont typeface="Calibri"/>
              <a:buNone/>
            </a:pPr>
            <a:r>
              <a:rPr lang="en-US" sz="1000" b="1" u="sng" dirty="0"/>
              <a:t>References:</a:t>
            </a:r>
            <a:r>
              <a:rPr lang="en-US" sz="1000" b="1" dirty="0"/>
              <a:t> </a:t>
            </a:r>
            <a:endParaRPr sz="1000"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000" b="0" dirty="0"/>
              <a:t>1. </a:t>
            </a:r>
            <a:r>
              <a:rPr lang="en-US" sz="1000" b="0" i="0" u="none" strike="noStrike" cap="none" dirty="0">
                <a:solidFill>
                  <a:srgbClr val="000000"/>
                </a:solidFill>
                <a:latin typeface="Source Sans Pro"/>
                <a:ea typeface="Source Sans Pro"/>
                <a:sym typeface="Source Sans Pro"/>
              </a:rPr>
              <a:t>The Person-Centered Care Toolkit: Applying A Person-Centered Approach to Family Planning/Reproductive Health and Maternal, Newborn, and Child Health, Revision, in progress, MPHD, 2024.</a:t>
            </a:r>
            <a:endParaRPr lang="en-US" sz="1000" dirty="0"/>
          </a:p>
          <a:p>
            <a:pPr marL="0" lvl="0" indent="0" algn="l" rtl="0">
              <a:lnSpc>
                <a:spcPct val="100000"/>
              </a:lnSpc>
              <a:spcBef>
                <a:spcPts val="0"/>
              </a:spcBef>
              <a:spcAft>
                <a:spcPts val="0"/>
              </a:spcAft>
              <a:buClr>
                <a:schemeClr val="dk1"/>
              </a:buClr>
              <a:buSzPts val="1200"/>
              <a:buFont typeface="Calibri"/>
              <a:buNone/>
            </a:pPr>
            <a:endParaRPr sz="1000" dirty="0"/>
          </a:p>
        </p:txBody>
      </p:sp>
      <p:sp>
        <p:nvSpPr>
          <p:cNvPr id="514" name="Google Shape;51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12:notes"/>
          <p:cNvSpPr txBox="1">
            <a:spLocks noGrp="1"/>
          </p:cNvSpPr>
          <p:nvPr>
            <p:ph type="body" idx="1"/>
          </p:nvPr>
        </p:nvSpPr>
        <p:spPr>
          <a:xfrm>
            <a:off x="685800" y="4400549"/>
            <a:ext cx="5486400" cy="42846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r>
              <a:rPr lang="en-US" sz="1000" b="1" dirty="0">
                <a:solidFill>
                  <a:srgbClr val="000000"/>
                </a:solidFill>
              </a:rPr>
              <a:t>1</a:t>
            </a:r>
            <a:r>
              <a:rPr lang="en-US" sz="1000" b="1" i="0" u="none" strike="noStrike" cap="none" dirty="0">
                <a:solidFill>
                  <a:srgbClr val="000000"/>
                </a:solidFill>
                <a:latin typeface="Source Sans Pro"/>
                <a:ea typeface="Source Sans Pro"/>
                <a:cs typeface="Source Sans Pro"/>
                <a:sym typeface="Source Sans Pro"/>
              </a:rPr>
              <a:t> MIN suggested)</a:t>
            </a:r>
            <a:endParaRPr sz="1000" dirty="0"/>
          </a:p>
          <a:p>
            <a:pPr marL="0" indent="0"/>
            <a:r>
              <a:rPr lang="en-US" sz="1000" b="1" dirty="0"/>
              <a:t>Ask:</a:t>
            </a:r>
            <a:r>
              <a:rPr lang="en-US" sz="1000" dirty="0"/>
              <a:t> </a:t>
            </a:r>
            <a:r>
              <a:rPr lang="en-US" sz="1000" i="0" dirty="0"/>
              <a:t>What do you think some benefits of person-centered care might be? </a:t>
            </a:r>
            <a:r>
              <a:rPr lang="en-US" sz="1000" b="0" u="none" dirty="0"/>
              <a:t>Allow for several responses before going to the next slide to reveal the answers. </a:t>
            </a:r>
          </a:p>
          <a:p>
            <a:pPr marL="0" lvl="0" indent="0" algn="l">
              <a:lnSpc>
                <a:spcPct val="100000"/>
              </a:lnSpc>
              <a:spcBef>
                <a:spcPts val="0"/>
              </a:spcBef>
              <a:spcAft>
                <a:spcPts val="0"/>
              </a:spcAft>
              <a:buFont typeface="Arial"/>
              <a:buNone/>
            </a:pPr>
            <a:endParaRPr lang="en-US" sz="1000" dirty="0"/>
          </a:p>
          <a:p>
            <a:pPr marL="0" indent="0">
              <a:buClr>
                <a:schemeClr val="dk1"/>
              </a:buClr>
              <a:buSzPts val="1000"/>
            </a:pPr>
            <a:r>
              <a:rPr lang="en-US" sz="1000" b="1" u="sng" dirty="0"/>
              <a:t>References:</a:t>
            </a:r>
            <a:r>
              <a:rPr lang="en-US" sz="1000" b="1" dirty="0"/>
              <a:t> </a:t>
            </a:r>
            <a:endParaRPr sz="1000" dirty="0"/>
          </a:p>
          <a:p>
            <a:pPr marL="228600">
              <a:buClr>
                <a:schemeClr val="dk1"/>
              </a:buClr>
              <a:buSzPts val="1000"/>
              <a:buFont typeface="+mj-lt"/>
              <a:buAutoNum type="arabicPeriod"/>
            </a:pPr>
            <a:r>
              <a:rPr lang="en-US" sz="1000" dirty="0"/>
              <a:t>Lewis SE, Nocon RS, Tang H, et al. Patient-centered medical home characteristics and staff morale in safety net clinics. Arch Intern Med. 2012;172(1):23-31. </a:t>
            </a:r>
            <a:endParaRPr sz="1000" dirty="0"/>
          </a:p>
        </p:txBody>
      </p:sp>
      <p:sp>
        <p:nvSpPr>
          <p:cNvPr id="529" name="Google Shape;52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dirty="0"/>
          </a:p>
        </p:txBody>
      </p:sp>
    </p:spTree>
    <p:extLst>
      <p:ext uri="{BB962C8B-B14F-4D97-AF65-F5344CB8AC3E}">
        <p14:creationId xmlns:p14="http://schemas.microsoft.com/office/powerpoint/2010/main" val="1596690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12:notes"/>
          <p:cNvSpPr txBox="1">
            <a:spLocks noGrp="1"/>
          </p:cNvSpPr>
          <p:nvPr>
            <p:ph type="body" idx="1"/>
          </p:nvPr>
        </p:nvSpPr>
        <p:spPr>
          <a:xfrm>
            <a:off x="685800" y="4400549"/>
            <a:ext cx="5486400" cy="42846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r>
              <a:rPr lang="en-US" sz="1000" b="1" dirty="0">
                <a:solidFill>
                  <a:srgbClr val="000000"/>
                </a:solidFill>
              </a:rPr>
              <a:t>4</a:t>
            </a:r>
            <a:r>
              <a:rPr lang="en-US" sz="1000" b="1" i="0" u="none" strike="noStrike" cap="none" dirty="0">
                <a:solidFill>
                  <a:srgbClr val="000000"/>
                </a:solidFill>
                <a:latin typeface="Source Sans Pro"/>
                <a:ea typeface="Source Sans Pro"/>
                <a:cs typeface="Source Sans Pro"/>
                <a:sym typeface="Source Sans Pro"/>
              </a:rPr>
              <a:t> MIN suggested)</a:t>
            </a:r>
            <a:endParaRPr sz="1000" dirty="0"/>
          </a:p>
          <a:p>
            <a:pPr marL="0" indent="0"/>
            <a:r>
              <a:rPr lang="en-US" sz="1000" b="1" dirty="0"/>
              <a:t>Say: </a:t>
            </a:r>
            <a:r>
              <a:rPr lang="en-US" sz="1000" b="0" u="none" dirty="0"/>
              <a:t>Here we can see the </a:t>
            </a:r>
            <a:r>
              <a:rPr lang="en-US" sz="1000" b="0" i="0" u="none" dirty="0"/>
              <a:t>benefits of person-centered care</a:t>
            </a:r>
            <a:r>
              <a:rPr lang="en-US" sz="1000" b="0" u="none" dirty="0"/>
              <a:t>.</a:t>
            </a:r>
            <a:endParaRPr sz="1000" b="0" u="none" dirty="0"/>
          </a:p>
          <a:p>
            <a:pPr marL="0" lvl="0" indent="0" algn="l" rtl="0">
              <a:lnSpc>
                <a:spcPct val="100000"/>
              </a:lnSpc>
              <a:spcBef>
                <a:spcPts val="0"/>
              </a:spcBef>
              <a:spcAft>
                <a:spcPts val="0"/>
              </a:spcAft>
              <a:buSzPts val="1400"/>
              <a:buNone/>
            </a:pPr>
            <a:r>
              <a:rPr lang="en-US" sz="1000" b="1" dirty="0"/>
              <a:t>Explain:</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t>Decades of research have demonstrated that when clients’ values and preferences are prioritized, they engage more in </a:t>
            </a:r>
            <a:r>
              <a:rPr lang="en-US" sz="1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treatments</a:t>
            </a:r>
            <a:r>
              <a:rPr lang="en-US" sz="1000" dirty="0"/>
              <a:t>, leading to better health outcomes.</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t>Person-centered care helps increase client satisfaction rates by taking their personal health goals and desires into consideration and involving them in their own treatment along the way.</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t>It also benefits providers. Research has shown that health care staff who reported successful person-centered care in their facilities were more likely to have higher morale, less burnout, and greater job satisfaction.</a:t>
            </a:r>
            <a:endParaRPr sz="1000" dirty="0"/>
          </a:p>
          <a:p>
            <a:pPr marL="171450" lvl="0" indent="-171450" algn="l" rtl="0">
              <a:lnSpc>
                <a:spcPct val="100000"/>
              </a:lnSpc>
              <a:spcBef>
                <a:spcPts val="0"/>
              </a:spcBef>
              <a:spcAft>
                <a:spcPts val="0"/>
              </a:spcAft>
              <a:buClr>
                <a:schemeClr val="dk1"/>
              </a:buClr>
              <a:buSzPts val="1000"/>
              <a:buFont typeface="Arial"/>
              <a:buChar char="•"/>
            </a:pPr>
            <a:r>
              <a:rPr lang="en-US" sz="1000" dirty="0"/>
              <a:t>And finally, when clients are happy with services you provide and the way you provide them, they will trust you with their future health care needs. It will also enhance your reputation in the community.</a:t>
            </a:r>
            <a:endParaRPr sz="1000" dirty="0"/>
          </a:p>
          <a:p>
            <a:pPr marL="0" lvl="0" indent="0" algn="l" rtl="0">
              <a:lnSpc>
                <a:spcPct val="100000"/>
              </a:lnSpc>
              <a:spcBef>
                <a:spcPts val="0"/>
              </a:spcBef>
              <a:spcAft>
                <a:spcPts val="0"/>
              </a:spcAft>
              <a:buClr>
                <a:schemeClr val="dk1"/>
              </a:buClr>
              <a:buSzPts val="1000"/>
              <a:buFont typeface="Arial"/>
              <a:buNone/>
            </a:pPr>
            <a:r>
              <a:rPr lang="en-US" sz="1000" b="1" dirty="0"/>
              <a:t>Say: </a:t>
            </a:r>
            <a:r>
              <a:rPr lang="en-US" sz="1000" dirty="0"/>
              <a:t>Good interpersonal communication is an essential part of person-centered care and most of its principles depends on effective interpersonal communication. Therefore, we’ll focus on interpersonal communication skills next and explore approaches that make interpersonal communication effective.</a:t>
            </a:r>
            <a:endParaRPr sz="1000" dirty="0"/>
          </a:p>
          <a:p>
            <a:pPr marL="171450" lvl="0" indent="-107950" algn="l" rtl="0">
              <a:lnSpc>
                <a:spcPct val="100000"/>
              </a:lnSpc>
              <a:spcBef>
                <a:spcPts val="0"/>
              </a:spcBef>
              <a:spcAft>
                <a:spcPts val="0"/>
              </a:spcAft>
              <a:buClr>
                <a:schemeClr val="dk1"/>
              </a:buClr>
              <a:buSzPts val="1000"/>
              <a:buFont typeface="Arial"/>
              <a:buNone/>
            </a:pPr>
            <a:endParaRPr sz="1000" dirty="0"/>
          </a:p>
          <a:p>
            <a:pPr marL="0" indent="0">
              <a:buClr>
                <a:schemeClr val="dk1"/>
              </a:buClr>
              <a:buSzPts val="1000"/>
            </a:pPr>
            <a:r>
              <a:rPr lang="en-US" sz="1000" b="1" u="sng" dirty="0"/>
              <a:t>References:</a:t>
            </a:r>
            <a:r>
              <a:rPr lang="en-US" sz="1000" b="1" dirty="0"/>
              <a:t> </a:t>
            </a:r>
            <a:endParaRPr lang="en-US" sz="1000" dirty="0"/>
          </a:p>
          <a:p>
            <a:pPr marL="228600" lvl="0" algn="l" rtl="0">
              <a:lnSpc>
                <a:spcPct val="100000"/>
              </a:lnSpc>
              <a:spcBef>
                <a:spcPts val="0"/>
              </a:spcBef>
              <a:spcAft>
                <a:spcPts val="0"/>
              </a:spcAft>
              <a:buClr>
                <a:schemeClr val="dk1"/>
              </a:buClr>
              <a:buSzPts val="1000"/>
              <a:buFont typeface="+mj-lt"/>
              <a:buAutoNum type="arabicPeriod"/>
            </a:pPr>
            <a:r>
              <a:rPr lang="en-US" sz="1000" dirty="0"/>
              <a:t>Lewis SE, Nocon RS, Tang H, et al. Patient-centered medical home characteristics and staff morale in safety net clinics. Arch Intern Med. 2012;172(1):23-31. </a:t>
            </a:r>
            <a:endParaRPr sz="1000" dirty="0"/>
          </a:p>
        </p:txBody>
      </p:sp>
      <p:sp>
        <p:nvSpPr>
          <p:cNvPr id="529" name="Google Shape;52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dirty="0"/>
          </a:p>
        </p:txBody>
      </p:sp>
    </p:spTree>
    <p:extLst>
      <p:ext uri="{BB962C8B-B14F-4D97-AF65-F5344CB8AC3E}">
        <p14:creationId xmlns:p14="http://schemas.microsoft.com/office/powerpoint/2010/main" val="3369485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
        <p:cNvGrpSpPr/>
        <p:nvPr/>
      </p:nvGrpSpPr>
      <p:grpSpPr>
        <a:xfrm>
          <a:off x="0" y="0"/>
          <a:ext cx="0" cy="0"/>
          <a:chOff x="0" y="0"/>
          <a:chExt cx="0" cy="0"/>
        </a:xfrm>
      </p:grpSpPr>
      <p:pic>
        <p:nvPicPr>
          <p:cNvPr id="13" name="Google Shape;13;p31" descr="A picture containing text, person, store, booth&#10;&#10;Description automatically generated"/>
          <p:cNvPicPr preferRelativeResize="0"/>
          <p:nvPr/>
        </p:nvPicPr>
        <p:blipFill rotWithShape="1">
          <a:blip r:embed="rId2">
            <a:alphaModFix/>
          </a:blip>
          <a:srcRect/>
          <a:stretch/>
        </p:blipFill>
        <p:spPr>
          <a:xfrm flipH="1">
            <a:off x="2425619" y="-2227"/>
            <a:ext cx="9766381" cy="6858000"/>
          </a:xfrm>
          <a:prstGeom prst="rect">
            <a:avLst/>
          </a:prstGeom>
          <a:noFill/>
          <a:ln>
            <a:noFill/>
          </a:ln>
        </p:spPr>
      </p:pic>
      <p:sp>
        <p:nvSpPr>
          <p:cNvPr id="14" name="Google Shape;14;p31"/>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15" name="Google Shape;15;p31"/>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31"/>
          <p:cNvCxnSpPr/>
          <p:nvPr/>
        </p:nvCxnSpPr>
        <p:spPr>
          <a:xfrm>
            <a:off x="1632826" y="4251531"/>
            <a:ext cx="7436746" cy="0"/>
          </a:xfrm>
          <a:prstGeom prst="straightConnector1">
            <a:avLst/>
          </a:prstGeom>
          <a:noFill/>
          <a:ln w="50800" cap="rnd" cmpd="sng">
            <a:solidFill>
              <a:srgbClr val="CCF0F0"/>
            </a:solidFill>
            <a:prstDash val="solid"/>
            <a:round/>
            <a:headEnd type="none" w="sm" len="sm"/>
            <a:tailEnd type="none" w="sm" len="sm"/>
          </a:ln>
        </p:spPr>
      </p:cxnSp>
      <p:sp>
        <p:nvSpPr>
          <p:cNvPr id="17" name="Google Shape;17;p31"/>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1"/>
          <p:cNvSpPr txBox="1">
            <a:spLocks noGrp="1"/>
          </p:cNvSpPr>
          <p:nvPr>
            <p:ph type="body" idx="2"/>
          </p:nvPr>
        </p:nvSpPr>
        <p:spPr>
          <a:xfrm>
            <a:off x="1671638" y="2049055"/>
            <a:ext cx="8620125" cy="68104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31"/>
          <p:cNvSpPr txBox="1">
            <a:spLocks noGrp="1"/>
          </p:cNvSpPr>
          <p:nvPr>
            <p:ph type="body" idx="3"/>
          </p:nvPr>
        </p:nvSpPr>
        <p:spPr>
          <a:xfrm>
            <a:off x="1515669" y="515980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1"/>
          <p:cNvSpPr txBox="1">
            <a:spLocks noGrp="1"/>
          </p:cNvSpPr>
          <p:nvPr>
            <p:ph type="body" idx="4"/>
          </p:nvPr>
        </p:nvSpPr>
        <p:spPr>
          <a:xfrm>
            <a:off x="1632826" y="4127902"/>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1"/>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22" name="Google Shape;22;p31"/>
          <p:cNvGrpSpPr/>
          <p:nvPr/>
        </p:nvGrpSpPr>
        <p:grpSpPr>
          <a:xfrm>
            <a:off x="7080143" y="5871713"/>
            <a:ext cx="4452334" cy="717418"/>
            <a:chOff x="7080143" y="5871713"/>
            <a:chExt cx="4452334" cy="717418"/>
          </a:xfrm>
        </p:grpSpPr>
        <p:pic>
          <p:nvPicPr>
            <p:cNvPr id="23" name="Google Shape;23;p31"/>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31"/>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94"/>
        <p:cNvGrpSpPr/>
        <p:nvPr/>
      </p:nvGrpSpPr>
      <p:grpSpPr>
        <a:xfrm>
          <a:off x="0" y="0"/>
          <a:ext cx="0" cy="0"/>
          <a:chOff x="0" y="0"/>
          <a:chExt cx="0" cy="0"/>
        </a:xfrm>
      </p:grpSpPr>
      <p:pic>
        <p:nvPicPr>
          <p:cNvPr id="95" name="Google Shape;95;p90"/>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96" name="Google Shape;96;p90"/>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97" name="Google Shape;97;p90"/>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8" name="Google Shape;98;p90"/>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9" name="Google Shape;99;p90"/>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90"/>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90"/>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90"/>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90"/>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104" name="Google Shape;104;p90"/>
          <p:cNvGrpSpPr/>
          <p:nvPr/>
        </p:nvGrpSpPr>
        <p:grpSpPr>
          <a:xfrm>
            <a:off x="7080143" y="5871713"/>
            <a:ext cx="4452334" cy="717418"/>
            <a:chOff x="7080143" y="5871713"/>
            <a:chExt cx="4452334" cy="717418"/>
          </a:xfrm>
        </p:grpSpPr>
        <p:pic>
          <p:nvPicPr>
            <p:cNvPr id="105" name="Google Shape;105;p90"/>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06" name="Google Shape;106;p90"/>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235"/>
          </a:srgbClr>
        </a:solidFill>
        <a:effectLst/>
      </p:bgPr>
    </p:bg>
    <p:spTree>
      <p:nvGrpSpPr>
        <p:cNvPr id="1" name="Shape 111"/>
        <p:cNvGrpSpPr/>
        <p:nvPr/>
      </p:nvGrpSpPr>
      <p:grpSpPr>
        <a:xfrm>
          <a:off x="0" y="0"/>
          <a:ext cx="0" cy="0"/>
          <a:chOff x="0" y="0"/>
          <a:chExt cx="0" cy="0"/>
        </a:xfrm>
      </p:grpSpPr>
      <p:sp>
        <p:nvSpPr>
          <p:cNvPr id="112" name="Google Shape;112;p3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113" name="Google Shape;113;p3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14" name="Google Shape;114;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15" name="Google Shape;115;p3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7"/>
        <p:cNvGrpSpPr/>
        <p:nvPr/>
      </p:nvGrpSpPr>
      <p:grpSpPr>
        <a:xfrm>
          <a:off x="0" y="0"/>
          <a:ext cx="0" cy="0"/>
          <a:chOff x="0" y="0"/>
          <a:chExt cx="0" cy="0"/>
        </a:xfrm>
      </p:grpSpPr>
      <p:sp>
        <p:nvSpPr>
          <p:cNvPr id="118" name="Google Shape;118;p3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22" name="Google Shape;122;p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27" name="Google Shape;127;p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28"/>
        <p:cNvGrpSpPr/>
        <p:nvPr/>
      </p:nvGrpSpPr>
      <p:grpSpPr>
        <a:xfrm>
          <a:off x="0" y="0"/>
          <a:ext cx="0" cy="0"/>
          <a:chOff x="0" y="0"/>
          <a:chExt cx="0" cy="0"/>
        </a:xfrm>
      </p:grpSpPr>
      <p:sp>
        <p:nvSpPr>
          <p:cNvPr id="129" name="Google Shape;129;p3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3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3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33" name="Google Shape;133;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34"/>
        <p:cNvGrpSpPr/>
        <p:nvPr/>
      </p:nvGrpSpPr>
      <p:grpSpPr>
        <a:xfrm>
          <a:off x="0" y="0"/>
          <a:ext cx="0" cy="0"/>
          <a:chOff x="0" y="0"/>
          <a:chExt cx="0" cy="0"/>
        </a:xfrm>
      </p:grpSpPr>
      <p:sp>
        <p:nvSpPr>
          <p:cNvPr id="135" name="Google Shape;135;p80"/>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cxnSp>
        <p:nvCxnSpPr>
          <p:cNvPr id="136" name="Google Shape;136;p80"/>
          <p:cNvCxnSpPr/>
          <p:nvPr/>
        </p:nvCxnSpPr>
        <p:spPr>
          <a:xfrm>
            <a:off x="5720028" y="5644784"/>
            <a:ext cx="4074725" cy="0"/>
          </a:xfrm>
          <a:prstGeom prst="straightConnector1">
            <a:avLst/>
          </a:prstGeom>
          <a:noFill/>
          <a:ln w="50800" cap="rnd" cmpd="sng">
            <a:solidFill>
              <a:schemeClr val="accent3"/>
            </a:solidFill>
            <a:prstDash val="solid"/>
            <a:round/>
            <a:headEnd type="none" w="sm" len="sm"/>
            <a:tailEnd type="none" w="sm" len="sm"/>
          </a:ln>
        </p:spPr>
      </p:cxnSp>
      <p:sp>
        <p:nvSpPr>
          <p:cNvPr id="137" name="Google Shape;137;p80"/>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138" name="Google Shape;138;p80"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139" name="Google Shape;139;p80"/>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80"/>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41"/>
        <p:cNvGrpSpPr/>
        <p:nvPr/>
      </p:nvGrpSpPr>
      <p:grpSpPr>
        <a:xfrm>
          <a:off x="0" y="0"/>
          <a:ext cx="0" cy="0"/>
          <a:chOff x="0" y="0"/>
          <a:chExt cx="0" cy="0"/>
        </a:xfrm>
      </p:grpSpPr>
      <p:sp>
        <p:nvSpPr>
          <p:cNvPr id="142" name="Google Shape;142;p3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3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37"/>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 name="Google Shape;146;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47" name="Google Shape;147;p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48"/>
        <p:cNvGrpSpPr/>
        <p:nvPr/>
      </p:nvGrpSpPr>
      <p:grpSpPr>
        <a:xfrm>
          <a:off x="0" y="0"/>
          <a:ext cx="0" cy="0"/>
          <a:chOff x="0" y="0"/>
          <a:chExt cx="0" cy="0"/>
        </a:xfrm>
      </p:grpSpPr>
      <p:sp>
        <p:nvSpPr>
          <p:cNvPr id="149" name="Google Shape;149;p79"/>
          <p:cNvSpPr/>
          <p:nvPr/>
        </p:nvSpPr>
        <p:spPr>
          <a:xfrm>
            <a:off x="0" y="0"/>
            <a:ext cx="5326063" cy="6858000"/>
          </a:xfrm>
          <a:prstGeom prst="rect">
            <a:avLst/>
          </a:prstGeom>
          <a:solidFill>
            <a:srgbClr val="FFF2E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50" name="Google Shape;150;p79"/>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51" name="Google Shape;151;p79"/>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79"/>
          <p:cNvSpPr txBox="1">
            <a:spLocks noGrp="1"/>
          </p:cNvSpPr>
          <p:nvPr>
            <p:ph type="body" idx="2"/>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53"/>
        <p:cNvGrpSpPr/>
        <p:nvPr/>
      </p:nvGrpSpPr>
      <p:grpSpPr>
        <a:xfrm>
          <a:off x="0" y="0"/>
          <a:ext cx="0" cy="0"/>
          <a:chOff x="0" y="0"/>
          <a:chExt cx="0" cy="0"/>
        </a:xfrm>
      </p:grpSpPr>
      <p:sp>
        <p:nvSpPr>
          <p:cNvPr id="154" name="Google Shape;154;p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p36"/>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157" name="Google Shape;157;p3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58" name="Google Shape;158;p36"/>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36"/>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9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96"/>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63" name="Google Shape;163;p96"/>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64" name="Google Shape;164;p96"/>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82"/>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27" name="Google Shape;27;p82"/>
          <p:cNvSpPr/>
          <p:nvPr/>
        </p:nvSpPr>
        <p:spPr>
          <a:xfrm>
            <a:off x="0" y="-26906"/>
            <a:ext cx="11750936" cy="6858000"/>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28" name="Google Shape;28;p82"/>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82"/>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82"/>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65"/>
        <p:cNvGrpSpPr/>
        <p:nvPr/>
      </p:nvGrpSpPr>
      <p:grpSpPr>
        <a:xfrm>
          <a:off x="0" y="0"/>
          <a:ext cx="0" cy="0"/>
          <a:chOff x="0" y="0"/>
          <a:chExt cx="0" cy="0"/>
        </a:xfrm>
      </p:grpSpPr>
      <p:sp>
        <p:nvSpPr>
          <p:cNvPr id="166" name="Google Shape;166;p38"/>
          <p:cNvSpPr>
            <a:spLocks noGrp="1"/>
          </p:cNvSpPr>
          <p:nvPr>
            <p:ph type="pic" idx="2"/>
          </p:nvPr>
        </p:nvSpPr>
        <p:spPr>
          <a:xfrm>
            <a:off x="-20158" y="0"/>
            <a:ext cx="7579198" cy="6858000"/>
          </a:xfrm>
          <a:prstGeom prst="rect">
            <a:avLst/>
          </a:prstGeom>
          <a:solidFill>
            <a:srgbClr val="FFF2E3"/>
          </a:solidFill>
          <a:ln>
            <a:noFill/>
          </a:ln>
        </p:spPr>
      </p:sp>
      <p:sp>
        <p:nvSpPr>
          <p:cNvPr id="167" name="Google Shape;167;p38"/>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ource Sans Pro"/>
                <a:ea typeface="Source Sans Pro"/>
                <a:cs typeface="Source Sans Pro"/>
                <a:sym typeface="Source Sans Pro"/>
              </a:rPr>
              <a:t>t</a:t>
            </a:r>
            <a:endParaRPr sz="1400" b="0" i="0" u="none" strike="noStrike" cap="none" dirty="0">
              <a:solidFill>
                <a:srgbClr val="000000"/>
              </a:solidFill>
              <a:latin typeface="Arial"/>
              <a:ea typeface="Arial"/>
              <a:cs typeface="Arial"/>
              <a:sym typeface="Arial"/>
            </a:endParaRPr>
          </a:p>
        </p:txBody>
      </p:sp>
      <p:sp>
        <p:nvSpPr>
          <p:cNvPr id="168" name="Google Shape;168;p38"/>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69" name="Google Shape;169;p3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70" name="Google Shape;170;p38"/>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8"/>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2"/>
        <p:cNvGrpSpPr/>
        <p:nvPr/>
      </p:nvGrpSpPr>
      <p:grpSpPr>
        <a:xfrm>
          <a:off x="0" y="0"/>
          <a:ext cx="0" cy="0"/>
          <a:chOff x="0" y="0"/>
          <a:chExt cx="0" cy="0"/>
        </a:xfrm>
      </p:grpSpPr>
      <p:sp>
        <p:nvSpPr>
          <p:cNvPr id="173" name="Google Shape;173;p40"/>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74" name="Google Shape;174;p4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75" name="Google Shape;175;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0"/>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7" name="Google Shape;177;p40"/>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78"/>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79"/>
        <p:cNvGrpSpPr/>
        <p:nvPr/>
      </p:nvGrpSpPr>
      <p:grpSpPr>
        <a:xfrm>
          <a:off x="0" y="0"/>
          <a:ext cx="0" cy="0"/>
          <a:chOff x="0" y="0"/>
          <a:chExt cx="0" cy="0"/>
        </a:xfrm>
      </p:grpSpPr>
      <p:sp>
        <p:nvSpPr>
          <p:cNvPr id="180" name="Google Shape;180;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2"/>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84" name="Google Shape;184;p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85"/>
        <p:cNvGrpSpPr/>
        <p:nvPr/>
      </p:nvGrpSpPr>
      <p:grpSpPr>
        <a:xfrm>
          <a:off x="0" y="0"/>
          <a:ext cx="0" cy="0"/>
          <a:chOff x="0" y="0"/>
          <a:chExt cx="0" cy="0"/>
        </a:xfrm>
      </p:grpSpPr>
      <p:sp>
        <p:nvSpPr>
          <p:cNvPr id="186" name="Google Shape;186;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89" name="Google Shape;189;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90"/>
        <p:cNvGrpSpPr/>
        <p:nvPr/>
      </p:nvGrpSpPr>
      <p:grpSpPr>
        <a:xfrm>
          <a:off x="0" y="0"/>
          <a:ext cx="0" cy="0"/>
          <a:chOff x="0" y="0"/>
          <a:chExt cx="0" cy="0"/>
        </a:xfrm>
      </p:grpSpPr>
      <p:sp>
        <p:nvSpPr>
          <p:cNvPr id="191" name="Google Shape;191;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4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44"/>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4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195" name="Google Shape;195;p4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96"/>
        <p:cNvGrpSpPr/>
        <p:nvPr/>
      </p:nvGrpSpPr>
      <p:grpSpPr>
        <a:xfrm>
          <a:off x="0" y="0"/>
          <a:ext cx="0" cy="0"/>
          <a:chOff x="0" y="0"/>
          <a:chExt cx="0" cy="0"/>
        </a:xfrm>
      </p:grpSpPr>
      <p:sp>
        <p:nvSpPr>
          <p:cNvPr id="197" name="Google Shape;197;p4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4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01" name="Google Shape;201;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02"/>
        <p:cNvGrpSpPr/>
        <p:nvPr/>
      </p:nvGrpSpPr>
      <p:grpSpPr>
        <a:xfrm>
          <a:off x="0" y="0"/>
          <a:ext cx="0" cy="0"/>
          <a:chOff x="0" y="0"/>
          <a:chExt cx="0" cy="0"/>
        </a:xfrm>
      </p:grpSpPr>
      <p:sp>
        <p:nvSpPr>
          <p:cNvPr id="203" name="Google Shape;203;p4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4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46"/>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08" name="Google Shape;208;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9"/>
        <p:cNvGrpSpPr/>
        <p:nvPr/>
      </p:nvGrpSpPr>
      <p:grpSpPr>
        <a:xfrm>
          <a:off x="0" y="0"/>
          <a:ext cx="0" cy="0"/>
          <a:chOff x="0" y="0"/>
          <a:chExt cx="0" cy="0"/>
        </a:xfrm>
      </p:grpSpPr>
      <p:sp>
        <p:nvSpPr>
          <p:cNvPr id="210" name="Google Shape;210;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4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4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13" name="Google Shape;213;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14"/>
        <p:cNvGrpSpPr/>
        <p:nvPr/>
      </p:nvGrpSpPr>
      <p:grpSpPr>
        <a:xfrm>
          <a:off x="0" y="0"/>
          <a:ext cx="0" cy="0"/>
          <a:chOff x="0" y="0"/>
          <a:chExt cx="0" cy="0"/>
        </a:xfrm>
      </p:grpSpPr>
      <p:sp>
        <p:nvSpPr>
          <p:cNvPr id="215" name="Google Shape;215;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48"/>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4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19" name="Google Shape;219;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83"/>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3" name="Google Shape;33;p83"/>
          <p:cNvSpPr/>
          <p:nvPr/>
        </p:nvSpPr>
        <p:spPr>
          <a:xfrm>
            <a:off x="0" y="0"/>
            <a:ext cx="11750936" cy="6915555"/>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34" name="Google Shape;34;p8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8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8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20"/>
        <p:cNvGrpSpPr/>
        <p:nvPr/>
      </p:nvGrpSpPr>
      <p:grpSpPr>
        <a:xfrm>
          <a:off x="0" y="0"/>
          <a:ext cx="0" cy="0"/>
          <a:chOff x="0" y="0"/>
          <a:chExt cx="0" cy="0"/>
        </a:xfrm>
      </p:grpSpPr>
      <p:sp>
        <p:nvSpPr>
          <p:cNvPr id="221" name="Google Shape;221;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4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49"/>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4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26" name="Google Shape;226;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27"/>
        <p:cNvGrpSpPr/>
        <p:nvPr/>
      </p:nvGrpSpPr>
      <p:grpSpPr>
        <a:xfrm>
          <a:off x="0" y="0"/>
          <a:ext cx="0" cy="0"/>
          <a:chOff x="0" y="0"/>
          <a:chExt cx="0" cy="0"/>
        </a:xfrm>
      </p:grpSpPr>
      <p:sp>
        <p:nvSpPr>
          <p:cNvPr id="228" name="Google Shape;228;p50"/>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9" name="Google Shape;229;p50"/>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50"/>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50"/>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32" name="Google Shape;232;p50"/>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33"/>
        <p:cNvGrpSpPr/>
        <p:nvPr/>
      </p:nvGrpSpPr>
      <p:grpSpPr>
        <a:xfrm>
          <a:off x="0" y="0"/>
          <a:ext cx="0" cy="0"/>
          <a:chOff x="0" y="0"/>
          <a:chExt cx="0" cy="0"/>
        </a:xfrm>
      </p:grpSpPr>
      <p:sp>
        <p:nvSpPr>
          <p:cNvPr id="234" name="Google Shape;234;p51"/>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51"/>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6" name="Google Shape;236;p51"/>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51"/>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5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39" name="Google Shape;239;p51"/>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40"/>
        <p:cNvGrpSpPr/>
        <p:nvPr/>
      </p:nvGrpSpPr>
      <p:grpSpPr>
        <a:xfrm>
          <a:off x="0" y="0"/>
          <a:ext cx="0" cy="0"/>
          <a:chOff x="0" y="0"/>
          <a:chExt cx="0" cy="0"/>
        </a:xfrm>
      </p:grpSpPr>
      <p:sp>
        <p:nvSpPr>
          <p:cNvPr id="241" name="Google Shape;241;p5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52"/>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52"/>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2"/>
          <p:cNvSpPr>
            <a:spLocks noGrp="1"/>
          </p:cNvSpPr>
          <p:nvPr>
            <p:ph type="pic" idx="3"/>
          </p:nvPr>
        </p:nvSpPr>
        <p:spPr>
          <a:xfrm>
            <a:off x="0" y="0"/>
            <a:ext cx="12192001" cy="2980269"/>
          </a:xfrm>
          <a:prstGeom prst="rect">
            <a:avLst/>
          </a:prstGeom>
          <a:solidFill>
            <a:srgbClr val="FFF2E3"/>
          </a:solidFill>
          <a:ln>
            <a:noFill/>
          </a:ln>
        </p:spPr>
      </p:sp>
      <p:sp>
        <p:nvSpPr>
          <p:cNvPr id="245" name="Google Shape;245;p52"/>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5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47"/>
        <p:cNvGrpSpPr/>
        <p:nvPr/>
      </p:nvGrpSpPr>
      <p:grpSpPr>
        <a:xfrm>
          <a:off x="0" y="0"/>
          <a:ext cx="0" cy="0"/>
          <a:chOff x="0" y="0"/>
          <a:chExt cx="0" cy="0"/>
        </a:xfrm>
      </p:grpSpPr>
      <p:sp>
        <p:nvSpPr>
          <p:cNvPr id="248" name="Google Shape;248;p53"/>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p53"/>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53"/>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53"/>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53"/>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3"/>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54" name="Google Shape;254;p53"/>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255"/>
        <p:cNvGrpSpPr/>
        <p:nvPr/>
      </p:nvGrpSpPr>
      <p:grpSpPr>
        <a:xfrm>
          <a:off x="0" y="0"/>
          <a:ext cx="0" cy="0"/>
          <a:chOff x="0" y="0"/>
          <a:chExt cx="0" cy="0"/>
        </a:xfrm>
      </p:grpSpPr>
      <p:sp>
        <p:nvSpPr>
          <p:cNvPr id="256" name="Google Shape;256;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5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5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60" name="Google Shape;260;p5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61"/>
        <p:cNvGrpSpPr/>
        <p:nvPr/>
      </p:nvGrpSpPr>
      <p:grpSpPr>
        <a:xfrm>
          <a:off x="0" y="0"/>
          <a:ext cx="0" cy="0"/>
          <a:chOff x="0" y="0"/>
          <a:chExt cx="0" cy="0"/>
        </a:xfrm>
      </p:grpSpPr>
      <p:sp>
        <p:nvSpPr>
          <p:cNvPr id="262" name="Google Shape;262;p55"/>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55"/>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65" name="Google Shape;265;p5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66" name="Google Shape;266;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7" name="Google Shape;267;p55"/>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68"/>
        <p:cNvGrpSpPr/>
        <p:nvPr/>
      </p:nvGrpSpPr>
      <p:grpSpPr>
        <a:xfrm>
          <a:off x="0" y="0"/>
          <a:ext cx="0" cy="0"/>
          <a:chOff x="0" y="0"/>
          <a:chExt cx="0" cy="0"/>
        </a:xfrm>
      </p:grpSpPr>
      <p:sp>
        <p:nvSpPr>
          <p:cNvPr id="269" name="Google Shape;269;p5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6"/>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72" name="Google Shape;272;p5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73" name="Google Shape;273;p56"/>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6"/>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75"/>
        <p:cNvGrpSpPr/>
        <p:nvPr/>
      </p:nvGrpSpPr>
      <p:grpSpPr>
        <a:xfrm>
          <a:off x="0" y="0"/>
          <a:ext cx="0" cy="0"/>
          <a:chOff x="0" y="0"/>
          <a:chExt cx="0" cy="0"/>
        </a:xfrm>
      </p:grpSpPr>
      <p:sp>
        <p:nvSpPr>
          <p:cNvPr id="276" name="Google Shape;276;p5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7" name="Google Shape;277;p57"/>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5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80" name="Google Shape;280;p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81" name="Google Shape;281;p57"/>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7"/>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83"/>
        <p:cNvGrpSpPr/>
        <p:nvPr/>
      </p:nvGrpSpPr>
      <p:grpSpPr>
        <a:xfrm>
          <a:off x="0" y="0"/>
          <a:ext cx="0" cy="0"/>
          <a:chOff x="0" y="0"/>
          <a:chExt cx="0" cy="0"/>
        </a:xfrm>
      </p:grpSpPr>
      <p:sp>
        <p:nvSpPr>
          <p:cNvPr id="284" name="Google Shape;284;p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8"/>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8"/>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88" name="Google Shape;288;p5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84"/>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39" name="Google Shape;39;p84"/>
          <p:cNvSpPr/>
          <p:nvPr/>
        </p:nvSpPr>
        <p:spPr>
          <a:xfrm>
            <a:off x="0" y="0"/>
            <a:ext cx="11750936" cy="6915555"/>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0" name="Google Shape;40;p84"/>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84"/>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84"/>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89"/>
        <p:cNvGrpSpPr/>
        <p:nvPr/>
      </p:nvGrpSpPr>
      <p:grpSpPr>
        <a:xfrm>
          <a:off x="0" y="0"/>
          <a:ext cx="0" cy="0"/>
          <a:chOff x="0" y="0"/>
          <a:chExt cx="0" cy="0"/>
        </a:xfrm>
      </p:grpSpPr>
      <p:sp>
        <p:nvSpPr>
          <p:cNvPr id="290" name="Google Shape;290;p59"/>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59"/>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293" name="Google Shape;293;p5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294" name="Google Shape;294;p5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5" name="Google Shape;295;p59"/>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96"/>
        <p:cNvGrpSpPr/>
        <p:nvPr/>
      </p:nvGrpSpPr>
      <p:grpSpPr>
        <a:xfrm>
          <a:off x="0" y="0"/>
          <a:ext cx="0" cy="0"/>
          <a:chOff x="0" y="0"/>
          <a:chExt cx="0" cy="0"/>
        </a:xfrm>
      </p:grpSpPr>
      <p:sp>
        <p:nvSpPr>
          <p:cNvPr id="297" name="Google Shape;297;p6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8" name="Google Shape;298;p6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9" name="Google Shape;299;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00" name="Google Shape;300;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01" name="Google Shape;301;p60"/>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0"/>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03"/>
        <p:cNvGrpSpPr/>
        <p:nvPr/>
      </p:nvGrpSpPr>
      <p:grpSpPr>
        <a:xfrm>
          <a:off x="0" y="0"/>
          <a:ext cx="0" cy="0"/>
          <a:chOff x="0" y="0"/>
          <a:chExt cx="0" cy="0"/>
        </a:xfrm>
      </p:grpSpPr>
      <p:sp>
        <p:nvSpPr>
          <p:cNvPr id="304" name="Google Shape;304;p6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5" name="Google Shape;305;p61"/>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6" name="Google Shape;306;p6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7" name="Google Shape;307;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08" name="Google Shape;308;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09" name="Google Shape;309;p61"/>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1"/>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1"/>
        <p:cNvGrpSpPr/>
        <p:nvPr/>
      </p:nvGrpSpPr>
      <p:grpSpPr>
        <a:xfrm>
          <a:off x="0" y="0"/>
          <a:ext cx="0" cy="0"/>
          <a:chOff x="0" y="0"/>
          <a:chExt cx="0" cy="0"/>
        </a:xfrm>
      </p:grpSpPr>
      <p:sp>
        <p:nvSpPr>
          <p:cNvPr id="312" name="Google Shape;312;p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5" name="Google Shape;315;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16" name="Google Shape;316;p6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17"/>
        <p:cNvGrpSpPr/>
        <p:nvPr/>
      </p:nvGrpSpPr>
      <p:grpSpPr>
        <a:xfrm>
          <a:off x="0" y="0"/>
          <a:ext cx="0" cy="0"/>
          <a:chOff x="0" y="0"/>
          <a:chExt cx="0" cy="0"/>
        </a:xfrm>
      </p:grpSpPr>
      <p:sp>
        <p:nvSpPr>
          <p:cNvPr id="318" name="Google Shape;318;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9" name="Google Shape;319;p63"/>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63"/>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22" name="Google Shape;322;p6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23" name="Google Shape;323;p63"/>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24"/>
        <p:cNvGrpSpPr/>
        <p:nvPr/>
      </p:nvGrpSpPr>
      <p:grpSpPr>
        <a:xfrm>
          <a:off x="0" y="0"/>
          <a:ext cx="0" cy="0"/>
          <a:chOff x="0" y="0"/>
          <a:chExt cx="0" cy="0"/>
        </a:xfrm>
      </p:grpSpPr>
      <p:sp>
        <p:nvSpPr>
          <p:cNvPr id="325" name="Google Shape;325;p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6" name="Google Shape;326;p64"/>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6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8" name="Google Shape;328;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29" name="Google Shape;329;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30" name="Google Shape;330;p64"/>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4"/>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32"/>
        <p:cNvGrpSpPr/>
        <p:nvPr/>
      </p:nvGrpSpPr>
      <p:grpSpPr>
        <a:xfrm>
          <a:off x="0" y="0"/>
          <a:ext cx="0" cy="0"/>
          <a:chOff x="0" y="0"/>
          <a:chExt cx="0" cy="0"/>
        </a:xfrm>
      </p:grpSpPr>
      <p:sp>
        <p:nvSpPr>
          <p:cNvPr id="333" name="Google Shape;333;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5"/>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5" name="Google Shape;335;p65"/>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6" name="Google Shape;336;p65"/>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5"/>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39" name="Google Shape;339;p6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40"/>
        <p:cNvGrpSpPr/>
        <p:nvPr/>
      </p:nvGrpSpPr>
      <p:grpSpPr>
        <a:xfrm>
          <a:off x="0" y="0"/>
          <a:ext cx="0" cy="0"/>
          <a:chOff x="0" y="0"/>
          <a:chExt cx="0" cy="0"/>
        </a:xfrm>
      </p:grpSpPr>
      <p:sp>
        <p:nvSpPr>
          <p:cNvPr id="341" name="Google Shape;341;p66"/>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6"/>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3" name="Google Shape;343;p66"/>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4" name="Google Shape;344;p66"/>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66"/>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7" name="Google Shape;347;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48" name="Google Shape;348;p6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49"/>
        <p:cNvGrpSpPr/>
        <p:nvPr/>
      </p:nvGrpSpPr>
      <p:grpSpPr>
        <a:xfrm>
          <a:off x="0" y="0"/>
          <a:ext cx="0" cy="0"/>
          <a:chOff x="0" y="0"/>
          <a:chExt cx="0" cy="0"/>
        </a:xfrm>
      </p:grpSpPr>
      <p:sp>
        <p:nvSpPr>
          <p:cNvPr id="350" name="Google Shape;350;p6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67"/>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67"/>
          <p:cNvSpPr>
            <a:spLocks noGrp="1"/>
          </p:cNvSpPr>
          <p:nvPr>
            <p:ph type="pic" idx="2"/>
          </p:nvPr>
        </p:nvSpPr>
        <p:spPr>
          <a:xfrm>
            <a:off x="6496050" y="2324100"/>
            <a:ext cx="4857750" cy="3086100"/>
          </a:xfrm>
          <a:prstGeom prst="rect">
            <a:avLst/>
          </a:prstGeom>
          <a:noFill/>
          <a:ln>
            <a:noFill/>
          </a:ln>
        </p:spPr>
      </p:sp>
      <p:sp>
        <p:nvSpPr>
          <p:cNvPr id="353" name="Google Shape;353;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54" name="Google Shape;354;p6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55"/>
        <p:cNvGrpSpPr/>
        <p:nvPr/>
      </p:nvGrpSpPr>
      <p:grpSpPr>
        <a:xfrm>
          <a:off x="0" y="0"/>
          <a:ext cx="0" cy="0"/>
          <a:chOff x="0" y="0"/>
          <a:chExt cx="0" cy="0"/>
        </a:xfrm>
      </p:grpSpPr>
      <p:sp>
        <p:nvSpPr>
          <p:cNvPr id="356" name="Google Shape;356;p68"/>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8"/>
          <p:cNvSpPr>
            <a:spLocks noGrp="1"/>
          </p:cNvSpPr>
          <p:nvPr>
            <p:ph type="pic" idx="2"/>
          </p:nvPr>
        </p:nvSpPr>
        <p:spPr>
          <a:xfrm>
            <a:off x="6496050" y="2324100"/>
            <a:ext cx="4857750" cy="3086100"/>
          </a:xfrm>
          <a:prstGeom prst="rect">
            <a:avLst/>
          </a:prstGeom>
          <a:noFill/>
          <a:ln>
            <a:noFill/>
          </a:ln>
        </p:spPr>
      </p:sp>
      <p:sp>
        <p:nvSpPr>
          <p:cNvPr id="358" name="Google Shape;358;p6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8"/>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0" name="Google Shape;360;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61" name="Google Shape;361;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85"/>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45" name="Google Shape;45;p85"/>
          <p:cNvSpPr/>
          <p:nvPr/>
        </p:nvSpPr>
        <p:spPr>
          <a:xfrm>
            <a:off x="0" y="0"/>
            <a:ext cx="11750936" cy="6915555"/>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6" name="Google Shape;46;p85"/>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85"/>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85"/>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62"/>
        <p:cNvGrpSpPr/>
        <p:nvPr/>
      </p:nvGrpSpPr>
      <p:grpSpPr>
        <a:xfrm>
          <a:off x="0" y="0"/>
          <a:ext cx="0" cy="0"/>
          <a:chOff x="0" y="0"/>
          <a:chExt cx="0" cy="0"/>
        </a:xfrm>
      </p:grpSpPr>
      <p:sp>
        <p:nvSpPr>
          <p:cNvPr id="363" name="Google Shape;363;p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66" name="Google Shape;366;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67"/>
        <p:cNvGrpSpPr/>
        <p:nvPr/>
      </p:nvGrpSpPr>
      <p:grpSpPr>
        <a:xfrm>
          <a:off x="0" y="0"/>
          <a:ext cx="0" cy="0"/>
          <a:chOff x="0" y="0"/>
          <a:chExt cx="0" cy="0"/>
        </a:xfrm>
      </p:grpSpPr>
      <p:sp>
        <p:nvSpPr>
          <p:cNvPr id="368" name="Google Shape;368;p7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7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0" name="Google Shape;370;p7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72" name="Google Shape;372;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235"/>
          </a:srgbClr>
        </a:solidFill>
        <a:effectLst/>
      </p:bgPr>
    </p:bg>
    <p:spTree>
      <p:nvGrpSpPr>
        <p:cNvPr id="1" name="Shape 373"/>
        <p:cNvGrpSpPr/>
        <p:nvPr/>
      </p:nvGrpSpPr>
      <p:grpSpPr>
        <a:xfrm>
          <a:off x="0" y="0"/>
          <a:ext cx="0" cy="0"/>
          <a:chOff x="0" y="0"/>
          <a:chExt cx="0" cy="0"/>
        </a:xfrm>
      </p:grpSpPr>
      <p:sp>
        <p:nvSpPr>
          <p:cNvPr id="374" name="Google Shape;374;p7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5" name="Google Shape;375;p7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77" name="Google Shape;377;p7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78"/>
        <p:cNvGrpSpPr/>
        <p:nvPr/>
      </p:nvGrpSpPr>
      <p:grpSpPr>
        <a:xfrm>
          <a:off x="0" y="0"/>
          <a:ext cx="0" cy="0"/>
          <a:chOff x="0" y="0"/>
          <a:chExt cx="0" cy="0"/>
        </a:xfrm>
      </p:grpSpPr>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7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2" name="Google Shape;382;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383" name="Google Shape;383;p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84"/>
        <p:cNvGrpSpPr/>
        <p:nvPr/>
      </p:nvGrpSpPr>
      <p:grpSpPr>
        <a:xfrm>
          <a:off x="0" y="0"/>
          <a:ext cx="0" cy="0"/>
          <a:chOff x="0" y="0"/>
          <a:chExt cx="0" cy="0"/>
        </a:xfrm>
      </p:grpSpPr>
      <p:sp>
        <p:nvSpPr>
          <p:cNvPr id="385" name="Google Shape;385;p7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86"/>
        <p:cNvGrpSpPr/>
        <p:nvPr/>
      </p:nvGrpSpPr>
      <p:grpSpPr>
        <a:xfrm>
          <a:off x="0" y="0"/>
          <a:ext cx="0" cy="0"/>
          <a:chOff x="0" y="0"/>
          <a:chExt cx="0" cy="0"/>
        </a:xfrm>
      </p:grpSpPr>
      <p:sp>
        <p:nvSpPr>
          <p:cNvPr id="387" name="Google Shape;387;p74"/>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8" name="Google Shape;388;p74"/>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74"/>
          <p:cNvSpPr>
            <a:spLocks noGrp="1"/>
          </p:cNvSpPr>
          <p:nvPr>
            <p:ph type="pic" idx="2"/>
          </p:nvPr>
        </p:nvSpPr>
        <p:spPr>
          <a:xfrm>
            <a:off x="6496050" y="0"/>
            <a:ext cx="5695950" cy="6858000"/>
          </a:xfrm>
          <a:prstGeom prst="rect">
            <a:avLst/>
          </a:prstGeom>
          <a:noFill/>
          <a:ln>
            <a:noFill/>
          </a:ln>
        </p:spPr>
      </p:sp>
      <p:sp>
        <p:nvSpPr>
          <p:cNvPr id="390" name="Google Shape;390;p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91"/>
        <p:cNvGrpSpPr/>
        <p:nvPr/>
      </p:nvGrpSpPr>
      <p:grpSpPr>
        <a:xfrm>
          <a:off x="0" y="0"/>
          <a:ext cx="0" cy="0"/>
          <a:chOff x="0" y="0"/>
          <a:chExt cx="0" cy="0"/>
        </a:xfrm>
      </p:grpSpPr>
      <p:sp>
        <p:nvSpPr>
          <p:cNvPr id="392" name="Google Shape;392;p7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93" name="Google Shape;393;p7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4" name="Google Shape;394;p7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5" name="Google Shape;395;p7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96" name="Google Shape;396;p7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397" name="Google Shape;397;p7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98" name="Google Shape;398;p7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99" name="Google Shape;399;p7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00"/>
        <p:cNvGrpSpPr/>
        <p:nvPr/>
      </p:nvGrpSpPr>
      <p:grpSpPr>
        <a:xfrm>
          <a:off x="0" y="0"/>
          <a:ext cx="0" cy="0"/>
          <a:chOff x="0" y="0"/>
          <a:chExt cx="0" cy="0"/>
        </a:xfrm>
      </p:grpSpPr>
      <p:sp>
        <p:nvSpPr>
          <p:cNvPr id="401" name="Google Shape;401;p76"/>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02" name="Google Shape;402;p76"/>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3" name="Google Shape;403;p76"/>
          <p:cNvSpPr>
            <a:spLocks noGrp="1"/>
          </p:cNvSpPr>
          <p:nvPr>
            <p:ph type="pic" idx="2"/>
          </p:nvPr>
        </p:nvSpPr>
        <p:spPr>
          <a:xfrm>
            <a:off x="838200" y="2535598"/>
            <a:ext cx="1828800" cy="1828800"/>
          </a:xfrm>
          <a:prstGeom prst="ellipse">
            <a:avLst/>
          </a:prstGeom>
          <a:solidFill>
            <a:srgbClr val="FFF2E3"/>
          </a:solidFill>
          <a:ln>
            <a:noFill/>
          </a:ln>
        </p:spPr>
      </p:sp>
      <p:sp>
        <p:nvSpPr>
          <p:cNvPr id="404" name="Google Shape;404;p76"/>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5" name="Google Shape;405;p76"/>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76"/>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7" name="Google Shape;407;p76"/>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6"/>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9" name="Google Shape;409;p76"/>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76"/>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76"/>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76"/>
          <p:cNvSpPr>
            <a:spLocks noGrp="1"/>
          </p:cNvSpPr>
          <p:nvPr>
            <p:ph type="pic" idx="13"/>
          </p:nvPr>
        </p:nvSpPr>
        <p:spPr>
          <a:xfrm>
            <a:off x="3709416" y="2535598"/>
            <a:ext cx="1828800" cy="1828800"/>
          </a:xfrm>
          <a:prstGeom prst="ellipse">
            <a:avLst/>
          </a:prstGeom>
          <a:solidFill>
            <a:srgbClr val="FFF2E3"/>
          </a:solidFill>
          <a:ln>
            <a:noFill/>
          </a:ln>
        </p:spPr>
      </p:sp>
      <p:sp>
        <p:nvSpPr>
          <p:cNvPr id="413" name="Google Shape;413;p76"/>
          <p:cNvSpPr>
            <a:spLocks noGrp="1"/>
          </p:cNvSpPr>
          <p:nvPr>
            <p:ph type="pic" idx="14"/>
          </p:nvPr>
        </p:nvSpPr>
        <p:spPr>
          <a:xfrm>
            <a:off x="6580632" y="2535598"/>
            <a:ext cx="1828800" cy="1828800"/>
          </a:xfrm>
          <a:prstGeom prst="ellipse">
            <a:avLst/>
          </a:prstGeom>
          <a:solidFill>
            <a:srgbClr val="FFF2E3"/>
          </a:solidFill>
          <a:ln>
            <a:noFill/>
          </a:ln>
        </p:spPr>
      </p:sp>
      <p:sp>
        <p:nvSpPr>
          <p:cNvPr id="414" name="Google Shape;414;p76"/>
          <p:cNvSpPr>
            <a:spLocks noGrp="1"/>
          </p:cNvSpPr>
          <p:nvPr>
            <p:ph type="pic" idx="15"/>
          </p:nvPr>
        </p:nvSpPr>
        <p:spPr>
          <a:xfrm>
            <a:off x="9525000" y="2535598"/>
            <a:ext cx="1828800" cy="1828800"/>
          </a:xfrm>
          <a:prstGeom prst="ellipse">
            <a:avLst/>
          </a:prstGeom>
          <a:solidFill>
            <a:srgbClr val="FFF2E3"/>
          </a:solidFill>
          <a:ln>
            <a:noFill/>
          </a:ln>
        </p:spPr>
      </p:sp>
      <p:sp>
        <p:nvSpPr>
          <p:cNvPr id="415" name="Google Shape;415;p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16" name="Google Shape;416;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17"/>
        <p:cNvGrpSpPr/>
        <p:nvPr/>
      </p:nvGrpSpPr>
      <p:grpSpPr>
        <a:xfrm>
          <a:off x="0" y="0"/>
          <a:ext cx="0" cy="0"/>
          <a:chOff x="0" y="0"/>
          <a:chExt cx="0" cy="0"/>
        </a:xfrm>
      </p:grpSpPr>
      <p:sp>
        <p:nvSpPr>
          <p:cNvPr id="418" name="Google Shape;418;p77"/>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19" name="Google Shape;419;p7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0" name="Google Shape;420;p77"/>
          <p:cNvSpPr>
            <a:spLocks noGrp="1"/>
          </p:cNvSpPr>
          <p:nvPr>
            <p:ph type="pic" idx="2"/>
          </p:nvPr>
        </p:nvSpPr>
        <p:spPr>
          <a:xfrm>
            <a:off x="838199" y="1684101"/>
            <a:ext cx="1371600" cy="1371600"/>
          </a:xfrm>
          <a:prstGeom prst="ellipse">
            <a:avLst/>
          </a:prstGeom>
          <a:solidFill>
            <a:srgbClr val="FFF2E3"/>
          </a:solidFill>
          <a:ln>
            <a:noFill/>
          </a:ln>
        </p:spPr>
      </p:sp>
      <p:sp>
        <p:nvSpPr>
          <p:cNvPr id="421" name="Google Shape;421;p77"/>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7"/>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7"/>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7"/>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7"/>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77"/>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7" name="Google Shape;427;p77"/>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8" name="Google Shape;428;p77"/>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9" name="Google Shape;429;p77"/>
          <p:cNvSpPr>
            <a:spLocks noGrp="1"/>
          </p:cNvSpPr>
          <p:nvPr>
            <p:ph type="pic" idx="13"/>
          </p:nvPr>
        </p:nvSpPr>
        <p:spPr>
          <a:xfrm>
            <a:off x="3842003" y="1684101"/>
            <a:ext cx="1371600" cy="1371600"/>
          </a:xfrm>
          <a:prstGeom prst="ellipse">
            <a:avLst/>
          </a:prstGeom>
          <a:solidFill>
            <a:srgbClr val="FFF2E3"/>
          </a:solidFill>
          <a:ln>
            <a:noFill/>
          </a:ln>
        </p:spPr>
      </p:sp>
      <p:sp>
        <p:nvSpPr>
          <p:cNvPr id="430" name="Google Shape;430;p77"/>
          <p:cNvSpPr>
            <a:spLocks noGrp="1"/>
          </p:cNvSpPr>
          <p:nvPr>
            <p:ph type="pic" idx="14"/>
          </p:nvPr>
        </p:nvSpPr>
        <p:spPr>
          <a:xfrm>
            <a:off x="6974516" y="1684101"/>
            <a:ext cx="1371600" cy="1371600"/>
          </a:xfrm>
          <a:prstGeom prst="ellipse">
            <a:avLst/>
          </a:prstGeom>
          <a:solidFill>
            <a:srgbClr val="FFF2E3"/>
          </a:solidFill>
          <a:ln>
            <a:noFill/>
          </a:ln>
        </p:spPr>
      </p:sp>
      <p:sp>
        <p:nvSpPr>
          <p:cNvPr id="431" name="Google Shape;431;p77"/>
          <p:cNvSpPr>
            <a:spLocks noGrp="1"/>
          </p:cNvSpPr>
          <p:nvPr>
            <p:ph type="pic" idx="15"/>
          </p:nvPr>
        </p:nvSpPr>
        <p:spPr>
          <a:xfrm>
            <a:off x="9982200" y="1619009"/>
            <a:ext cx="1371600" cy="1371600"/>
          </a:xfrm>
          <a:prstGeom prst="ellipse">
            <a:avLst/>
          </a:prstGeom>
          <a:solidFill>
            <a:srgbClr val="FFF2E3"/>
          </a:solidFill>
          <a:ln>
            <a:noFill/>
          </a:ln>
        </p:spPr>
      </p:sp>
      <p:sp>
        <p:nvSpPr>
          <p:cNvPr id="432" name="Google Shape;432;p77"/>
          <p:cNvSpPr>
            <a:spLocks noGrp="1"/>
          </p:cNvSpPr>
          <p:nvPr>
            <p:ph type="pic" idx="16"/>
          </p:nvPr>
        </p:nvSpPr>
        <p:spPr>
          <a:xfrm>
            <a:off x="2338161" y="3948094"/>
            <a:ext cx="1371600" cy="1371600"/>
          </a:xfrm>
          <a:prstGeom prst="ellipse">
            <a:avLst/>
          </a:prstGeom>
          <a:solidFill>
            <a:srgbClr val="FFF2E3"/>
          </a:solidFill>
          <a:ln>
            <a:noFill/>
          </a:ln>
        </p:spPr>
      </p:sp>
      <p:sp>
        <p:nvSpPr>
          <p:cNvPr id="433" name="Google Shape;433;p77"/>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4" name="Google Shape;434;p77"/>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7"/>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7"/>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7"/>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7"/>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7"/>
          <p:cNvSpPr>
            <a:spLocks noGrp="1"/>
          </p:cNvSpPr>
          <p:nvPr>
            <p:ph type="pic" idx="23"/>
          </p:nvPr>
        </p:nvSpPr>
        <p:spPr>
          <a:xfrm>
            <a:off x="5408259" y="3948094"/>
            <a:ext cx="1371600" cy="1371600"/>
          </a:xfrm>
          <a:prstGeom prst="ellipse">
            <a:avLst/>
          </a:prstGeom>
          <a:solidFill>
            <a:srgbClr val="FFF2E3"/>
          </a:solidFill>
          <a:ln>
            <a:noFill/>
          </a:ln>
        </p:spPr>
      </p:sp>
      <p:sp>
        <p:nvSpPr>
          <p:cNvPr id="440" name="Google Shape;440;p77"/>
          <p:cNvSpPr>
            <a:spLocks noGrp="1"/>
          </p:cNvSpPr>
          <p:nvPr>
            <p:ph type="pic" idx="24"/>
          </p:nvPr>
        </p:nvSpPr>
        <p:spPr>
          <a:xfrm>
            <a:off x="8482238" y="3948094"/>
            <a:ext cx="1371600" cy="1371600"/>
          </a:xfrm>
          <a:prstGeom prst="ellipse">
            <a:avLst/>
          </a:prstGeom>
          <a:solidFill>
            <a:srgbClr val="FFF2E3"/>
          </a:solidFill>
          <a:ln>
            <a:noFill/>
          </a:ln>
        </p:spPr>
      </p:sp>
      <p:sp>
        <p:nvSpPr>
          <p:cNvPr id="441" name="Google Shape;441;p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dirty="0"/>
          </a:p>
        </p:txBody>
      </p:sp>
      <p:sp>
        <p:nvSpPr>
          <p:cNvPr id="442" name="Google Shape;44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43"/>
        <p:cNvGrpSpPr/>
        <p:nvPr/>
      </p:nvGrpSpPr>
      <p:grpSpPr>
        <a:xfrm>
          <a:off x="0" y="0"/>
          <a:ext cx="0" cy="0"/>
          <a:chOff x="0" y="0"/>
          <a:chExt cx="0" cy="0"/>
        </a:xfrm>
      </p:grpSpPr>
      <p:sp>
        <p:nvSpPr>
          <p:cNvPr id="444" name="Google Shape;444;p78"/>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45" name="Google Shape;445;p78"/>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46" name="Google Shape;446;p78"/>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47" name="Google Shape;447;p78"/>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
        <p:nvSpPr>
          <p:cNvPr id="448" name="Google Shape;448;p78"/>
          <p:cNvSpPr>
            <a:spLocks noGrp="1"/>
          </p:cNvSpPr>
          <p:nvPr>
            <p:ph type="pic" idx="2"/>
          </p:nvPr>
        </p:nvSpPr>
        <p:spPr>
          <a:xfrm>
            <a:off x="1088448" y="981075"/>
            <a:ext cx="2743199" cy="2743200"/>
          </a:xfrm>
          <a:prstGeom prst="rect">
            <a:avLst/>
          </a:prstGeom>
          <a:solidFill>
            <a:srgbClr val="FFF2E3"/>
          </a:solidFill>
          <a:ln>
            <a:noFill/>
          </a:ln>
        </p:spPr>
      </p:sp>
      <p:sp>
        <p:nvSpPr>
          <p:cNvPr id="449" name="Google Shape;449;p78"/>
          <p:cNvSpPr>
            <a:spLocks noGrp="1"/>
          </p:cNvSpPr>
          <p:nvPr>
            <p:ph type="pic" idx="3"/>
          </p:nvPr>
        </p:nvSpPr>
        <p:spPr>
          <a:xfrm>
            <a:off x="4724400" y="981075"/>
            <a:ext cx="2743199" cy="2743200"/>
          </a:xfrm>
          <a:prstGeom prst="rect">
            <a:avLst/>
          </a:prstGeom>
          <a:solidFill>
            <a:srgbClr val="FFF2E3"/>
          </a:solidFill>
          <a:ln>
            <a:noFill/>
          </a:ln>
        </p:spPr>
      </p:sp>
      <p:sp>
        <p:nvSpPr>
          <p:cNvPr id="450" name="Google Shape;450;p78"/>
          <p:cNvSpPr>
            <a:spLocks noGrp="1"/>
          </p:cNvSpPr>
          <p:nvPr>
            <p:ph type="pic" idx="4"/>
          </p:nvPr>
        </p:nvSpPr>
        <p:spPr>
          <a:xfrm>
            <a:off x="8478838" y="981075"/>
            <a:ext cx="2743199" cy="2743200"/>
          </a:xfrm>
          <a:prstGeom prst="rect">
            <a:avLst/>
          </a:prstGeom>
          <a:solidFill>
            <a:srgbClr val="FFF2E3"/>
          </a:solidFill>
          <a:ln>
            <a:noFill/>
          </a:ln>
        </p:spPr>
      </p:sp>
      <p:sp>
        <p:nvSpPr>
          <p:cNvPr id="451" name="Google Shape;451;p78"/>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8"/>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3" name="Google Shape;453;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86"/>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1" name="Google Shape;51;p86"/>
          <p:cNvSpPr/>
          <p:nvPr/>
        </p:nvSpPr>
        <p:spPr>
          <a:xfrm>
            <a:off x="0" y="0"/>
            <a:ext cx="11750936" cy="6915555"/>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52" name="Google Shape;52;p86"/>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86"/>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86"/>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54"/>
        <p:cNvGrpSpPr/>
        <p:nvPr/>
      </p:nvGrpSpPr>
      <p:grpSpPr>
        <a:xfrm>
          <a:off x="0" y="0"/>
          <a:ext cx="0" cy="0"/>
          <a:chOff x="0" y="0"/>
          <a:chExt cx="0" cy="0"/>
        </a:xfrm>
      </p:grpSpPr>
      <p:sp>
        <p:nvSpPr>
          <p:cNvPr id="455" name="Google Shape;455;p81"/>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456" name="Google Shape;456;p81"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57" name="Google Shape;457;p81"/>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58" name="Google Shape;458;p81"/>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59" name="Google Shape;459;p81"/>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0" name="Google Shape;460;p81"/>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55"/>
        <p:cNvGrpSpPr/>
        <p:nvPr/>
      </p:nvGrpSpPr>
      <p:grpSpPr>
        <a:xfrm>
          <a:off x="0" y="0"/>
          <a:ext cx="0" cy="0"/>
          <a:chOff x="0" y="0"/>
          <a:chExt cx="0" cy="0"/>
        </a:xfrm>
      </p:grpSpPr>
      <p:pic>
        <p:nvPicPr>
          <p:cNvPr id="56" name="Google Shape;56;p87"/>
          <p:cNvPicPr preferRelativeResize="0"/>
          <p:nvPr/>
        </p:nvPicPr>
        <p:blipFill rotWithShape="1">
          <a:blip r:embed="rId2">
            <a:alphaModFix/>
          </a:blip>
          <a:srcRect/>
          <a:stretch/>
        </p:blipFill>
        <p:spPr>
          <a:xfrm flipH="1">
            <a:off x="0" y="1"/>
            <a:ext cx="12192000" cy="6831094"/>
          </a:xfrm>
          <a:prstGeom prst="rect">
            <a:avLst/>
          </a:prstGeom>
          <a:noFill/>
          <a:ln>
            <a:noFill/>
          </a:ln>
        </p:spPr>
      </p:pic>
      <p:sp>
        <p:nvSpPr>
          <p:cNvPr id="57" name="Google Shape;57;p87"/>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58" name="Google Shape;58;p8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87"/>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8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8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8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8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65" name="Google Shape;65;p87"/>
          <p:cNvGrpSpPr/>
          <p:nvPr/>
        </p:nvGrpSpPr>
        <p:grpSpPr>
          <a:xfrm>
            <a:off x="7080143" y="5871713"/>
            <a:ext cx="4452334" cy="717418"/>
            <a:chOff x="7080143" y="5871713"/>
            <a:chExt cx="4452334" cy="717418"/>
          </a:xfrm>
        </p:grpSpPr>
        <p:pic>
          <p:nvPicPr>
            <p:cNvPr id="66" name="Google Shape;66;p8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8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68"/>
        <p:cNvGrpSpPr/>
        <p:nvPr/>
      </p:nvGrpSpPr>
      <p:grpSpPr>
        <a:xfrm>
          <a:off x="0" y="0"/>
          <a:ext cx="0" cy="0"/>
          <a:chOff x="0" y="0"/>
          <a:chExt cx="0" cy="0"/>
        </a:xfrm>
      </p:grpSpPr>
      <p:pic>
        <p:nvPicPr>
          <p:cNvPr id="69" name="Google Shape;69;p88"/>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70" name="Google Shape;70;p88"/>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71" name="Google Shape;71;p88"/>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88"/>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88"/>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88"/>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88"/>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88"/>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88"/>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78" name="Google Shape;78;p88"/>
          <p:cNvGrpSpPr/>
          <p:nvPr/>
        </p:nvGrpSpPr>
        <p:grpSpPr>
          <a:xfrm>
            <a:off x="7080143" y="5871713"/>
            <a:ext cx="4452334" cy="717418"/>
            <a:chOff x="7080143" y="5871713"/>
            <a:chExt cx="4452334" cy="717418"/>
          </a:xfrm>
        </p:grpSpPr>
        <p:pic>
          <p:nvPicPr>
            <p:cNvPr id="79" name="Google Shape;79;p88"/>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88"/>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81"/>
        <p:cNvGrpSpPr/>
        <p:nvPr/>
      </p:nvGrpSpPr>
      <p:grpSpPr>
        <a:xfrm>
          <a:off x="0" y="0"/>
          <a:ext cx="0" cy="0"/>
          <a:chOff x="0" y="0"/>
          <a:chExt cx="0" cy="0"/>
        </a:xfrm>
      </p:grpSpPr>
      <p:pic>
        <p:nvPicPr>
          <p:cNvPr id="82" name="Google Shape;82;p89"/>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83" name="Google Shape;83;p89"/>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pic>
        <p:nvPicPr>
          <p:cNvPr id="84" name="Google Shape;84;p89"/>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89"/>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89"/>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89"/>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89"/>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89"/>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89"/>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ource Sans Pro"/>
              <a:ea typeface="Source Sans Pro"/>
              <a:cs typeface="Source Sans Pro"/>
              <a:sym typeface="Source Sans Pro"/>
            </a:endParaRPr>
          </a:p>
        </p:txBody>
      </p:sp>
      <p:grpSp>
        <p:nvGrpSpPr>
          <p:cNvPr id="91" name="Google Shape;91;p89"/>
          <p:cNvGrpSpPr/>
          <p:nvPr/>
        </p:nvGrpSpPr>
        <p:grpSpPr>
          <a:xfrm>
            <a:off x="7080143" y="5871713"/>
            <a:ext cx="4452334" cy="717418"/>
            <a:chOff x="7080143" y="5871713"/>
            <a:chExt cx="4452334" cy="717418"/>
          </a:xfrm>
        </p:grpSpPr>
        <p:pic>
          <p:nvPicPr>
            <p:cNvPr id="92" name="Google Shape;92;p89"/>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89"/>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slideLayout" Target="../slideLayouts/slideLayout60.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51" Type="http://schemas.openxmlformats.org/officeDocument/2006/relationships/theme" Target="../theme/theme2.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7"/>
        <p:cNvGrpSpPr/>
        <p:nvPr/>
      </p:nvGrpSpPr>
      <p:grpSpPr>
        <a:xfrm>
          <a:off x="0" y="0"/>
          <a:ext cx="0" cy="0"/>
          <a:chOff x="0" y="0"/>
          <a:chExt cx="0" cy="0"/>
        </a:xfrm>
      </p:grpSpPr>
      <p:sp>
        <p:nvSpPr>
          <p:cNvPr id="108" name="Google Shape;108;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0" name="Google Shape;110;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dirty="0"/>
              <a:t>1</a:t>
            </a:r>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9.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txBox="1">
            <a:spLocks noGrp="1"/>
          </p:cNvSpPr>
          <p:nvPr>
            <p:ph type="body" idx="1"/>
          </p:nvPr>
        </p:nvSpPr>
        <p:spPr>
          <a:xfrm>
            <a:off x="1538288" y="593694"/>
            <a:ext cx="7110412" cy="969836"/>
          </a:xfrm>
          <a:prstGeom prst="rect">
            <a:avLst/>
          </a:prstGeom>
          <a:noFill/>
          <a:ln>
            <a:noFill/>
          </a:ln>
        </p:spPr>
        <p:txBody>
          <a:bodyPr spcFirstLastPara="1" wrap="square" lIns="91425" tIns="45700" rIns="91425" bIns="45700" anchor="b" anchorCtr="0">
            <a:normAutofit lnSpcReduction="10000"/>
          </a:bodyPr>
          <a:lstStyle/>
          <a:p>
            <a:pPr marL="0" lvl="0" indent="0" algn="l" rtl="0">
              <a:lnSpc>
                <a:spcPct val="100000"/>
              </a:lnSpc>
              <a:spcBef>
                <a:spcPts val="0"/>
              </a:spcBef>
              <a:spcAft>
                <a:spcPts val="0"/>
              </a:spcAft>
              <a:buClr>
                <a:schemeClr val="lt1"/>
              </a:buClr>
              <a:buSzPts val="3200"/>
              <a:buNone/>
            </a:pPr>
            <a:r>
              <a:rPr lang="en-US" sz="3200" dirty="0"/>
              <a:t>Integrated iCCM/FP curriculum for pharmacists and drug shop vendors</a:t>
            </a:r>
            <a:endParaRPr sz="3200" dirty="0"/>
          </a:p>
        </p:txBody>
      </p:sp>
      <p:sp>
        <p:nvSpPr>
          <p:cNvPr id="467" name="Google Shape;467;p1"/>
          <p:cNvSpPr txBox="1">
            <a:spLocks noGrp="1"/>
          </p:cNvSpPr>
          <p:nvPr>
            <p:ph type="body" idx="2"/>
          </p:nvPr>
        </p:nvSpPr>
        <p:spPr>
          <a:xfrm>
            <a:off x="1538288" y="1889552"/>
            <a:ext cx="6380416" cy="153944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600"/>
              <a:buNone/>
            </a:pPr>
            <a:r>
              <a:rPr lang="en-US" sz="3600" b="1" dirty="0"/>
              <a:t>MODULE 2:  PERSON-CENTERED CARE AND INTERPERSONAL COMMUNICATION SKILLS</a:t>
            </a:r>
            <a:endParaRPr dirty="0"/>
          </a:p>
        </p:txBody>
      </p:sp>
      <p:sp>
        <p:nvSpPr>
          <p:cNvPr id="468" name="Google Shape;468;p1"/>
          <p:cNvSpPr txBox="1"/>
          <p:nvPr/>
        </p:nvSpPr>
        <p:spPr>
          <a:xfrm>
            <a:off x="8637300" y="5410900"/>
            <a:ext cx="35547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dirty="0">
                <a:solidFill>
                  <a:srgbClr val="FAFBFF"/>
                </a:solidFill>
                <a:latin typeface="Source Sans Pro"/>
                <a:ea typeface="Source Sans Pro"/>
                <a:cs typeface="Source Sans Pro"/>
                <a:sym typeface="Source Sans Pro"/>
              </a:rPr>
              <a:t>Credit: PSI Photo Library</a:t>
            </a:r>
            <a:endParaRPr sz="1000" dirty="0">
              <a:solidFill>
                <a:srgbClr val="FAFBFF"/>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91"/>
          <p:cNvSpPr txBox="1">
            <a:spLocks noGrp="1"/>
          </p:cNvSpPr>
          <p:nvPr>
            <p:ph type="title"/>
          </p:nvPr>
        </p:nvSpPr>
        <p:spPr>
          <a:xfrm>
            <a:off x="838199" y="42703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What is gender and what are gender roles?</a:t>
            </a:r>
            <a:endParaRPr dirty="0"/>
          </a:p>
        </p:txBody>
      </p:sp>
      <p:sp>
        <p:nvSpPr>
          <p:cNvPr id="541" name="Google Shape;541;p91"/>
          <p:cNvSpPr txBox="1">
            <a:spLocks noGrp="1"/>
          </p:cNvSpPr>
          <p:nvPr>
            <p:ph type="body" idx="1"/>
          </p:nvPr>
        </p:nvSpPr>
        <p:spPr>
          <a:xfrm>
            <a:off x="838199" y="1362075"/>
            <a:ext cx="10945091" cy="5495925"/>
          </a:xfrm>
          <a:prstGeom prst="rect">
            <a:avLst/>
          </a:prstGeom>
          <a:noFill/>
          <a:ln>
            <a:noFill/>
          </a:ln>
        </p:spPr>
        <p:txBody>
          <a:bodyPr spcFirstLastPara="1" wrap="square" lIns="91425" tIns="45700" rIns="91425" bIns="45700" anchor="t" anchorCtr="0">
            <a:normAutofit/>
          </a:bodyPr>
          <a:lstStyle/>
          <a:p>
            <a:pPr marL="75381" lvl="0" indent="0" algn="l" rtl="0">
              <a:lnSpc>
                <a:spcPct val="120000"/>
              </a:lnSpc>
              <a:spcBef>
                <a:spcPts val="600"/>
              </a:spcBef>
              <a:spcAft>
                <a:spcPts val="0"/>
              </a:spcAft>
              <a:buSzPts val="2040"/>
              <a:buNone/>
            </a:pPr>
            <a:r>
              <a:rPr lang="en-US" sz="2300" b="1" u="sng" dirty="0">
                <a:solidFill>
                  <a:schemeClr val="accent5"/>
                </a:solidFill>
              </a:rPr>
              <a:t>Gender</a:t>
            </a:r>
            <a:r>
              <a:rPr lang="en-US" sz="2300" dirty="0">
                <a:solidFill>
                  <a:srgbClr val="000000"/>
                </a:solidFill>
              </a:rPr>
              <a:t>: </a:t>
            </a:r>
            <a:r>
              <a:rPr lang="en-US" sz="2300" dirty="0">
                <a:solidFill>
                  <a:srgbClr val="000000"/>
                </a:solidFill>
                <a:latin typeface="Source Sans Pro"/>
                <a:ea typeface="Source Sans Pro"/>
                <a:cs typeface="Source Sans Pro"/>
                <a:sym typeface="Source Sans Pro"/>
              </a:rPr>
              <a:t>The</a:t>
            </a:r>
            <a:r>
              <a:rPr lang="en-US" sz="2300" dirty="0"/>
              <a:t> </a:t>
            </a:r>
            <a:r>
              <a:rPr lang="en-US" sz="2300" b="1" dirty="0">
                <a:solidFill>
                  <a:schemeClr val="accent5"/>
                </a:solidFill>
              </a:rPr>
              <a:t>economic, social, political, and cultural attributes, constraints, and opportunities</a:t>
            </a:r>
            <a:r>
              <a:rPr lang="en-US" sz="2300" b="1" dirty="0">
                <a:solidFill>
                  <a:schemeClr val="accent5"/>
                </a:solidFill>
                <a:latin typeface="Source Sans Pro"/>
                <a:ea typeface="Source Sans Pro"/>
                <a:cs typeface="Source Sans Pro"/>
                <a:sym typeface="Source Sans Pro"/>
              </a:rPr>
              <a:t> </a:t>
            </a:r>
            <a:r>
              <a:rPr lang="en-US" sz="2300" dirty="0">
                <a:solidFill>
                  <a:srgbClr val="000000"/>
                </a:solidFill>
                <a:latin typeface="Source Sans Pro"/>
                <a:ea typeface="Source Sans Pro"/>
                <a:cs typeface="Source Sans Pro"/>
                <a:sym typeface="Source Sans Pro"/>
              </a:rPr>
              <a:t>associated with being male, </a:t>
            </a:r>
            <a:r>
              <a:rPr lang="en-US" sz="2300" dirty="0">
                <a:solidFill>
                  <a:srgbClr val="000000"/>
                </a:solidFill>
              </a:rPr>
              <a:t>female, or non-binary in a society</a:t>
            </a:r>
            <a:r>
              <a:rPr lang="en-US" sz="2300" dirty="0">
                <a:solidFill>
                  <a:srgbClr val="000000"/>
                </a:solidFill>
                <a:latin typeface="Source Sans Pro"/>
                <a:ea typeface="Source Sans Pro"/>
                <a:cs typeface="Source Sans Pro"/>
                <a:sym typeface="Source Sans Pro"/>
              </a:rPr>
              <a:t>. </a:t>
            </a:r>
            <a:endParaRPr dirty="0"/>
          </a:p>
          <a:p>
            <a:pPr marL="75381" lvl="0" indent="0" algn="l" rtl="0">
              <a:lnSpc>
                <a:spcPct val="120000"/>
              </a:lnSpc>
              <a:spcBef>
                <a:spcPts val="3000"/>
              </a:spcBef>
              <a:spcAft>
                <a:spcPts val="0"/>
              </a:spcAft>
              <a:buSzPts val="2040"/>
              <a:buNone/>
            </a:pPr>
            <a:r>
              <a:rPr lang="en-US" sz="2300" b="1" u="sng" dirty="0">
                <a:solidFill>
                  <a:schemeClr val="accent5"/>
                </a:solidFill>
              </a:rPr>
              <a:t>Gender roles</a:t>
            </a:r>
            <a:r>
              <a:rPr lang="en-US" sz="2300" b="1" dirty="0">
                <a:solidFill>
                  <a:schemeClr val="accent5"/>
                </a:solidFill>
              </a:rPr>
              <a:t>:</a:t>
            </a:r>
            <a:r>
              <a:rPr lang="en-US" sz="2300" dirty="0">
                <a:solidFill>
                  <a:srgbClr val="000000"/>
                </a:solidFill>
              </a:rPr>
              <a:t> Communities and societies create </a:t>
            </a:r>
            <a:r>
              <a:rPr lang="en-US" sz="2300" b="1" dirty="0">
                <a:solidFill>
                  <a:schemeClr val="accent5"/>
                </a:solidFill>
              </a:rPr>
              <a:t>social norms of behavior, values, and attitudes that are deemed appropriate</a:t>
            </a:r>
            <a:r>
              <a:rPr lang="en-US" sz="2300" dirty="0">
                <a:solidFill>
                  <a:srgbClr val="000000"/>
                </a:solidFill>
              </a:rPr>
              <a:t> for men and women and non-binary individuals and the relations between them. These roles are </a:t>
            </a:r>
            <a:r>
              <a:rPr lang="en-US" sz="2300" b="1" dirty="0">
                <a:solidFill>
                  <a:schemeClr val="accent5"/>
                </a:solidFill>
              </a:rPr>
              <a:t>assigned by social criteria rather than biological</a:t>
            </a:r>
            <a:r>
              <a:rPr lang="en-US" sz="2300" dirty="0">
                <a:solidFill>
                  <a:srgbClr val="000000"/>
                </a:solidFill>
              </a:rPr>
              <a:t>. </a:t>
            </a:r>
            <a:r>
              <a:rPr lang="en-US" sz="2300" dirty="0">
                <a:solidFill>
                  <a:srgbClr val="000000"/>
                </a:solidFill>
                <a:latin typeface="Source Sans Pro"/>
                <a:ea typeface="Source Sans Pro"/>
                <a:cs typeface="Source Sans Pro"/>
                <a:sym typeface="Source Sans Pro"/>
              </a:rPr>
              <a:t>It includes the </a:t>
            </a:r>
            <a:r>
              <a:rPr lang="en-US" sz="2300" dirty="0"/>
              <a:t>roles, behaviors, activities, rights, and responsibilities </a:t>
            </a:r>
            <a:r>
              <a:rPr lang="en-US" sz="2300" dirty="0">
                <a:solidFill>
                  <a:srgbClr val="000000"/>
                </a:solidFill>
                <a:latin typeface="Source Sans Pro"/>
                <a:ea typeface="Source Sans Pro"/>
                <a:cs typeface="Source Sans Pro"/>
                <a:sym typeface="Source Sans Pro"/>
              </a:rPr>
              <a:t>that a society considers appropriate for women, men, girls, and </a:t>
            </a:r>
            <a:r>
              <a:rPr lang="en-US" sz="2300" dirty="0">
                <a:solidFill>
                  <a:srgbClr val="000000"/>
                </a:solidFill>
              </a:rPr>
              <a:t>boys, transgender and non-binary individuals on a differential basis.</a:t>
            </a:r>
            <a:endParaRPr dirty="0"/>
          </a:p>
          <a:p>
            <a:pPr marL="465138" lvl="1" indent="-381000" algn="l" rtl="0">
              <a:lnSpc>
                <a:spcPct val="120000"/>
              </a:lnSpc>
              <a:spcBef>
                <a:spcPts val="1200"/>
              </a:spcBef>
              <a:spcAft>
                <a:spcPts val="0"/>
              </a:spcAft>
              <a:buSzPts val="2040"/>
              <a:buChar char="•"/>
            </a:pPr>
            <a:r>
              <a:rPr lang="en-US" sz="2300" i="1" dirty="0">
                <a:solidFill>
                  <a:srgbClr val="000000"/>
                </a:solidFill>
              </a:rPr>
              <a:t>Examples</a:t>
            </a:r>
            <a:r>
              <a:rPr lang="en-US" sz="2300" dirty="0">
                <a:solidFill>
                  <a:srgbClr val="000000"/>
                </a:solidFill>
              </a:rPr>
              <a:t>: Men are expected to work outside the home; women are expected to be submissive; men are seen as better leaders; women are expected to be the caregivers</a:t>
            </a:r>
            <a:endParaRPr sz="2300" dirty="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pic>
        <p:nvPicPr>
          <p:cNvPr id="547" name="Google Shape;547;p92" descr="A family sitting on the grass&#10;&#10;Description automatically generated with low confidence"/>
          <p:cNvPicPr preferRelativeResize="0"/>
          <p:nvPr/>
        </p:nvPicPr>
        <p:blipFill rotWithShape="1">
          <a:blip r:embed="rId3">
            <a:alphaModFix/>
          </a:blip>
          <a:srcRect/>
          <a:stretch/>
        </p:blipFill>
        <p:spPr>
          <a:xfrm>
            <a:off x="8026677" y="1519988"/>
            <a:ext cx="3563344" cy="2704349"/>
          </a:xfrm>
          <a:prstGeom prst="rect">
            <a:avLst/>
          </a:prstGeom>
          <a:noFill/>
          <a:ln>
            <a:noFill/>
          </a:ln>
        </p:spPr>
      </p:pic>
      <p:sp>
        <p:nvSpPr>
          <p:cNvPr id="548" name="Google Shape;548;p92"/>
          <p:cNvSpPr txBox="1">
            <a:spLocks noGrp="1"/>
          </p:cNvSpPr>
          <p:nvPr>
            <p:ph type="title"/>
          </p:nvPr>
        </p:nvSpPr>
        <p:spPr>
          <a:xfrm>
            <a:off x="838200" y="540283"/>
            <a:ext cx="11135264"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gender influences access to and quality of health care</a:t>
            </a:r>
            <a:endParaRPr dirty="0"/>
          </a:p>
        </p:txBody>
      </p:sp>
      <p:sp>
        <p:nvSpPr>
          <p:cNvPr id="549" name="Google Shape;549;p92"/>
          <p:cNvSpPr txBox="1">
            <a:spLocks noGrp="1"/>
          </p:cNvSpPr>
          <p:nvPr>
            <p:ph type="body" idx="1"/>
          </p:nvPr>
        </p:nvSpPr>
        <p:spPr>
          <a:xfrm>
            <a:off x="838200" y="1430654"/>
            <a:ext cx="10626091" cy="5427346"/>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600"/>
              </a:spcBef>
              <a:spcAft>
                <a:spcPts val="0"/>
              </a:spcAft>
              <a:buSzPts val="2200"/>
              <a:buNone/>
            </a:pPr>
            <a:r>
              <a:rPr lang="en-US" b="1" dirty="0">
                <a:solidFill>
                  <a:schemeClr val="accent5"/>
                </a:solidFill>
                <a:latin typeface="Source Sans Pro"/>
                <a:ea typeface="Source Sans Pro"/>
                <a:cs typeface="Source Sans Pro"/>
                <a:sym typeface="Source Sans Pro"/>
              </a:rPr>
              <a:t>Women and girls often face great barriers… </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Restrictions on mobility</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Lack of access to decision-making power</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Lower literacy rates</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Discriminatory attitudes of communities and healthcare </a:t>
            </a:r>
            <a:endParaRPr dirty="0"/>
          </a:p>
          <a:p>
            <a:pPr marL="342900" lvl="0" indent="0" algn="l" rtl="0">
              <a:lnSpc>
                <a:spcPct val="100000"/>
              </a:lnSpc>
              <a:spcBef>
                <a:spcPts val="0"/>
              </a:spcBef>
              <a:spcAft>
                <a:spcPts val="0"/>
              </a:spcAft>
              <a:buSzPts val="2200"/>
              <a:buNone/>
            </a:pPr>
            <a:r>
              <a:rPr lang="en-US" dirty="0">
                <a:solidFill>
                  <a:srgbClr val="3C4245"/>
                </a:solidFill>
                <a:latin typeface="Source Sans Pro"/>
                <a:ea typeface="Source Sans Pro"/>
                <a:cs typeface="Source Sans Pro"/>
                <a:sym typeface="Source Sans Pro"/>
              </a:rPr>
              <a:t>providers</a:t>
            </a:r>
            <a:endParaRPr dirty="0"/>
          </a:p>
          <a:p>
            <a:pPr marL="0" lvl="0" indent="0" algn="l" rtl="0">
              <a:lnSpc>
                <a:spcPct val="110000"/>
              </a:lnSpc>
              <a:spcBef>
                <a:spcPts val="600"/>
              </a:spcBef>
              <a:spcAft>
                <a:spcPts val="0"/>
              </a:spcAft>
              <a:buSzPts val="2200"/>
              <a:buNone/>
            </a:pPr>
            <a:r>
              <a:rPr lang="en-US" b="1" dirty="0">
                <a:solidFill>
                  <a:schemeClr val="accent5"/>
                </a:solidFill>
                <a:latin typeface="Source Sans Pro"/>
                <a:ea typeface="Source Sans Pro"/>
                <a:cs typeface="Source Sans Pro"/>
                <a:sym typeface="Source Sans Pro"/>
              </a:rPr>
              <a:t>But men and boys face barriers too… </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Expectations of “manliness” and masculinity that limit health care seeking</a:t>
            </a:r>
            <a:endParaRPr dirty="0"/>
          </a:p>
          <a:p>
            <a:pPr marL="342900" lvl="0" indent="-342900" algn="l" rtl="0">
              <a:lnSpc>
                <a:spcPct val="110000"/>
              </a:lnSpc>
              <a:spcBef>
                <a:spcPts val="600"/>
              </a:spcBef>
              <a:spcAft>
                <a:spcPts val="0"/>
              </a:spcAft>
              <a:buSzPts val="2200"/>
              <a:buChar char="•"/>
            </a:pPr>
            <a:r>
              <a:rPr lang="en-US" dirty="0">
                <a:solidFill>
                  <a:srgbClr val="3C4245"/>
                </a:solidFill>
                <a:latin typeface="Source Sans Pro"/>
                <a:ea typeface="Source Sans Pro"/>
                <a:cs typeface="Source Sans Pro"/>
                <a:sym typeface="Source Sans Pro"/>
              </a:rPr>
              <a:t>Discomfort in asking sensitive questions to female providers</a:t>
            </a:r>
            <a:endParaRPr dirty="0"/>
          </a:p>
          <a:p>
            <a:pPr marL="0" lvl="0" indent="0" algn="l" rtl="0">
              <a:lnSpc>
                <a:spcPct val="110000"/>
              </a:lnSpc>
              <a:spcBef>
                <a:spcPts val="1200"/>
              </a:spcBef>
              <a:spcAft>
                <a:spcPts val="0"/>
              </a:spcAft>
              <a:buSzPts val="2200"/>
              <a:buNone/>
            </a:pPr>
            <a:r>
              <a:rPr lang="en-US" b="1" dirty="0">
                <a:solidFill>
                  <a:schemeClr val="accent5"/>
                </a:solidFill>
              </a:rPr>
              <a:t>As part of person-centered care, health care providers should be aware of how gender dynamics affect health and well-being, including their </a:t>
            </a:r>
            <a:r>
              <a:rPr lang="en-US" b="1" u="sng" dirty="0">
                <a:solidFill>
                  <a:schemeClr val="accent5"/>
                </a:solidFill>
              </a:rPr>
              <a:t>own attitudes and norms</a:t>
            </a:r>
            <a:r>
              <a:rPr lang="en-US" b="1" dirty="0">
                <a:solidFill>
                  <a:schemeClr val="accent5"/>
                </a:solidFill>
              </a:rPr>
              <a:t> about gender and power. </a:t>
            </a:r>
            <a:endParaRPr b="1" dirty="0">
              <a:solidFill>
                <a:schemeClr val="accent5"/>
              </a:solidFill>
              <a:latin typeface="Source Sans Pro"/>
              <a:ea typeface="Source Sans Pro"/>
              <a:cs typeface="Source Sans Pro"/>
              <a:sym typeface="Source Sans Pro"/>
            </a:endParaRPr>
          </a:p>
          <a:p>
            <a:pPr marL="342900" lvl="0" indent="-203200" algn="l" rtl="0">
              <a:lnSpc>
                <a:spcPct val="120000"/>
              </a:lnSpc>
              <a:spcBef>
                <a:spcPts val="600"/>
              </a:spcBef>
              <a:spcAft>
                <a:spcPts val="0"/>
              </a:spcAft>
              <a:buSzPts val="2200"/>
              <a:buNone/>
            </a:pPr>
            <a:endParaRPr dirty="0">
              <a:solidFill>
                <a:srgbClr val="3C4245"/>
              </a:solidFill>
              <a:latin typeface="Source Sans Pro"/>
              <a:ea typeface="Source Sans Pro"/>
              <a:cs typeface="Source Sans Pro"/>
              <a:sym typeface="Source Sans Pro"/>
            </a:endParaRPr>
          </a:p>
        </p:txBody>
      </p:sp>
      <p:sp>
        <p:nvSpPr>
          <p:cNvPr id="550" name="Google Shape;550;p92"/>
          <p:cNvSpPr txBox="1"/>
          <p:nvPr/>
        </p:nvSpPr>
        <p:spPr>
          <a:xfrm>
            <a:off x="8031000" y="3996425"/>
            <a:ext cx="3554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dirty="0">
                <a:solidFill>
                  <a:srgbClr val="FAFBFF"/>
                </a:solidFill>
                <a:latin typeface="Source Sans Pro"/>
                <a:ea typeface="Source Sans Pro"/>
                <a:cs typeface="Source Sans Pro"/>
                <a:sym typeface="Source Sans Pro"/>
              </a:rPr>
              <a:t>Credit: PSI Photo Library</a:t>
            </a:r>
            <a:endParaRPr sz="1000" dirty="0">
              <a:solidFill>
                <a:srgbClr val="FAFBFF"/>
              </a:solidFill>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93"/>
          <p:cNvSpPr txBox="1">
            <a:spLocks noGrp="1"/>
          </p:cNvSpPr>
          <p:nvPr>
            <p:ph type="title"/>
          </p:nvPr>
        </p:nvSpPr>
        <p:spPr>
          <a:xfrm>
            <a:off x="838200" y="365126"/>
            <a:ext cx="10515600" cy="111918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Defining adolescence and youth</a:t>
            </a:r>
            <a:endParaRPr dirty="0"/>
          </a:p>
        </p:txBody>
      </p:sp>
      <p:sp>
        <p:nvSpPr>
          <p:cNvPr id="557" name="Google Shape;557;p9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dirty="0"/>
          </a:p>
        </p:txBody>
      </p:sp>
      <p:sp>
        <p:nvSpPr>
          <p:cNvPr id="558" name="Google Shape;558;p93"/>
          <p:cNvSpPr txBox="1"/>
          <p:nvPr/>
        </p:nvSpPr>
        <p:spPr>
          <a:xfrm>
            <a:off x="838200" y="1484311"/>
            <a:ext cx="7518400" cy="5032375"/>
          </a:xfrm>
          <a:prstGeom prst="rect">
            <a:avLst/>
          </a:prstGeom>
          <a:noFill/>
          <a:ln>
            <a:noFill/>
          </a:ln>
        </p:spPr>
        <p:txBody>
          <a:bodyPr spcFirstLastPara="1" wrap="square" lIns="91425" tIns="45700" rIns="91425" bIns="45700" anchor="t" anchorCtr="0">
            <a:normAutofit fontScale="85000" lnSpcReduction="20000"/>
          </a:bodyPr>
          <a:lstStyle/>
          <a:p>
            <a:pPr marL="228600" marR="0" lvl="0" indent="-228600" algn="l" rtl="0">
              <a:lnSpc>
                <a:spcPct val="130000"/>
              </a:lnSpc>
              <a:spcBef>
                <a:spcPts val="0"/>
              </a:spcBef>
              <a:spcAft>
                <a:spcPts val="0"/>
              </a:spcAft>
              <a:buClr>
                <a:schemeClr val="accent5"/>
              </a:buClr>
              <a:buSzPct val="100000"/>
              <a:buFont typeface="Arial"/>
              <a:buChar char="•"/>
            </a:pPr>
            <a:r>
              <a:rPr lang="en-US" sz="3200" b="1" i="0" u="sng" strike="noStrike" cap="none" dirty="0">
                <a:solidFill>
                  <a:schemeClr val="accent5"/>
                </a:solidFill>
                <a:latin typeface="Source Sans Pro"/>
                <a:ea typeface="Source Sans Pro"/>
                <a:cs typeface="Source Sans Pro"/>
                <a:sym typeface="Source Sans Pro"/>
              </a:rPr>
              <a:t>Adolescence</a:t>
            </a:r>
            <a:r>
              <a:rPr lang="en-US" sz="3200" b="0" i="0" u="none" strike="noStrike" cap="none" dirty="0">
                <a:solidFill>
                  <a:schemeClr val="accent5"/>
                </a:solidFill>
                <a:latin typeface="Source Sans Pro"/>
                <a:ea typeface="Source Sans Pro"/>
                <a:cs typeface="Source Sans Pro"/>
                <a:sym typeface="Source Sans Pro"/>
              </a:rPr>
              <a:t>:</a:t>
            </a:r>
            <a:r>
              <a:rPr lang="en-US" sz="3200" b="0" i="0" u="none" strike="noStrike" cap="none" dirty="0">
                <a:solidFill>
                  <a:srgbClr val="3C4245"/>
                </a:solidFill>
                <a:latin typeface="Source Sans Pro"/>
                <a:ea typeface="Source Sans Pro"/>
                <a:cs typeface="Source Sans Pro"/>
                <a:sym typeface="Source Sans Pro"/>
              </a:rPr>
              <a:t> the phase of life between childhood and adulthood, from </a:t>
            </a:r>
            <a:r>
              <a:rPr lang="en-US" sz="3200" b="1" i="0" u="none" strike="noStrike" cap="none" dirty="0">
                <a:solidFill>
                  <a:schemeClr val="accent5"/>
                </a:solidFill>
                <a:latin typeface="Source Sans Pro"/>
                <a:ea typeface="Source Sans Pro"/>
                <a:cs typeface="Source Sans Pro"/>
                <a:sym typeface="Source Sans Pro"/>
              </a:rPr>
              <a:t>ages 10 to 19</a:t>
            </a:r>
            <a:r>
              <a:rPr lang="en-US" sz="3200" b="0" i="0" u="none" strike="noStrike" cap="none" dirty="0">
                <a:solidFill>
                  <a:srgbClr val="3C4245"/>
                </a:solidFill>
                <a:latin typeface="Source Sans Pro"/>
                <a:ea typeface="Source Sans Pro"/>
                <a:cs typeface="Source Sans Pro"/>
                <a:sym typeface="Source Sans Pro"/>
              </a:rPr>
              <a:t>. It is a unique stage of human development and an important time for laying the foundations of good health</a:t>
            </a:r>
            <a:endParaRPr sz="1400" b="0" i="0" u="none" strike="noStrike" cap="none" dirty="0">
              <a:solidFill>
                <a:srgbClr val="000000"/>
              </a:solidFill>
              <a:latin typeface="Arial"/>
              <a:ea typeface="Arial"/>
              <a:cs typeface="Arial"/>
              <a:sym typeface="Arial"/>
            </a:endParaRPr>
          </a:p>
          <a:p>
            <a:pPr marL="228600" marR="0" lvl="0" indent="-228600" algn="l" rtl="0">
              <a:lnSpc>
                <a:spcPct val="130000"/>
              </a:lnSpc>
              <a:spcBef>
                <a:spcPts val="2400"/>
              </a:spcBef>
              <a:spcAft>
                <a:spcPts val="0"/>
              </a:spcAft>
              <a:buClr>
                <a:schemeClr val="accent5"/>
              </a:buClr>
              <a:buSzPct val="100000"/>
              <a:buFont typeface="Arial"/>
              <a:buChar char="•"/>
            </a:pPr>
            <a:r>
              <a:rPr lang="en-US" sz="3200" b="1" i="0" u="sng" strike="noStrike" cap="none" dirty="0">
                <a:solidFill>
                  <a:schemeClr val="accent5"/>
                </a:solidFill>
                <a:latin typeface="Source Sans Pro"/>
                <a:ea typeface="Source Sans Pro"/>
                <a:cs typeface="Source Sans Pro"/>
                <a:sym typeface="Source Sans Pro"/>
              </a:rPr>
              <a:t>Youth and young people</a:t>
            </a:r>
            <a:r>
              <a:rPr lang="en-US" sz="3200" b="1" i="0" u="none" strike="noStrike" cap="none" dirty="0">
                <a:solidFill>
                  <a:schemeClr val="accent5"/>
                </a:solidFill>
                <a:latin typeface="Source Sans Pro"/>
                <a:ea typeface="Source Sans Pro"/>
                <a:cs typeface="Source Sans Pro"/>
                <a:sym typeface="Source Sans Pro"/>
              </a:rPr>
              <a:t>: </a:t>
            </a:r>
            <a:r>
              <a:rPr lang="en-US" sz="3200" b="0" i="0" u="none" strike="noStrike" cap="none" dirty="0">
                <a:solidFill>
                  <a:srgbClr val="3C4245"/>
                </a:solidFill>
                <a:latin typeface="Source Sans Pro"/>
                <a:ea typeface="Source Sans Pro"/>
                <a:cs typeface="Source Sans Pro"/>
                <a:sym typeface="Source Sans Pro"/>
              </a:rPr>
              <a:t>ages </a:t>
            </a:r>
            <a:r>
              <a:rPr lang="en-US" sz="3200" b="1" i="0" u="none" strike="noStrike" cap="none" dirty="0">
                <a:solidFill>
                  <a:schemeClr val="accent5"/>
                </a:solidFill>
                <a:latin typeface="Source Sans Pro"/>
                <a:ea typeface="Source Sans Pro"/>
                <a:cs typeface="Source Sans Pro"/>
                <a:sym typeface="Source Sans Pro"/>
              </a:rPr>
              <a:t>10-29,</a:t>
            </a:r>
            <a:r>
              <a:rPr lang="en-US" sz="1800" b="0" i="0" u="none" strike="noStrike" cap="none" dirty="0">
                <a:solidFill>
                  <a:srgbClr val="000000"/>
                </a:solidFill>
                <a:latin typeface="Arial"/>
                <a:ea typeface="Arial"/>
                <a:cs typeface="Arial"/>
                <a:sym typeface="Arial"/>
              </a:rPr>
              <a:t> </a:t>
            </a:r>
            <a:r>
              <a:rPr lang="en-US" sz="3200" b="0" i="0" u="none" strike="noStrike" cap="none" dirty="0">
                <a:solidFill>
                  <a:schemeClr val="dk1"/>
                </a:solidFill>
                <a:latin typeface="Source Sans Pro"/>
                <a:ea typeface="Source Sans Pro"/>
                <a:cs typeface="Source Sans Pro"/>
                <a:sym typeface="Source Sans Pro"/>
              </a:rPr>
              <a:t>a two-decade period where many different life events occur (e.g., school exit, workforce preparation/entrance, partnerships/marriage, parenting)</a:t>
            </a:r>
            <a:endParaRPr sz="1400" b="0" i="0" u="none" strike="noStrike" cap="none" dirty="0">
              <a:solidFill>
                <a:srgbClr val="000000"/>
              </a:solidFill>
              <a:latin typeface="Arial"/>
              <a:ea typeface="Arial"/>
              <a:cs typeface="Arial"/>
              <a:sym typeface="Arial"/>
            </a:endParaRPr>
          </a:p>
        </p:txBody>
      </p:sp>
      <p:pic>
        <p:nvPicPr>
          <p:cNvPr id="559" name="Google Shape;559;p93" descr="Children playing with parents"/>
          <p:cNvPicPr preferRelativeResize="0"/>
          <p:nvPr/>
        </p:nvPicPr>
        <p:blipFill rotWithShape="1">
          <a:blip r:embed="rId3">
            <a:alphaModFix/>
          </a:blip>
          <a:srcRect/>
          <a:stretch/>
        </p:blipFill>
        <p:spPr>
          <a:xfrm>
            <a:off x="8356600" y="2155745"/>
            <a:ext cx="3835400" cy="3445669"/>
          </a:xfrm>
          <a:prstGeom prst="rect">
            <a:avLst/>
          </a:prstGeom>
          <a:noFill/>
          <a:ln>
            <a:noFill/>
          </a:ln>
        </p:spPr>
      </p:pic>
      <p:sp>
        <p:nvSpPr>
          <p:cNvPr id="560" name="Google Shape;560;p93"/>
          <p:cNvSpPr txBox="1"/>
          <p:nvPr/>
        </p:nvSpPr>
        <p:spPr>
          <a:xfrm>
            <a:off x="8637300" y="5262725"/>
            <a:ext cx="35547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dirty="0">
                <a:solidFill>
                  <a:srgbClr val="FAFBFF"/>
                </a:solidFill>
                <a:latin typeface="Source Sans Pro"/>
                <a:ea typeface="Source Sans Pro"/>
                <a:cs typeface="Source Sans Pro"/>
                <a:sym typeface="Source Sans Pro"/>
              </a:rPr>
              <a:t>Credit: PSI Photo Library</a:t>
            </a:r>
            <a:endParaRPr sz="1000" dirty="0">
              <a:solidFill>
                <a:srgbClr val="FAFBFF"/>
              </a:solidFill>
              <a:latin typeface="Source Sans Pro"/>
              <a:ea typeface="Source Sans Pro"/>
              <a:cs typeface="Source Sans Pro"/>
              <a:sym typeface="Source Sans Pr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pic>
        <p:nvPicPr>
          <p:cNvPr id="591" name="Google Shape;591;p9" descr="A person taking a selfie&#10;&#10;Description automatically generated"/>
          <p:cNvPicPr preferRelativeResize="0"/>
          <p:nvPr/>
        </p:nvPicPr>
        <p:blipFill rotWithShape="1">
          <a:blip r:embed="rId3">
            <a:alphaModFix/>
          </a:blip>
          <a:srcRect/>
          <a:stretch/>
        </p:blipFill>
        <p:spPr>
          <a:xfrm>
            <a:off x="904601" y="1550525"/>
            <a:ext cx="1668478" cy="1754206"/>
          </a:xfrm>
          <a:prstGeom prst="rect">
            <a:avLst/>
          </a:prstGeom>
          <a:noFill/>
          <a:ln>
            <a:noFill/>
          </a:ln>
        </p:spPr>
      </p:pic>
      <p:sp>
        <p:nvSpPr>
          <p:cNvPr id="592" name="Google Shape;592;p9"/>
          <p:cNvSpPr txBox="1">
            <a:spLocks noGrp="1"/>
          </p:cNvSpPr>
          <p:nvPr>
            <p:ph type="title"/>
          </p:nvPr>
        </p:nvSpPr>
        <p:spPr>
          <a:xfrm>
            <a:off x="838200" y="755650"/>
            <a:ext cx="10515600" cy="68684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400"/>
              <a:buFont typeface="Roboto Condensed"/>
              <a:buNone/>
            </a:pPr>
            <a:r>
              <a:rPr lang="en-US" sz="3400" dirty="0"/>
              <a:t>Small group work: Focusing on the whole person</a:t>
            </a:r>
            <a:endParaRPr dirty="0"/>
          </a:p>
        </p:txBody>
      </p:sp>
      <p:sp>
        <p:nvSpPr>
          <p:cNvPr id="593" name="Google Shape;593;p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3</a:t>
            </a:r>
            <a:endParaRPr dirty="0"/>
          </a:p>
        </p:txBody>
      </p:sp>
      <p:sp>
        <p:nvSpPr>
          <p:cNvPr id="594" name="Google Shape;594;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dirty="0"/>
          </a:p>
        </p:txBody>
      </p:sp>
      <p:sp>
        <p:nvSpPr>
          <p:cNvPr id="595" name="Google Shape;595;p9"/>
          <p:cNvSpPr txBox="1">
            <a:spLocks noGrp="1"/>
          </p:cNvSpPr>
          <p:nvPr>
            <p:ph type="body" idx="1"/>
          </p:nvPr>
        </p:nvSpPr>
        <p:spPr>
          <a:xfrm>
            <a:off x="6283039" y="1833019"/>
            <a:ext cx="5708776" cy="4637625"/>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500"/>
              <a:buChar char="•"/>
            </a:pPr>
            <a:r>
              <a:rPr lang="en-US" sz="2500" dirty="0"/>
              <a:t>For your client profile, discuss:</a:t>
            </a:r>
            <a:endParaRPr dirty="0"/>
          </a:p>
          <a:p>
            <a:pPr marL="685800" lvl="1" indent="-228600" algn="l" rtl="0">
              <a:lnSpc>
                <a:spcPct val="120000"/>
              </a:lnSpc>
              <a:spcBef>
                <a:spcPts val="500"/>
              </a:spcBef>
              <a:spcAft>
                <a:spcPts val="0"/>
              </a:spcAft>
              <a:buClr>
                <a:schemeClr val="dk1"/>
              </a:buClr>
              <a:buSzPts val="2500"/>
              <a:buChar char="•"/>
            </a:pPr>
            <a:r>
              <a:rPr lang="en-US" sz="2500" dirty="0"/>
              <a:t>What are the stressors and supporters in her life?</a:t>
            </a:r>
            <a:endParaRPr dirty="0"/>
          </a:p>
          <a:p>
            <a:pPr marL="685800" lvl="1" indent="-228600" algn="l" rtl="0">
              <a:lnSpc>
                <a:spcPct val="120000"/>
              </a:lnSpc>
              <a:spcBef>
                <a:spcPts val="500"/>
              </a:spcBef>
              <a:spcAft>
                <a:spcPts val="0"/>
              </a:spcAft>
              <a:buClr>
                <a:schemeClr val="dk1"/>
              </a:buClr>
              <a:buSzPts val="2500"/>
              <a:buChar char="•"/>
            </a:pPr>
            <a:r>
              <a:rPr lang="en-US" sz="2500" dirty="0"/>
              <a:t>Who are the people who influence her decision-making?</a:t>
            </a:r>
            <a:endParaRPr dirty="0"/>
          </a:p>
          <a:p>
            <a:pPr marL="685800" lvl="1" indent="-228600" algn="l" rtl="0">
              <a:lnSpc>
                <a:spcPct val="120000"/>
              </a:lnSpc>
              <a:spcBef>
                <a:spcPts val="500"/>
              </a:spcBef>
              <a:spcAft>
                <a:spcPts val="0"/>
              </a:spcAft>
              <a:buClr>
                <a:schemeClr val="dk1"/>
              </a:buClr>
              <a:buSzPts val="2500"/>
              <a:buChar char="•"/>
            </a:pPr>
            <a:r>
              <a:rPr lang="en-US" sz="2500" dirty="0"/>
              <a:t>How much power does she wield?</a:t>
            </a:r>
            <a:endParaRPr dirty="0"/>
          </a:p>
          <a:p>
            <a:pPr marL="685800" lvl="1" indent="-228600" algn="l" rtl="0">
              <a:lnSpc>
                <a:spcPct val="120000"/>
              </a:lnSpc>
              <a:spcBef>
                <a:spcPts val="500"/>
              </a:spcBef>
              <a:spcAft>
                <a:spcPts val="0"/>
              </a:spcAft>
              <a:buClr>
                <a:schemeClr val="dk1"/>
              </a:buClr>
              <a:buSzPts val="2500"/>
              <a:buChar char="•"/>
            </a:pPr>
            <a:r>
              <a:rPr lang="en-US" sz="2500" dirty="0"/>
              <a:t>What does access to health services look like for her?</a:t>
            </a:r>
            <a:endParaRPr dirty="0"/>
          </a:p>
          <a:p>
            <a:pPr marL="228600" lvl="0" indent="-228600" algn="l" rtl="0">
              <a:lnSpc>
                <a:spcPct val="120000"/>
              </a:lnSpc>
              <a:spcBef>
                <a:spcPts val="1000"/>
              </a:spcBef>
              <a:spcAft>
                <a:spcPts val="0"/>
              </a:spcAft>
              <a:buClr>
                <a:schemeClr val="dk1"/>
              </a:buClr>
              <a:buSzPts val="2500"/>
              <a:buChar char="•"/>
            </a:pPr>
            <a:r>
              <a:rPr lang="en-US" sz="2500" dirty="0"/>
              <a:t>Share back with the large group</a:t>
            </a:r>
            <a:endParaRPr dirty="0"/>
          </a:p>
        </p:txBody>
      </p:sp>
      <p:pic>
        <p:nvPicPr>
          <p:cNvPr id="596" name="Google Shape;596;p9" descr="A person in a blue dress&#10;&#10;Description automatically generated"/>
          <p:cNvPicPr preferRelativeResize="0"/>
          <p:nvPr/>
        </p:nvPicPr>
        <p:blipFill rotWithShape="1">
          <a:blip r:embed="rId4">
            <a:alphaModFix/>
          </a:blip>
          <a:srcRect/>
          <a:stretch/>
        </p:blipFill>
        <p:spPr>
          <a:xfrm>
            <a:off x="3030397" y="3434257"/>
            <a:ext cx="1902199" cy="1902199"/>
          </a:xfrm>
          <a:prstGeom prst="rect">
            <a:avLst/>
          </a:prstGeom>
          <a:noFill/>
          <a:ln>
            <a:noFill/>
          </a:ln>
        </p:spPr>
      </p:pic>
      <p:pic>
        <p:nvPicPr>
          <p:cNvPr id="597" name="Google Shape;597;p9" descr="A person holding a baby&#10;&#10;Description automatically generated"/>
          <p:cNvPicPr preferRelativeResize="0"/>
          <p:nvPr/>
        </p:nvPicPr>
        <p:blipFill rotWithShape="1">
          <a:blip r:embed="rId5">
            <a:alphaModFix/>
          </a:blip>
          <a:srcRect/>
          <a:stretch/>
        </p:blipFill>
        <p:spPr>
          <a:xfrm>
            <a:off x="892427" y="3410740"/>
            <a:ext cx="1824390" cy="1949234"/>
          </a:xfrm>
          <a:prstGeom prst="rect">
            <a:avLst/>
          </a:prstGeom>
          <a:noFill/>
          <a:ln>
            <a:noFill/>
          </a:ln>
        </p:spPr>
      </p:pic>
      <p:sp>
        <p:nvSpPr>
          <p:cNvPr id="598" name="Google Shape;598;p9"/>
          <p:cNvSpPr txBox="1"/>
          <p:nvPr/>
        </p:nvSpPr>
        <p:spPr>
          <a:xfrm>
            <a:off x="2573078" y="1585469"/>
            <a:ext cx="3522921" cy="15910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600"/>
              <a:buFont typeface="Arial"/>
              <a:buNone/>
            </a:pPr>
            <a:r>
              <a:rPr lang="en-US" sz="1700" b="1" i="0" u="none" strike="noStrike" cap="none" dirty="0">
                <a:solidFill>
                  <a:schemeClr val="accent3"/>
                </a:solidFill>
                <a:latin typeface="Source Sans Pro"/>
                <a:ea typeface="Source Sans Pro"/>
                <a:cs typeface="Source Sans Pro"/>
                <a:sym typeface="Source Sans Pro"/>
              </a:rPr>
              <a:t>Rose</a:t>
            </a:r>
            <a:r>
              <a:rPr lang="en-US" sz="1700" b="1" i="0" u="none" strike="noStrike" cap="none" dirty="0">
                <a:solidFill>
                  <a:srgbClr val="1E6C6F"/>
                </a:solidFill>
                <a:latin typeface="Source Sans Pro"/>
                <a:ea typeface="Source Sans Pro"/>
                <a:cs typeface="Source Sans Pro"/>
                <a:sym typeface="Source Sans Pro"/>
              </a:rPr>
              <a:t> is a 15-year-old migrant who moved to the area 3 months ago, does not speak the dominant language, and lives in a household where she is a domestic worker</a:t>
            </a:r>
            <a:endParaRPr sz="1700" b="0" i="0" u="none" strike="noStrike" cap="none" dirty="0">
              <a:solidFill>
                <a:srgbClr val="000000"/>
              </a:solidFill>
              <a:latin typeface="Arial"/>
              <a:ea typeface="Arial"/>
              <a:cs typeface="Arial"/>
              <a:sym typeface="Arial"/>
            </a:endParaRPr>
          </a:p>
        </p:txBody>
      </p:sp>
      <p:sp>
        <p:nvSpPr>
          <p:cNvPr id="599" name="Google Shape;599;p9"/>
          <p:cNvSpPr txBox="1"/>
          <p:nvPr/>
        </p:nvSpPr>
        <p:spPr>
          <a:xfrm>
            <a:off x="2918923" y="5360822"/>
            <a:ext cx="2169912" cy="132185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3"/>
              </a:buClr>
              <a:buSzPts val="1600"/>
              <a:buFont typeface="Arial"/>
              <a:buNone/>
            </a:pPr>
            <a:r>
              <a:rPr lang="en-US" sz="1700" b="1" i="0" u="none" strike="noStrike" cap="none" dirty="0">
                <a:solidFill>
                  <a:schemeClr val="accent3"/>
                </a:solidFill>
                <a:latin typeface="Source Sans Pro"/>
                <a:ea typeface="Source Sans Pro"/>
                <a:cs typeface="Source Sans Pro"/>
                <a:sym typeface="Source Sans Pro"/>
              </a:rPr>
              <a:t>Nala</a:t>
            </a:r>
            <a:r>
              <a:rPr lang="en-US" sz="1700" b="1" i="0" u="none" strike="noStrike" cap="none" dirty="0">
                <a:solidFill>
                  <a:srgbClr val="1E6C6F"/>
                </a:solidFill>
                <a:latin typeface="Source Sans Pro"/>
                <a:ea typeface="Source Sans Pro"/>
                <a:cs typeface="Source Sans Pro"/>
                <a:sym typeface="Source Sans Pro"/>
              </a:rPr>
              <a:t> is a 17-year-old newly married girl who lives with her in-laws</a:t>
            </a:r>
            <a:endParaRPr sz="1700" b="0" i="0" u="none" strike="noStrike" cap="none" dirty="0">
              <a:solidFill>
                <a:srgbClr val="000000"/>
              </a:solidFill>
              <a:latin typeface="Arial"/>
              <a:ea typeface="Arial"/>
              <a:cs typeface="Arial"/>
              <a:sym typeface="Arial"/>
            </a:endParaRPr>
          </a:p>
        </p:txBody>
      </p:sp>
      <p:sp>
        <p:nvSpPr>
          <p:cNvPr id="600" name="Google Shape;600;p9"/>
          <p:cNvSpPr txBox="1"/>
          <p:nvPr/>
        </p:nvSpPr>
        <p:spPr>
          <a:xfrm>
            <a:off x="774235" y="5389437"/>
            <a:ext cx="2013673" cy="126461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3"/>
              </a:buClr>
              <a:buSzPts val="1600"/>
              <a:buFont typeface="Arial"/>
              <a:buNone/>
            </a:pPr>
            <a:r>
              <a:rPr lang="en-US" sz="1700" b="1" i="0" u="none" strike="noStrike" cap="none" dirty="0">
                <a:solidFill>
                  <a:schemeClr val="accent3"/>
                </a:solidFill>
                <a:latin typeface="Source Sans Pro"/>
                <a:ea typeface="Source Sans Pro"/>
                <a:cs typeface="Source Sans Pro"/>
                <a:sym typeface="Source Sans Pro"/>
              </a:rPr>
              <a:t>Sokha</a:t>
            </a:r>
            <a:r>
              <a:rPr lang="en-US" sz="1700" b="1" i="0" u="none" strike="noStrike" cap="none" dirty="0">
                <a:solidFill>
                  <a:srgbClr val="1E6C6F"/>
                </a:solidFill>
                <a:latin typeface="Source Sans Pro"/>
                <a:ea typeface="Source Sans Pro"/>
                <a:cs typeface="Source Sans Pro"/>
                <a:sym typeface="Source Sans Pro"/>
              </a:rPr>
              <a:t> is a 27-year-old mother of three with a much older husband</a:t>
            </a:r>
            <a:endParaRPr sz="1700" b="0" i="0" u="none" strike="noStrike" cap="none" dirty="0">
              <a:solidFill>
                <a:srgbClr val="000000"/>
              </a:solidFill>
              <a:latin typeface="Arial"/>
              <a:ea typeface="Arial"/>
              <a:cs typeface="Arial"/>
              <a:sym typeface="Arial"/>
            </a:endParaRPr>
          </a:p>
        </p:txBody>
      </p:sp>
      <p:sp>
        <p:nvSpPr>
          <p:cNvPr id="601" name="Google Shape;601;p9"/>
          <p:cNvSpPr txBox="1"/>
          <p:nvPr/>
        </p:nvSpPr>
        <p:spPr>
          <a:xfrm rot="-5400000">
            <a:off x="-51225" y="3498200"/>
            <a:ext cx="15486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dirty="0">
                <a:solidFill>
                  <a:schemeClr val="dk1"/>
                </a:solidFill>
                <a:latin typeface="Source Sans Pro"/>
                <a:ea typeface="Source Sans Pro"/>
                <a:cs typeface="Source Sans Pro"/>
                <a:sym typeface="Source Sans Pro"/>
              </a:rPr>
              <a:t>Credit: PSI Photo Library</a:t>
            </a:r>
            <a:endParaRPr sz="1000" dirty="0">
              <a:solidFill>
                <a:schemeClr val="dk1"/>
              </a:solidFill>
              <a:latin typeface="Source Sans Pro"/>
              <a:ea typeface="Source Sans Pro"/>
              <a:cs typeface="Source Sans Pro"/>
              <a:sym typeface="Source Sans Pr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94"/>
          <p:cNvSpPr txBox="1">
            <a:spLocks noGrp="1"/>
          </p:cNvSpPr>
          <p:nvPr>
            <p:ph type="title"/>
          </p:nvPr>
        </p:nvSpPr>
        <p:spPr>
          <a:xfrm>
            <a:off x="838200" y="755650"/>
            <a:ext cx="10626750" cy="89058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en-US" dirty="0"/>
              <a:t>Barriers to access and use of health services for </a:t>
            </a:r>
            <a:br>
              <a:rPr lang="en-US" dirty="0"/>
            </a:br>
            <a:r>
              <a:rPr lang="en-US" dirty="0"/>
              <a:t>adolescents and youth</a:t>
            </a:r>
            <a:endParaRPr dirty="0">
              <a:solidFill>
                <a:srgbClr val="FFFFFF"/>
              </a:solidFill>
            </a:endParaRPr>
          </a:p>
        </p:txBody>
      </p:sp>
      <p:sp>
        <p:nvSpPr>
          <p:cNvPr id="567" name="Google Shape;567;p9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289195"/>
                </a:solidFill>
              </a:rPr>
              <a:t>14</a:t>
            </a:fld>
            <a:endParaRPr dirty="0">
              <a:solidFill>
                <a:srgbClr val="289195"/>
              </a:solidFill>
            </a:endParaRPr>
          </a:p>
        </p:txBody>
      </p:sp>
      <p:pic>
        <p:nvPicPr>
          <p:cNvPr id="568" name="Google Shape;568;p94">
            <a:extLst>
              <a:ext uri="{C183D7F6-B498-43B3-948B-1728B52AA6E4}">
                <adec:decorative xmlns:adec="http://schemas.microsoft.com/office/drawing/2017/decorative" val="1"/>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7062" y="2133802"/>
            <a:ext cx="523875" cy="523875"/>
          </a:xfrm>
          <a:prstGeom prst="rect">
            <a:avLst/>
          </a:prstGeom>
          <a:noFill/>
          <a:ln>
            <a:noFill/>
          </a:ln>
        </p:spPr>
      </p:pic>
      <p:pic>
        <p:nvPicPr>
          <p:cNvPr id="569" name="Google Shape;569;p94">
            <a:extLst>
              <a:ext uri="{C183D7F6-B498-43B3-948B-1728B52AA6E4}">
                <adec:decorative xmlns:adec="http://schemas.microsoft.com/office/drawing/2017/decorative" val="1"/>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99382" y="2826868"/>
            <a:ext cx="637268" cy="637268"/>
          </a:xfrm>
          <a:prstGeom prst="rect">
            <a:avLst/>
          </a:prstGeom>
          <a:noFill/>
          <a:ln>
            <a:noFill/>
          </a:ln>
        </p:spPr>
      </p:pic>
      <p:pic>
        <p:nvPicPr>
          <p:cNvPr id="570" name="Google Shape;570;p94">
            <a:extLs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7212" y="3554186"/>
            <a:ext cx="561976" cy="561976"/>
          </a:xfrm>
          <a:prstGeom prst="rect">
            <a:avLst/>
          </a:prstGeom>
          <a:noFill/>
          <a:ln>
            <a:noFill/>
          </a:ln>
        </p:spPr>
      </p:pic>
      <p:pic>
        <p:nvPicPr>
          <p:cNvPr id="571" name="Google Shape;571;p94">
            <a:extLst>
              <a:ext uri="{C183D7F6-B498-43B3-948B-1728B52AA6E4}">
                <adec:decorative xmlns:adec="http://schemas.microsoft.com/office/drawing/2017/decorative" val="1"/>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90550" y="4472346"/>
            <a:ext cx="495300" cy="495300"/>
          </a:xfrm>
          <a:prstGeom prst="rect">
            <a:avLst/>
          </a:prstGeom>
          <a:noFill/>
          <a:ln>
            <a:noFill/>
          </a:ln>
        </p:spPr>
      </p:pic>
      <p:pic>
        <p:nvPicPr>
          <p:cNvPr id="572" name="Google Shape;572;p94">
            <a:extLst>
              <a:ext uri="{C183D7F6-B498-43B3-948B-1728B52AA6E4}">
                <adec:decorative xmlns:adec="http://schemas.microsoft.com/office/drawing/2017/decorative" val="1"/>
              </a:ext>
            </a:extLst>
          </p:cNvPr>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54756" y="5257155"/>
            <a:ext cx="561976" cy="561976"/>
          </a:xfrm>
          <a:prstGeom prst="rect">
            <a:avLst/>
          </a:prstGeom>
          <a:noFill/>
          <a:ln>
            <a:noFill/>
          </a:ln>
        </p:spPr>
      </p:pic>
      <p:pic>
        <p:nvPicPr>
          <p:cNvPr id="573" name="Google Shape;573;p94">
            <a:extLst>
              <a:ext uri="{C183D7F6-B498-43B3-948B-1728B52AA6E4}">
                <adec:decorative xmlns:adec="http://schemas.microsoft.com/office/drawing/2017/decorative" val="1"/>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507403" y="5819131"/>
            <a:ext cx="690897" cy="690897"/>
          </a:xfrm>
          <a:prstGeom prst="rect">
            <a:avLst/>
          </a:prstGeom>
          <a:noFill/>
          <a:ln>
            <a:noFill/>
          </a:ln>
        </p:spPr>
      </p:pic>
      <p:sp>
        <p:nvSpPr>
          <p:cNvPr id="574" name="Google Shape;574;p94"/>
          <p:cNvSpPr txBox="1"/>
          <p:nvPr/>
        </p:nvSpPr>
        <p:spPr>
          <a:xfrm>
            <a:off x="1190279" y="2133802"/>
            <a:ext cx="455541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Laws and policies</a:t>
            </a:r>
            <a:endParaRPr sz="2000" b="0" i="0" u="none" strike="noStrike" cap="none" dirty="0">
              <a:solidFill>
                <a:srgbClr val="000000"/>
              </a:solidFill>
              <a:latin typeface="Source Sans Pro"/>
              <a:ea typeface="Source Sans Pro"/>
              <a:cs typeface="Source Sans Pro"/>
              <a:sym typeface="Source Sans Pro"/>
            </a:endParaRPr>
          </a:p>
        </p:txBody>
      </p:sp>
      <p:sp>
        <p:nvSpPr>
          <p:cNvPr id="575" name="Google Shape;575;p94"/>
          <p:cNvSpPr txBox="1"/>
          <p:nvPr/>
        </p:nvSpPr>
        <p:spPr>
          <a:xfrm>
            <a:off x="1190279" y="2867579"/>
            <a:ext cx="301730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Gender and social norms</a:t>
            </a:r>
            <a:endParaRPr sz="1400" b="0" i="0" u="none" strike="noStrike" cap="none" dirty="0">
              <a:solidFill>
                <a:srgbClr val="000000"/>
              </a:solidFill>
              <a:latin typeface="Arial"/>
              <a:ea typeface="Arial"/>
              <a:cs typeface="Arial"/>
              <a:sym typeface="Arial"/>
            </a:endParaRPr>
          </a:p>
        </p:txBody>
      </p:sp>
      <p:sp>
        <p:nvSpPr>
          <p:cNvPr id="576" name="Google Shape;576;p94"/>
          <p:cNvSpPr txBox="1"/>
          <p:nvPr/>
        </p:nvSpPr>
        <p:spPr>
          <a:xfrm>
            <a:off x="1190280" y="3488469"/>
            <a:ext cx="310326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Misconceptions and lack of knowledge</a:t>
            </a:r>
            <a:endParaRPr sz="2000" b="0" i="0" u="none" strike="noStrike" cap="none" dirty="0">
              <a:solidFill>
                <a:srgbClr val="000000"/>
              </a:solidFill>
              <a:latin typeface="Source Sans Pro"/>
              <a:ea typeface="Source Sans Pro"/>
              <a:cs typeface="Source Sans Pro"/>
              <a:sym typeface="Source Sans Pro"/>
            </a:endParaRPr>
          </a:p>
        </p:txBody>
      </p:sp>
      <p:sp>
        <p:nvSpPr>
          <p:cNvPr id="577" name="Google Shape;577;p94"/>
          <p:cNvSpPr txBox="1"/>
          <p:nvPr/>
        </p:nvSpPr>
        <p:spPr>
          <a:xfrm>
            <a:off x="1190279" y="4391579"/>
            <a:ext cx="455541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Financial barriers</a:t>
            </a:r>
            <a:endParaRPr sz="1400" b="0" i="0" u="none" strike="noStrike" cap="none" dirty="0">
              <a:solidFill>
                <a:srgbClr val="000000"/>
              </a:solidFill>
              <a:latin typeface="Arial"/>
              <a:ea typeface="Arial"/>
              <a:cs typeface="Arial"/>
              <a:sym typeface="Arial"/>
            </a:endParaRPr>
          </a:p>
        </p:txBody>
      </p:sp>
      <p:sp>
        <p:nvSpPr>
          <p:cNvPr id="578" name="Google Shape;578;p94"/>
          <p:cNvSpPr txBox="1"/>
          <p:nvPr/>
        </p:nvSpPr>
        <p:spPr>
          <a:xfrm>
            <a:off x="1190280" y="5111245"/>
            <a:ext cx="3327752"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Lack of privacy and</a:t>
            </a:r>
            <a:endParaRPr sz="2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 confidentiality</a:t>
            </a:r>
            <a:endParaRPr sz="2000" b="0" i="0" u="none" strike="noStrike" cap="none" dirty="0">
              <a:solidFill>
                <a:srgbClr val="000000"/>
              </a:solidFill>
              <a:latin typeface="Source Sans Pro"/>
              <a:ea typeface="Source Sans Pro"/>
              <a:cs typeface="Source Sans Pro"/>
              <a:sym typeface="Source Sans Pro"/>
            </a:endParaRPr>
          </a:p>
        </p:txBody>
      </p:sp>
      <p:sp>
        <p:nvSpPr>
          <p:cNvPr id="579" name="Google Shape;579;p94"/>
          <p:cNvSpPr txBox="1"/>
          <p:nvPr/>
        </p:nvSpPr>
        <p:spPr>
          <a:xfrm>
            <a:off x="1190279" y="5887357"/>
            <a:ext cx="455541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000000"/>
                </a:solidFill>
                <a:latin typeface="Source Sans Pro"/>
                <a:ea typeface="Source Sans Pro"/>
                <a:cs typeface="Source Sans Pro"/>
                <a:sym typeface="Source Sans Pro"/>
              </a:rPr>
              <a:t>Provider bias</a:t>
            </a:r>
            <a:endParaRPr sz="1400" b="0" i="0" u="none" strike="noStrike" cap="none" dirty="0">
              <a:solidFill>
                <a:srgbClr val="000000"/>
              </a:solidFill>
              <a:latin typeface="Arial"/>
              <a:ea typeface="Arial"/>
              <a:cs typeface="Arial"/>
              <a:sym typeface="Arial"/>
            </a:endParaRPr>
          </a:p>
        </p:txBody>
      </p:sp>
      <p:graphicFrame>
        <p:nvGraphicFramePr>
          <p:cNvPr id="580" name="Google Shape;580;p94"/>
          <p:cNvGraphicFramePr/>
          <p:nvPr/>
        </p:nvGraphicFramePr>
        <p:xfrm>
          <a:off x="4601280" y="2001157"/>
          <a:ext cx="6866300" cy="579130"/>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Laws and policies can prevent provision of certain health services, like FP, to unmarried adolescents or to those under a certain age.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581" name="Google Shape;581;p94"/>
          <p:cNvGraphicFramePr/>
          <p:nvPr/>
        </p:nvGraphicFramePr>
        <p:xfrm>
          <a:off x="4601280" y="2566852"/>
          <a:ext cx="6866300" cy="785825"/>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785825">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Social and gender norms can limit young people’s ability to access health services and make decisions about their own health care.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582" name="Google Shape;582;p94"/>
          <p:cNvGraphicFramePr/>
          <p:nvPr/>
        </p:nvGraphicFramePr>
        <p:xfrm>
          <a:off x="4601280" y="3389545"/>
          <a:ext cx="6866300" cy="806800"/>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806800">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Adolescents may be less informed about their bodies and hold misconceptions about health services and health providers.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583" name="Google Shape;583;p94"/>
          <p:cNvGraphicFramePr/>
          <p:nvPr/>
        </p:nvGraphicFramePr>
        <p:xfrm>
          <a:off x="4598660" y="4214639"/>
          <a:ext cx="6866300" cy="822970"/>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Adolescents often have fewer financial resources than adults, which can reduce access to health services, especially in settings where services are not subsidized or free.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584" name="Google Shape;584;p94"/>
          <p:cNvGraphicFramePr/>
          <p:nvPr/>
        </p:nvGraphicFramePr>
        <p:xfrm>
          <a:off x="4591951" y="5032044"/>
          <a:ext cx="6866300" cy="579130"/>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Facilities may not be equipped, or services not delivered in a way that ensures privacy and confidentiality—a key concern of adolescents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585" name="Google Shape;585;p94"/>
          <p:cNvGraphicFramePr/>
          <p:nvPr/>
        </p:nvGraphicFramePr>
        <p:xfrm>
          <a:off x="4601280" y="5583275"/>
          <a:ext cx="6866300" cy="1066810"/>
        </p:xfrm>
        <a:graphic>
          <a:graphicData uri="http://schemas.openxmlformats.org/drawingml/2006/table">
            <a:tbl>
              <a:tblPr firstRow="1" bandRow="1">
                <a:noFill/>
                <a:tableStyleId>{FF995ED7-6B69-4D11-9B10-75C1E29BEEFB}</a:tableStyleId>
              </a:tblPr>
              <a:tblGrid>
                <a:gridCol w="6866300">
                  <a:extLst>
                    <a:ext uri="{9D8B030D-6E8A-4147-A177-3AD203B41FA5}">
                      <a16:colId xmlns:a16="http://schemas.microsoft.com/office/drawing/2014/main" val="20000"/>
                    </a:ext>
                  </a:extLst>
                </a:gridCol>
              </a:tblGrid>
              <a:tr h="370850">
                <a:tc>
                  <a:txBody>
                    <a:bodyPr/>
                    <a:lstStyle/>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t>Due to personal beliefs, social norms and structural factors, providers may refuse to serve adolescents, restrict their access to certain services, or treat them in a judgmental manner that deters them from seeking services. </a:t>
                      </a:r>
                      <a:endParaRPr sz="1400" u="none" strike="noStrike" cap="none" dirty="0"/>
                    </a:p>
                  </a:txBody>
                  <a:tcPr marL="91450" marR="91450" marT="45725" marB="45725"/>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10"/>
          <p:cNvSpPr txBox="1">
            <a:spLocks noGrp="1"/>
          </p:cNvSpPr>
          <p:nvPr>
            <p:ph type="title"/>
          </p:nvPr>
        </p:nvSpPr>
        <p:spPr>
          <a:xfrm>
            <a:off x="542365" y="270995"/>
            <a:ext cx="10515600" cy="110807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Considering client circumstances</a:t>
            </a:r>
            <a:endParaRPr dirty="0"/>
          </a:p>
        </p:txBody>
      </p:sp>
      <p:sp>
        <p:nvSpPr>
          <p:cNvPr id="608" name="Google Shape;608;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dirty="0"/>
          </a:p>
        </p:txBody>
      </p:sp>
      <p:grpSp>
        <p:nvGrpSpPr>
          <p:cNvPr id="609" name="Google Shape;609;p10" descr="graphic of circles to show different client circumstances"/>
          <p:cNvGrpSpPr/>
          <p:nvPr/>
        </p:nvGrpSpPr>
        <p:grpSpPr>
          <a:xfrm>
            <a:off x="5060227" y="856679"/>
            <a:ext cx="5942057" cy="5786743"/>
            <a:chOff x="1059727" y="-80322"/>
            <a:chExt cx="5942057" cy="5786743"/>
          </a:xfrm>
        </p:grpSpPr>
        <p:sp>
          <p:nvSpPr>
            <p:cNvPr id="610" name="Google Shape;610;p10"/>
            <p:cNvSpPr/>
            <p:nvPr/>
          </p:nvSpPr>
          <p:spPr>
            <a:xfrm>
              <a:off x="2940550" y="1849673"/>
              <a:ext cx="2100130" cy="1957959"/>
            </a:xfrm>
            <a:prstGeom prst="ellipse">
              <a:avLst/>
            </a:prstGeom>
            <a:solidFill>
              <a:srgbClr val="FAC8A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1" name="Google Shape;611;p10"/>
            <p:cNvSpPr txBox="1"/>
            <p:nvPr/>
          </p:nvSpPr>
          <p:spPr>
            <a:xfrm>
              <a:off x="3248107" y="2136409"/>
              <a:ext cx="1485016" cy="1384487"/>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chemeClr val="dk1"/>
                </a:buClr>
                <a:buSzPts val="2000"/>
                <a:buFont typeface="Calibri"/>
                <a:buNone/>
              </a:pPr>
              <a:r>
                <a:rPr lang="en-US" sz="2000" b="1" i="0" u="none" strike="noStrike" cap="none" dirty="0">
                  <a:solidFill>
                    <a:schemeClr val="dk1"/>
                  </a:solidFill>
                  <a:latin typeface="Calibri"/>
                  <a:ea typeface="Calibri"/>
                  <a:cs typeface="Calibri"/>
                  <a:sym typeface="Calibri"/>
                </a:rPr>
                <a:t>Person-</a:t>
              </a:r>
              <a:endParaRPr sz="20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2000"/>
                <a:buFont typeface="Calibri"/>
                <a:buNone/>
              </a:pPr>
              <a:r>
                <a:rPr lang="en-US" sz="2000" b="1" i="0" u="none" strike="noStrike" cap="none" dirty="0">
                  <a:solidFill>
                    <a:schemeClr val="dk1"/>
                  </a:solidFill>
                  <a:latin typeface="Calibri"/>
                  <a:ea typeface="Calibri"/>
                  <a:cs typeface="Calibri"/>
                  <a:sym typeface="Calibri"/>
                </a:rPr>
                <a:t>centered care</a:t>
              </a:r>
              <a:endParaRPr sz="1400" b="0" i="0" u="none" strike="noStrike" cap="none" dirty="0">
                <a:solidFill>
                  <a:srgbClr val="000000"/>
                </a:solidFill>
                <a:latin typeface="Arial"/>
                <a:ea typeface="Arial"/>
                <a:cs typeface="Arial"/>
                <a:sym typeface="Arial"/>
              </a:endParaRPr>
            </a:p>
          </p:txBody>
        </p:sp>
        <p:sp>
          <p:nvSpPr>
            <p:cNvPr id="612" name="Google Shape;612;p10"/>
            <p:cNvSpPr/>
            <p:nvPr/>
          </p:nvSpPr>
          <p:spPr>
            <a:xfrm rot="-5400000">
              <a:off x="3778642" y="1623551"/>
              <a:ext cx="423946"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3" name="Google Shape;613;p10"/>
            <p:cNvSpPr txBox="1"/>
            <p:nvPr/>
          </p:nvSpPr>
          <p:spPr>
            <a:xfrm rot="-5400000">
              <a:off x="3980017" y="1627101"/>
              <a:ext cx="21197" cy="2119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14" name="Google Shape;614;p10"/>
            <p:cNvSpPr/>
            <p:nvPr/>
          </p:nvSpPr>
          <p:spPr>
            <a:xfrm>
              <a:off x="3235126" y="-80322"/>
              <a:ext cx="1510979" cy="1506049"/>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5" name="Google Shape;615;p10"/>
            <p:cNvSpPr txBox="1"/>
            <p:nvPr/>
          </p:nvSpPr>
          <p:spPr>
            <a:xfrm>
              <a:off x="3456404" y="140234"/>
              <a:ext cx="1068423" cy="1064937"/>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Age / Life stage</a:t>
              </a:r>
              <a:endParaRPr sz="1400" b="0" i="0" u="none" strike="noStrike" cap="none" dirty="0">
                <a:solidFill>
                  <a:srgbClr val="000000"/>
                </a:solidFill>
                <a:latin typeface="Arial"/>
                <a:ea typeface="Arial"/>
                <a:cs typeface="Arial"/>
                <a:sym typeface="Arial"/>
              </a:endParaRPr>
            </a:p>
          </p:txBody>
        </p:sp>
        <p:sp>
          <p:nvSpPr>
            <p:cNvPr id="616" name="Google Shape;616;p10"/>
            <p:cNvSpPr/>
            <p:nvPr/>
          </p:nvSpPr>
          <p:spPr>
            <a:xfrm rot="-2700000">
              <a:off x="4649853" y="1961275"/>
              <a:ext cx="387984"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7" name="Google Shape;617;p10"/>
            <p:cNvSpPr txBox="1"/>
            <p:nvPr/>
          </p:nvSpPr>
          <p:spPr>
            <a:xfrm rot="-2700000">
              <a:off x="4834145" y="1965724"/>
              <a:ext cx="19399" cy="1939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18" name="Google Shape;618;p10"/>
            <p:cNvSpPr/>
            <p:nvPr/>
          </p:nvSpPr>
          <p:spPr>
            <a:xfrm>
              <a:off x="4767224" y="541198"/>
              <a:ext cx="1495759" cy="1525934"/>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9" name="Google Shape;619;p10"/>
            <p:cNvSpPr txBox="1"/>
            <p:nvPr/>
          </p:nvSpPr>
          <p:spPr>
            <a:xfrm>
              <a:off x="4986273" y="764666"/>
              <a:ext cx="1057661" cy="1078998"/>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Rural, urban, peri-urban</a:t>
              </a:r>
              <a:endParaRPr sz="1400" b="0" i="0" u="none" strike="noStrike" cap="none" dirty="0">
                <a:solidFill>
                  <a:srgbClr val="000000"/>
                </a:solidFill>
                <a:latin typeface="Arial"/>
                <a:ea typeface="Arial"/>
                <a:cs typeface="Arial"/>
                <a:sym typeface="Arial"/>
              </a:endParaRPr>
            </a:p>
          </p:txBody>
        </p:sp>
        <p:sp>
          <p:nvSpPr>
            <p:cNvPr id="620" name="Google Shape;620;p10"/>
            <p:cNvSpPr/>
            <p:nvPr/>
          </p:nvSpPr>
          <p:spPr>
            <a:xfrm>
              <a:off x="5040681" y="2814504"/>
              <a:ext cx="250668"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1" name="Google Shape;621;p10"/>
            <p:cNvSpPr txBox="1"/>
            <p:nvPr/>
          </p:nvSpPr>
          <p:spPr>
            <a:xfrm>
              <a:off x="5159749" y="2822386"/>
              <a:ext cx="12533" cy="1253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22" name="Google Shape;622;p10"/>
            <p:cNvSpPr/>
            <p:nvPr/>
          </p:nvSpPr>
          <p:spPr>
            <a:xfrm>
              <a:off x="5291350" y="2050959"/>
              <a:ext cx="1710434" cy="1555387"/>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3" name="Google Shape;623;p10"/>
            <p:cNvSpPr txBox="1"/>
            <p:nvPr/>
          </p:nvSpPr>
          <p:spPr>
            <a:xfrm>
              <a:off x="5541837" y="2278740"/>
              <a:ext cx="1209460" cy="1099825"/>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550"/>
                <a:buFont typeface="Source Sans Pro"/>
                <a:buNone/>
              </a:pPr>
              <a:r>
                <a:rPr lang="en-US" sz="1550" b="0" i="0" u="none" strike="noStrike" cap="none" dirty="0">
                  <a:solidFill>
                    <a:schemeClr val="lt1"/>
                  </a:solidFill>
                  <a:latin typeface="Source Sans Pro"/>
                  <a:ea typeface="Source Sans Pro"/>
                  <a:cs typeface="Source Sans Pro"/>
                  <a:sym typeface="Source Sans Pro"/>
                </a:rPr>
                <a:t>Marital status (including age difference with spouse)</a:t>
              </a:r>
              <a:endParaRPr sz="1400" b="0" i="0" u="none" strike="noStrike" cap="none" dirty="0">
                <a:solidFill>
                  <a:srgbClr val="000000"/>
                </a:solidFill>
                <a:latin typeface="Arial"/>
                <a:ea typeface="Arial"/>
                <a:cs typeface="Arial"/>
                <a:sym typeface="Arial"/>
              </a:endParaRPr>
            </a:p>
          </p:txBody>
        </p:sp>
        <p:sp>
          <p:nvSpPr>
            <p:cNvPr id="624" name="Google Shape;624;p10"/>
            <p:cNvSpPr/>
            <p:nvPr/>
          </p:nvSpPr>
          <p:spPr>
            <a:xfrm rot="2700000">
              <a:off x="4653445" y="3659061"/>
              <a:ext cx="363453"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5" name="Google Shape;625;p10"/>
            <p:cNvSpPr txBox="1"/>
            <p:nvPr/>
          </p:nvSpPr>
          <p:spPr>
            <a:xfrm rot="2700000">
              <a:off x="4826086" y="3664123"/>
              <a:ext cx="18172" cy="18172"/>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26" name="Google Shape;626;p10"/>
            <p:cNvSpPr/>
            <p:nvPr/>
          </p:nvSpPr>
          <p:spPr>
            <a:xfrm>
              <a:off x="4735724" y="3572837"/>
              <a:ext cx="1558758" cy="1560609"/>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7" name="Google Shape;627;p10"/>
            <p:cNvSpPr txBox="1"/>
            <p:nvPr/>
          </p:nvSpPr>
          <p:spPr>
            <a:xfrm>
              <a:off x="4963999" y="3801383"/>
              <a:ext cx="1102208" cy="1103517"/>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Fertility goals</a:t>
              </a:r>
              <a:endParaRPr sz="1400" b="0" i="0" u="none" strike="noStrike" cap="none" dirty="0">
                <a:solidFill>
                  <a:srgbClr val="000000"/>
                </a:solidFill>
                <a:latin typeface="Arial"/>
                <a:ea typeface="Arial"/>
                <a:cs typeface="Arial"/>
                <a:sym typeface="Arial"/>
              </a:endParaRPr>
            </a:p>
          </p:txBody>
        </p:sp>
        <p:sp>
          <p:nvSpPr>
            <p:cNvPr id="628" name="Google Shape;628;p10"/>
            <p:cNvSpPr/>
            <p:nvPr/>
          </p:nvSpPr>
          <p:spPr>
            <a:xfrm rot="5400000">
              <a:off x="3763038" y="4021062"/>
              <a:ext cx="455154"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9" name="Google Shape;629;p10"/>
            <p:cNvSpPr txBox="1"/>
            <p:nvPr/>
          </p:nvSpPr>
          <p:spPr>
            <a:xfrm rot="5400000">
              <a:off x="3979237" y="4023832"/>
              <a:ext cx="22757" cy="2275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30" name="Google Shape;630;p10"/>
            <p:cNvSpPr/>
            <p:nvPr/>
          </p:nvSpPr>
          <p:spPr>
            <a:xfrm>
              <a:off x="3201598" y="4262788"/>
              <a:ext cx="1578035" cy="1443633"/>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1" name="Google Shape;631;p10"/>
            <p:cNvSpPr txBox="1"/>
            <p:nvPr/>
          </p:nvSpPr>
          <p:spPr>
            <a:xfrm>
              <a:off x="3432696" y="4474203"/>
              <a:ext cx="1115839" cy="1020803"/>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lt1"/>
                </a:buClr>
                <a:buSzPts val="1500"/>
                <a:buFont typeface="Source Sans Pro"/>
                <a:buNone/>
              </a:pPr>
              <a:r>
                <a:rPr lang="en-US" sz="1500" b="0" i="0" u="none" strike="noStrike" cap="none" dirty="0">
                  <a:solidFill>
                    <a:schemeClr val="lt1"/>
                  </a:solidFill>
                  <a:latin typeface="Source Sans Pro"/>
                  <a:ea typeface="Source Sans Pro"/>
                  <a:cs typeface="Source Sans Pro"/>
                  <a:sym typeface="Source Sans Pro"/>
                </a:rPr>
                <a:t>Schooling status</a:t>
              </a:r>
              <a:endParaRPr sz="1400" b="0" i="0" u="none" strike="noStrike" cap="none" dirty="0">
                <a:solidFill>
                  <a:srgbClr val="000000"/>
                </a:solidFill>
                <a:latin typeface="Arial"/>
                <a:ea typeface="Arial"/>
                <a:cs typeface="Arial"/>
                <a:sym typeface="Arial"/>
              </a:endParaRPr>
            </a:p>
          </p:txBody>
        </p:sp>
        <p:sp>
          <p:nvSpPr>
            <p:cNvPr id="632" name="Google Shape;632;p10"/>
            <p:cNvSpPr/>
            <p:nvPr/>
          </p:nvSpPr>
          <p:spPr>
            <a:xfrm rot="8100000">
              <a:off x="2969377" y="3656971"/>
              <a:ext cx="357543"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3" name="Google Shape;633;p10"/>
            <p:cNvSpPr txBox="1"/>
            <p:nvPr/>
          </p:nvSpPr>
          <p:spPr>
            <a:xfrm rot="-2700000">
              <a:off x="3139210" y="3662181"/>
              <a:ext cx="17877" cy="1787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34" name="Google Shape;634;p10"/>
            <p:cNvSpPr/>
            <p:nvPr/>
          </p:nvSpPr>
          <p:spPr>
            <a:xfrm>
              <a:off x="1660476" y="3585884"/>
              <a:ext cx="1611302" cy="1534514"/>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5" name="Google Shape;635;p10"/>
            <p:cNvSpPr txBox="1"/>
            <p:nvPr/>
          </p:nvSpPr>
          <p:spPr>
            <a:xfrm>
              <a:off x="1896446" y="3810608"/>
              <a:ext cx="1139362" cy="1085066"/>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Migrant status</a:t>
              </a:r>
              <a:endParaRPr sz="1400" b="0" i="0" u="none" strike="noStrike" cap="none" dirty="0">
                <a:solidFill>
                  <a:srgbClr val="000000"/>
                </a:solidFill>
                <a:latin typeface="Arial"/>
                <a:ea typeface="Arial"/>
                <a:cs typeface="Arial"/>
                <a:sym typeface="Arial"/>
              </a:endParaRPr>
            </a:p>
          </p:txBody>
        </p:sp>
        <p:sp>
          <p:nvSpPr>
            <p:cNvPr id="636" name="Google Shape;636;p10"/>
            <p:cNvSpPr/>
            <p:nvPr/>
          </p:nvSpPr>
          <p:spPr>
            <a:xfrm rot="10800000">
              <a:off x="2609601" y="2814504"/>
              <a:ext cx="330948"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7" name="Google Shape;637;p10"/>
            <p:cNvSpPr txBox="1"/>
            <p:nvPr/>
          </p:nvSpPr>
          <p:spPr>
            <a:xfrm>
              <a:off x="2766802" y="2820379"/>
              <a:ext cx="16547" cy="1654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38" name="Google Shape;638;p10"/>
            <p:cNvSpPr/>
            <p:nvPr/>
          </p:nvSpPr>
          <p:spPr>
            <a:xfrm>
              <a:off x="1059727" y="2040371"/>
              <a:ext cx="1549874" cy="1576565"/>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9" name="Google Shape;639;p10"/>
            <p:cNvSpPr txBox="1"/>
            <p:nvPr/>
          </p:nvSpPr>
          <p:spPr>
            <a:xfrm>
              <a:off x="1286701" y="2271254"/>
              <a:ext cx="1095926" cy="1114799"/>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Who she or he lives with </a:t>
              </a:r>
              <a:endParaRPr sz="1400" b="0" i="0" u="none" strike="noStrike" cap="none" dirty="0">
                <a:solidFill>
                  <a:srgbClr val="000000"/>
                </a:solidFill>
                <a:latin typeface="Arial"/>
                <a:ea typeface="Arial"/>
                <a:cs typeface="Arial"/>
                <a:sym typeface="Arial"/>
              </a:endParaRPr>
            </a:p>
          </p:txBody>
        </p:sp>
        <p:sp>
          <p:nvSpPr>
            <p:cNvPr id="640" name="Google Shape;640;p10"/>
            <p:cNvSpPr/>
            <p:nvPr/>
          </p:nvSpPr>
          <p:spPr>
            <a:xfrm rot="-8100000">
              <a:off x="2947229" y="1962864"/>
              <a:ext cx="383491" cy="28297"/>
            </a:xfrm>
            <a:custGeom>
              <a:avLst/>
              <a:gdLst/>
              <a:ahLst/>
              <a:cxnLst/>
              <a:rect l="l" t="t" r="r" b="b"/>
              <a:pathLst>
                <a:path w="120000" h="120000" extrusionOk="0">
                  <a:moveTo>
                    <a:pt x="0" y="59998"/>
                  </a:moveTo>
                  <a:lnTo>
                    <a:pt x="120000" y="59998"/>
                  </a:lnTo>
                </a:path>
              </a:pathLst>
            </a:custGeom>
            <a:noFill/>
            <a:ln w="12700" cap="flat" cmpd="sng">
              <a:solidFill>
                <a:srgbClr val="BF5D2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41" name="Google Shape;641;p10"/>
            <p:cNvSpPr txBox="1"/>
            <p:nvPr/>
          </p:nvSpPr>
          <p:spPr>
            <a:xfrm rot="2700000">
              <a:off x="3129387" y="1967425"/>
              <a:ext cx="19174" cy="1917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dirty="0">
                <a:solidFill>
                  <a:schemeClr val="dk1"/>
                </a:solidFill>
                <a:latin typeface="Calibri"/>
                <a:ea typeface="Calibri"/>
                <a:cs typeface="Calibri"/>
                <a:sym typeface="Calibri"/>
              </a:endParaRPr>
            </a:p>
          </p:txBody>
        </p:sp>
        <p:sp>
          <p:nvSpPr>
            <p:cNvPr id="642" name="Google Shape;642;p10"/>
            <p:cNvSpPr/>
            <p:nvPr/>
          </p:nvSpPr>
          <p:spPr>
            <a:xfrm>
              <a:off x="1707228" y="543454"/>
              <a:ext cx="1517798" cy="1521422"/>
            </a:xfrm>
            <a:prstGeom prst="ellipse">
              <a:avLst/>
            </a:prstGeom>
            <a:solidFill>
              <a:srgbClr val="F3773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43" name="Google Shape;643;p10"/>
            <p:cNvSpPr txBox="1"/>
            <p:nvPr/>
          </p:nvSpPr>
          <p:spPr>
            <a:xfrm>
              <a:off x="1929504" y="766261"/>
              <a:ext cx="1073246" cy="1075808"/>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Source Sans Pro"/>
                <a:buNone/>
              </a:pPr>
              <a:r>
                <a:rPr lang="en-US" sz="1600" b="0" i="0" u="none" strike="noStrike" cap="none" dirty="0">
                  <a:solidFill>
                    <a:schemeClr val="lt1"/>
                  </a:solidFill>
                  <a:latin typeface="Source Sans Pro"/>
                  <a:ea typeface="Source Sans Pro"/>
                  <a:cs typeface="Source Sans Pro"/>
                  <a:sym typeface="Source Sans Pro"/>
                </a:rPr>
                <a:t>Economic activity</a:t>
              </a:r>
              <a:endParaRPr sz="1400" b="0" i="0" u="none" strike="noStrike" cap="none" dirty="0">
                <a:solidFill>
                  <a:srgbClr val="000000"/>
                </a:solidFill>
                <a:latin typeface="Arial"/>
                <a:ea typeface="Arial"/>
                <a:cs typeface="Arial"/>
                <a:sym typeface="Arial"/>
              </a:endParaRPr>
            </a:p>
          </p:txBody>
        </p:sp>
      </p:grpSp>
      <p:sp>
        <p:nvSpPr>
          <p:cNvPr id="644" name="Google Shape;644;p10"/>
          <p:cNvSpPr txBox="1"/>
          <p:nvPr/>
        </p:nvSpPr>
        <p:spPr>
          <a:xfrm>
            <a:off x="1332405" y="2429047"/>
            <a:ext cx="3131107" cy="2642005"/>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000000"/>
              </a:buClr>
              <a:buSzPts val="2800"/>
              <a:buFont typeface="Arial"/>
              <a:buNone/>
            </a:pPr>
            <a:r>
              <a:rPr lang="en-US" sz="2800" b="0" i="0" u="none" strike="noStrike" cap="none" dirty="0">
                <a:solidFill>
                  <a:schemeClr val="dk1"/>
                </a:solidFill>
                <a:latin typeface="Source Sans Pro"/>
                <a:ea typeface="Source Sans Pro"/>
                <a:cs typeface="Source Sans Pro"/>
                <a:sym typeface="Source Sans Pro"/>
              </a:rPr>
              <a:t>Different groups of people will have different kinds of life circumstances to consider</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g1c8cf67fa27_0_30"/>
          <p:cNvSpPr txBox="1">
            <a:spLocks noGrp="1"/>
          </p:cNvSpPr>
          <p:nvPr>
            <p:ph type="body" idx="1"/>
          </p:nvPr>
        </p:nvSpPr>
        <p:spPr>
          <a:xfrm>
            <a:off x="-21147" y="4054025"/>
            <a:ext cx="5526000" cy="2394000"/>
          </a:xfrm>
          <a:prstGeom prst="rect">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dirty="0"/>
              <a:t>  Don’t forget! </a:t>
            </a:r>
            <a:endParaRPr sz="4800" b="1" dirty="0"/>
          </a:p>
        </p:txBody>
      </p:sp>
      <p:sp>
        <p:nvSpPr>
          <p:cNvPr id="651" name="Google Shape;651;g1c8cf67fa27_0_30"/>
          <p:cNvSpPr txBox="1"/>
          <p:nvPr/>
        </p:nvSpPr>
        <p:spPr>
          <a:xfrm>
            <a:off x="5504850" y="1967225"/>
            <a:ext cx="6005100" cy="2883000"/>
          </a:xfrm>
          <a:prstGeom prst="rect">
            <a:avLst/>
          </a:prstGeom>
          <a:noFill/>
          <a:ln>
            <a:noFill/>
          </a:ln>
        </p:spPr>
        <p:txBody>
          <a:bodyPr spcFirstLastPara="1" wrap="square" lIns="91425" tIns="91425" rIns="91425" bIns="91425" anchor="t" anchorCtr="0">
            <a:spAutoFit/>
          </a:bodyPr>
          <a:lstStyle/>
          <a:p>
            <a:pPr marL="457200" marR="0" lvl="0" indent="-349250" algn="l" rtl="0">
              <a:lnSpc>
                <a:spcPct val="110000"/>
              </a:lnSpc>
              <a:spcBef>
                <a:spcPts val="600"/>
              </a:spcBef>
              <a:spcAft>
                <a:spcPts val="0"/>
              </a:spcAft>
              <a:buClr>
                <a:schemeClr val="lt1"/>
              </a:buClr>
              <a:buSzPts val="1900"/>
              <a:buFont typeface="Source Sans Pro"/>
              <a:buAutoNum type="arabicPeriod"/>
            </a:pPr>
            <a:r>
              <a:rPr lang="en-US" sz="1900" b="0" i="0" u="none" strike="noStrike" cap="none" dirty="0">
                <a:solidFill>
                  <a:schemeClr val="lt1"/>
                </a:solidFill>
                <a:latin typeface="Source Sans Pro"/>
                <a:ea typeface="Source Sans Pro"/>
                <a:cs typeface="Source Sans Pro"/>
                <a:sym typeface="Source Sans Pro"/>
              </a:rPr>
              <a:t>Person-centered care puts people at the center of health services and is respectful and compassionate, without discrimination or coercion</a:t>
            </a:r>
            <a:endParaRPr sz="1600" b="0" i="0" u="none" strike="noStrike" cap="none" dirty="0">
              <a:solidFill>
                <a:schemeClr val="lt1"/>
              </a:solidFill>
              <a:latin typeface="Source Sans Pro"/>
              <a:ea typeface="Source Sans Pro"/>
              <a:cs typeface="Source Sans Pro"/>
              <a:sym typeface="Source Sans Pro"/>
            </a:endParaRPr>
          </a:p>
          <a:p>
            <a:pPr marL="457200" marR="0" lvl="0" indent="-349250" algn="l" rtl="0">
              <a:lnSpc>
                <a:spcPct val="110000"/>
              </a:lnSpc>
              <a:spcBef>
                <a:spcPts val="600"/>
              </a:spcBef>
              <a:spcAft>
                <a:spcPts val="0"/>
              </a:spcAft>
              <a:buClr>
                <a:schemeClr val="lt1"/>
              </a:buClr>
              <a:buSzPts val="1900"/>
              <a:buFont typeface="Source Sans Pro"/>
              <a:buAutoNum type="arabicPeriod"/>
            </a:pPr>
            <a:r>
              <a:rPr lang="en-US" sz="1900" b="0" i="0" u="none" strike="noStrike" cap="none" dirty="0">
                <a:solidFill>
                  <a:schemeClr val="lt1"/>
                </a:solidFill>
                <a:latin typeface="Source Sans Pro"/>
                <a:ea typeface="Source Sans Pro"/>
                <a:cs typeface="Source Sans Pro"/>
                <a:sym typeface="Source Sans Pro"/>
              </a:rPr>
              <a:t>It is important to consider an individual's circumstances –including gender and age- and tailoring your communication accordingly  </a:t>
            </a:r>
            <a:endParaRPr sz="1600" b="0" i="0" u="none" strike="noStrike" cap="none" dirty="0">
              <a:solidFill>
                <a:srgbClr val="000000"/>
              </a:solidFill>
              <a:latin typeface="Source Sans Pro"/>
              <a:ea typeface="Source Sans Pro"/>
              <a:cs typeface="Source Sans Pro"/>
              <a:sym typeface="Source Sans Pro"/>
            </a:endParaRPr>
          </a:p>
          <a:p>
            <a:pPr marL="457200" marR="0" lvl="0" indent="-349250" algn="l" rtl="0">
              <a:lnSpc>
                <a:spcPct val="110000"/>
              </a:lnSpc>
              <a:spcBef>
                <a:spcPts val="600"/>
              </a:spcBef>
              <a:spcAft>
                <a:spcPts val="0"/>
              </a:spcAft>
              <a:buClr>
                <a:schemeClr val="lt1"/>
              </a:buClr>
              <a:buSzPts val="1900"/>
              <a:buFont typeface="Source Sans Pro"/>
              <a:buAutoNum type="arabicPeriod"/>
            </a:pPr>
            <a:r>
              <a:rPr lang="en-US" sz="1900" b="0" i="0" u="none" strike="noStrike" cap="none" dirty="0">
                <a:solidFill>
                  <a:schemeClr val="lt1"/>
                </a:solidFill>
                <a:latin typeface="Source Sans Pro"/>
                <a:ea typeface="Source Sans Pro"/>
                <a:cs typeface="Source Sans Pro"/>
                <a:sym typeface="Source Sans Pro"/>
              </a:rPr>
              <a:t>Person-centered care can benefit the client and the provider!</a:t>
            </a:r>
            <a:endParaRPr sz="1900" b="0" i="0" u="none" strike="noStrike" cap="none" dirty="0">
              <a:solidFill>
                <a:schemeClr val="lt1"/>
              </a:solidFill>
              <a:latin typeface="Source Sans Pro"/>
              <a:ea typeface="Source Sans Pro"/>
              <a:cs typeface="Source Sans Pro"/>
              <a:sym typeface="Source Sans Pro"/>
            </a:endParaRPr>
          </a:p>
        </p:txBody>
      </p:sp>
      <p:sp>
        <p:nvSpPr>
          <p:cNvPr id="652" name="Google Shape;652;g1c8cf67fa27_0_30">
            <a:extLst>
              <a:ext uri="{C183D7F6-B498-43B3-948B-1728B52AA6E4}">
                <adec:decorative xmlns:adec="http://schemas.microsoft.com/office/drawing/2017/decorative" val="1"/>
              </a:ext>
            </a:extLst>
          </p:cNvPr>
          <p:cNvSpPr txBox="1"/>
          <p:nvPr/>
        </p:nvSpPr>
        <p:spPr>
          <a:xfrm>
            <a:off x="-2564075" y="-2673375"/>
            <a:ext cx="3000000" cy="300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pic>
        <p:nvPicPr>
          <p:cNvPr id="653" name="Google Shape;653;g1c8cf67fa27_0_3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6575" y="0"/>
            <a:ext cx="5576850" cy="485427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g1c8cf67fa27_0_24"/>
          <p:cNvSpPr txBox="1">
            <a:spLocks noGrp="1"/>
          </p:cNvSpPr>
          <p:nvPr>
            <p:ph type="body" idx="1"/>
          </p:nvPr>
        </p:nvSpPr>
        <p:spPr>
          <a:xfrm>
            <a:off x="965200" y="2312988"/>
            <a:ext cx="9272700" cy="233040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1000"/>
              </a:spcBef>
              <a:spcAft>
                <a:spcPts val="0"/>
              </a:spcAft>
              <a:buSzPts val="3600"/>
              <a:buNone/>
            </a:pP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Introduction </a:t>
            </a:r>
            <a:r>
              <a:rPr lang="en-US" dirty="0"/>
              <a:t>to interpersonal communication skills </a:t>
            </a:r>
            <a:endParaRPr dirty="0"/>
          </a:p>
        </p:txBody>
      </p:sp>
      <p:sp>
        <p:nvSpPr>
          <p:cNvPr id="660" name="Google Shape;660;g1c8cf67fa27_0_24"/>
          <p:cNvSpPr txBox="1">
            <a:spLocks noGrp="1"/>
          </p:cNvSpPr>
          <p:nvPr>
            <p:ph type="body" idx="2"/>
          </p:nvPr>
        </p:nvSpPr>
        <p:spPr>
          <a:xfrm>
            <a:off x="965200" y="2907900"/>
            <a:ext cx="2423400" cy="521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1000"/>
              </a:spcBef>
              <a:spcAft>
                <a:spcPts val="0"/>
              </a:spcAft>
              <a:buSzPts val="1800"/>
              <a:buNone/>
            </a:pPr>
            <a:r>
              <a:rPr lang="en-US" sz="4000" dirty="0"/>
              <a:t>Session 2</a:t>
            </a:r>
            <a:endParaRPr sz="4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g1c8cf67fa27_0_58"/>
          <p:cNvSpPr txBox="1">
            <a:spLocks noGrp="1"/>
          </p:cNvSpPr>
          <p:nvPr>
            <p:ph type="title"/>
          </p:nvPr>
        </p:nvSpPr>
        <p:spPr>
          <a:xfrm>
            <a:off x="838200" y="497155"/>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dirty="0">
                <a:solidFill>
                  <a:schemeClr val="accent5"/>
                </a:solidFill>
              </a:rPr>
              <a:t>Learning objectives</a:t>
            </a:r>
            <a:endParaRPr dirty="0"/>
          </a:p>
        </p:txBody>
      </p:sp>
      <p:sp>
        <p:nvSpPr>
          <p:cNvPr id="667" name="Google Shape;667;g1c8cf67fa27_0_58"/>
          <p:cNvSpPr txBox="1">
            <a:spLocks noGrp="1"/>
          </p:cNvSpPr>
          <p:nvPr>
            <p:ph type="body" idx="1"/>
          </p:nvPr>
        </p:nvSpPr>
        <p:spPr>
          <a:xfrm>
            <a:off x="838200" y="1432193"/>
            <a:ext cx="7862400" cy="5243100"/>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dk1"/>
              </a:buClr>
              <a:buSzPts val="3000"/>
              <a:buNone/>
            </a:pPr>
            <a:r>
              <a:rPr lang="en-US" sz="3000" dirty="0"/>
              <a:t>By the end of this session, you will be able to:</a:t>
            </a:r>
            <a:endParaRPr dirty="0"/>
          </a:p>
          <a:p>
            <a:pPr marL="228600" lvl="0" indent="-228600" algn="l" rtl="0">
              <a:lnSpc>
                <a:spcPct val="110000"/>
              </a:lnSpc>
              <a:spcBef>
                <a:spcPts val="600"/>
              </a:spcBef>
              <a:spcAft>
                <a:spcPts val="0"/>
              </a:spcAft>
              <a:buClr>
                <a:schemeClr val="dk1"/>
              </a:buClr>
              <a:buSzPts val="2800"/>
              <a:buChar char="•"/>
            </a:pPr>
            <a:r>
              <a:rPr lang="en-US" sz="2800" dirty="0">
                <a:latin typeface="Calibri"/>
                <a:ea typeface="Calibri"/>
                <a:cs typeface="Calibri"/>
                <a:sym typeface="Calibri"/>
              </a:rPr>
              <a:t>Identify ways to communicate more effectively with caregivers and FP users</a:t>
            </a:r>
            <a:endParaRPr sz="2800" dirty="0">
              <a:solidFill>
                <a:srgbClr val="000000"/>
              </a:solidFill>
              <a:latin typeface="Calibri"/>
              <a:ea typeface="Calibri"/>
              <a:cs typeface="Calibri"/>
              <a:sym typeface="Calibri"/>
            </a:endParaRPr>
          </a:p>
          <a:p>
            <a:pPr marL="228600" lvl="0" indent="-228600" algn="l" rtl="0">
              <a:lnSpc>
                <a:spcPct val="110000"/>
              </a:lnSpc>
              <a:spcBef>
                <a:spcPts val="600"/>
              </a:spcBef>
              <a:spcAft>
                <a:spcPts val="0"/>
              </a:spcAft>
              <a:buSzPts val="2800"/>
              <a:buChar char="•"/>
            </a:pPr>
            <a:r>
              <a:rPr lang="en-US" sz="2800" dirty="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Identify ways to improve confidentiality when communicating with clients </a:t>
            </a:r>
            <a:endParaRPr sz="3600" dirty="0"/>
          </a:p>
          <a:p>
            <a:pPr marL="0" lvl="0" indent="0" algn="l" rtl="0">
              <a:lnSpc>
                <a:spcPct val="150000"/>
              </a:lnSpc>
              <a:spcBef>
                <a:spcPts val="1000"/>
              </a:spcBef>
              <a:spcAft>
                <a:spcPts val="0"/>
              </a:spcAft>
              <a:buClr>
                <a:schemeClr val="dk1"/>
              </a:buClr>
              <a:buSzPts val="2200"/>
              <a:buNone/>
            </a:pPr>
            <a:endParaRPr dirty="0"/>
          </a:p>
        </p:txBody>
      </p:sp>
      <p:sp>
        <p:nvSpPr>
          <p:cNvPr id="668" name="Google Shape;668;g1c8cf67fa27_0_58"/>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dirty="0"/>
          </a:p>
        </p:txBody>
      </p:sp>
      <p:pic>
        <p:nvPicPr>
          <p:cNvPr id="669" name="Google Shape;669;g1c8cf67fa27_0_5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930652" y="2043812"/>
            <a:ext cx="2896000" cy="27703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1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do we communicate?</a:t>
            </a:r>
            <a:endParaRPr dirty="0"/>
          </a:p>
        </p:txBody>
      </p:sp>
      <p:sp>
        <p:nvSpPr>
          <p:cNvPr id="676" name="Google Shape;676;p13"/>
          <p:cNvSpPr txBox="1">
            <a:spLocks noGrp="1"/>
          </p:cNvSpPr>
          <p:nvPr>
            <p:ph type="body" idx="1"/>
          </p:nvPr>
        </p:nvSpPr>
        <p:spPr>
          <a:xfrm>
            <a:off x="838200" y="1825625"/>
            <a:ext cx="6080185" cy="3853619"/>
          </a:xfrm>
          <a:prstGeom prst="rect">
            <a:avLst/>
          </a:prstGeom>
          <a:noFill/>
          <a:ln>
            <a:noFill/>
          </a:ln>
        </p:spPr>
        <p:txBody>
          <a:bodyPr spcFirstLastPara="1" wrap="square" lIns="91425" tIns="45700" rIns="91425" bIns="45700" anchor="t" anchorCtr="0">
            <a:spAutoFit/>
          </a:bodyPr>
          <a:lstStyle/>
          <a:p>
            <a:pPr marL="339725" lvl="0" indent="-339725" algn="l" rtl="0">
              <a:lnSpc>
                <a:spcPct val="120000"/>
              </a:lnSpc>
              <a:spcBef>
                <a:spcPts val="0"/>
              </a:spcBef>
              <a:spcAft>
                <a:spcPts val="0"/>
              </a:spcAft>
              <a:buClr>
                <a:schemeClr val="dk1"/>
              </a:buClr>
              <a:buSzPts val="3200"/>
              <a:buChar char="•"/>
            </a:pPr>
            <a:r>
              <a:rPr lang="en-US" sz="3200" dirty="0"/>
              <a:t>Watch the demonstrations of a provider greeting a new client</a:t>
            </a:r>
            <a:endParaRPr dirty="0"/>
          </a:p>
          <a:p>
            <a:pPr marL="339725" lvl="0" indent="-339725" algn="l" rtl="0">
              <a:lnSpc>
                <a:spcPct val="120000"/>
              </a:lnSpc>
              <a:spcBef>
                <a:spcPts val="1000"/>
              </a:spcBef>
              <a:spcAft>
                <a:spcPts val="0"/>
              </a:spcAft>
              <a:buClr>
                <a:schemeClr val="dk1"/>
              </a:buClr>
              <a:buSzPts val="3200"/>
              <a:buChar char="•"/>
            </a:pPr>
            <a:r>
              <a:rPr lang="en-US" sz="3200" dirty="0"/>
              <a:t>What did the provider seem to communicate? </a:t>
            </a:r>
            <a:endParaRPr dirty="0"/>
          </a:p>
          <a:p>
            <a:pPr marL="339725" lvl="0" indent="-339725" algn="l" rtl="0">
              <a:lnSpc>
                <a:spcPct val="120000"/>
              </a:lnSpc>
              <a:spcBef>
                <a:spcPts val="1000"/>
              </a:spcBef>
              <a:spcAft>
                <a:spcPts val="0"/>
              </a:spcAft>
              <a:buClr>
                <a:schemeClr val="dk1"/>
              </a:buClr>
              <a:buSzPts val="3200"/>
              <a:buChar char="•"/>
            </a:pPr>
            <a:r>
              <a:rPr lang="en-US" sz="3200" dirty="0"/>
              <a:t>What are the different ways that we communicate?</a:t>
            </a:r>
            <a:endParaRPr sz="2800" b="1" dirty="0"/>
          </a:p>
        </p:txBody>
      </p:sp>
      <p:sp>
        <p:nvSpPr>
          <p:cNvPr id="677" name="Google Shape;677;p1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4</a:t>
            </a:r>
            <a:endParaRPr dirty="0"/>
          </a:p>
        </p:txBody>
      </p:sp>
      <p:pic>
        <p:nvPicPr>
          <p:cNvPr id="678" name="Google Shape;678;p1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294145" y="2081213"/>
            <a:ext cx="4059655" cy="3399549"/>
          </a:xfrm>
          <a:prstGeom prst="rect">
            <a:avLst/>
          </a:prstGeom>
          <a:noFill/>
          <a:ln>
            <a:noFill/>
          </a:ln>
        </p:spPr>
      </p:pic>
      <p:sp>
        <p:nvSpPr>
          <p:cNvPr id="679" name="Google Shape;679;p13"/>
          <p:cNvSpPr txBox="1"/>
          <p:nvPr/>
        </p:nvSpPr>
        <p:spPr>
          <a:xfrm>
            <a:off x="6843875" y="5538025"/>
            <a:ext cx="4960200" cy="307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800" dirty="0">
                <a:solidFill>
                  <a:srgbClr val="000000"/>
                </a:solidFill>
                <a:latin typeface="Source Sans Pro"/>
                <a:ea typeface="Source Sans Pro"/>
                <a:cs typeface="Source Sans Pro"/>
                <a:sym typeface="Source Sans Pro"/>
              </a:rPr>
              <a:t>Credit: </a:t>
            </a:r>
            <a:r>
              <a:rPr lang="en-US" sz="800" dirty="0">
                <a:solidFill>
                  <a:srgbClr val="000000"/>
                </a:solidFill>
                <a:highlight>
                  <a:srgbClr val="FFFFFF"/>
                </a:highlight>
                <a:latin typeface="Source Sans Pro"/>
                <a:ea typeface="Source Sans Pro"/>
                <a:cs typeface="Source Sans Pro"/>
                <a:sym typeface="Source Sans Pro"/>
              </a:rPr>
              <a:t>Ambrose Hoona-Kab, Salim Khalaf/FHI360</a:t>
            </a:r>
            <a:endParaRPr sz="800" dirty="0">
              <a:solidFill>
                <a:srgbClr val="000000"/>
              </a:solidFill>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g1c8cf67fa27_0_15"/>
          <p:cNvSpPr txBox="1">
            <a:spLocks noGrp="1"/>
          </p:cNvSpPr>
          <p:nvPr>
            <p:ph type="body" idx="1"/>
          </p:nvPr>
        </p:nvSpPr>
        <p:spPr>
          <a:xfrm>
            <a:off x="965200" y="2312988"/>
            <a:ext cx="9272700" cy="233040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1000"/>
              </a:spcBef>
              <a:spcAft>
                <a:spcPts val="0"/>
              </a:spcAft>
              <a:buSzPts val="3600"/>
              <a:buNone/>
            </a:pPr>
            <a:r>
              <a:rPr lang="en-US" dirty="0"/>
              <a:t>Person-</a:t>
            </a: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centered</a:t>
            </a:r>
            <a:r>
              <a:rPr lang="en-US" dirty="0"/>
              <a:t> care </a:t>
            </a:r>
            <a:endParaRPr dirty="0"/>
          </a:p>
        </p:txBody>
      </p:sp>
      <p:sp>
        <p:nvSpPr>
          <p:cNvPr id="475" name="Google Shape;475;g1c8cf67fa27_0_15"/>
          <p:cNvSpPr txBox="1">
            <a:spLocks noGrp="1"/>
          </p:cNvSpPr>
          <p:nvPr>
            <p:ph type="body" idx="2"/>
          </p:nvPr>
        </p:nvSpPr>
        <p:spPr>
          <a:xfrm>
            <a:off x="991182" y="3147431"/>
            <a:ext cx="2423400" cy="521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1000"/>
              </a:spcBef>
              <a:spcAft>
                <a:spcPts val="0"/>
              </a:spcAft>
              <a:buSzPts val="1800"/>
              <a:buNone/>
            </a:pPr>
            <a:r>
              <a:rPr lang="en-US" sz="4000" dirty="0"/>
              <a:t>Session 1</a:t>
            </a:r>
            <a:endParaRPr sz="4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do we communicate?</a:t>
            </a:r>
            <a:endParaRPr dirty="0"/>
          </a:p>
        </p:txBody>
      </p:sp>
      <p:sp>
        <p:nvSpPr>
          <p:cNvPr id="686" name="Google Shape;686;p14"/>
          <p:cNvSpPr txBox="1">
            <a:spLocks noGrp="1"/>
          </p:cNvSpPr>
          <p:nvPr>
            <p:ph type="body" idx="1"/>
          </p:nvPr>
        </p:nvSpPr>
        <p:spPr>
          <a:xfrm>
            <a:off x="2728104" y="1690688"/>
            <a:ext cx="6735792" cy="658783"/>
          </a:xfrm>
          <a:prstGeom prst="rect">
            <a:avLst/>
          </a:prstGeom>
          <a:noFill/>
          <a:ln>
            <a:noFill/>
          </a:ln>
        </p:spPr>
        <p:txBody>
          <a:bodyPr spcFirstLastPara="1" wrap="square" lIns="91425" tIns="45700" rIns="91425" bIns="45700" anchor="t" anchorCtr="0">
            <a:noAutofit/>
          </a:bodyPr>
          <a:lstStyle/>
          <a:p>
            <a:pPr marL="339725" lvl="0" indent="-339725" algn="ctr" rtl="0">
              <a:lnSpc>
                <a:spcPct val="90000"/>
              </a:lnSpc>
              <a:spcBef>
                <a:spcPts val="0"/>
              </a:spcBef>
              <a:spcAft>
                <a:spcPts val="0"/>
              </a:spcAft>
              <a:buClr>
                <a:schemeClr val="dk1"/>
              </a:buClr>
              <a:buSzPts val="3000"/>
              <a:buNone/>
            </a:pPr>
            <a:r>
              <a:rPr lang="en-US" sz="3000" dirty="0"/>
              <a:t>Interpersonal communication includes:</a:t>
            </a:r>
            <a:endParaRPr dirty="0"/>
          </a:p>
        </p:txBody>
      </p:sp>
      <p:sp>
        <p:nvSpPr>
          <p:cNvPr id="687" name="Google Shape;687;p14"/>
          <p:cNvSpPr/>
          <p:nvPr/>
        </p:nvSpPr>
        <p:spPr>
          <a:xfrm>
            <a:off x="552090" y="2688536"/>
            <a:ext cx="5296619" cy="3278038"/>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Nonverbal communication: </a:t>
            </a:r>
            <a:br>
              <a:rPr lang="en-US" sz="3000" b="0" i="0" u="none" strike="noStrike" cap="none" dirty="0">
                <a:solidFill>
                  <a:schemeClr val="lt1"/>
                </a:solidFill>
                <a:latin typeface="Calibri"/>
                <a:ea typeface="Calibri"/>
                <a:cs typeface="Calibri"/>
                <a:sym typeface="Calibri"/>
              </a:rPr>
            </a:br>
            <a:r>
              <a:rPr lang="en-US" sz="3000" b="0" i="0" u="none" strike="noStrike" cap="none" dirty="0">
                <a:solidFill>
                  <a:schemeClr val="lt1"/>
                </a:solidFill>
                <a:latin typeface="Calibri"/>
                <a:ea typeface="Calibri"/>
                <a:cs typeface="Calibri"/>
                <a:sym typeface="Calibri"/>
              </a:rPr>
              <a:t>Face-to-face exchange of information, ideas or feelings through facial expressions, gestures and body positions</a:t>
            </a:r>
            <a:endParaRPr sz="1400" b="0" i="0" u="none" strike="noStrike" cap="none" dirty="0">
              <a:solidFill>
                <a:srgbClr val="000000"/>
              </a:solidFill>
              <a:latin typeface="Arial"/>
              <a:ea typeface="Arial"/>
              <a:cs typeface="Arial"/>
              <a:sym typeface="Arial"/>
            </a:endParaRPr>
          </a:p>
        </p:txBody>
      </p:sp>
      <p:sp>
        <p:nvSpPr>
          <p:cNvPr id="688" name="Google Shape;688;p14"/>
          <p:cNvSpPr/>
          <p:nvPr/>
        </p:nvSpPr>
        <p:spPr>
          <a:xfrm>
            <a:off x="6219645" y="2688536"/>
            <a:ext cx="5296619" cy="3278038"/>
          </a:xfrm>
          <a:prstGeom prst="roundRect">
            <a:avLst>
              <a:gd name="adj" fmla="val 16667"/>
            </a:avLst>
          </a:prstGeom>
          <a:solidFill>
            <a:srgbClr val="753E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3000" b="1" i="0" u="none" strike="noStrike" cap="none" dirty="0">
                <a:solidFill>
                  <a:schemeClr val="lt1"/>
                </a:solidFill>
                <a:latin typeface="Calibri"/>
                <a:ea typeface="Calibri"/>
                <a:cs typeface="Calibri"/>
                <a:sym typeface="Calibri"/>
              </a:rPr>
              <a:t>Verbal communication: </a:t>
            </a:r>
            <a:br>
              <a:rPr lang="en-US" sz="3000" b="1" i="0" u="none" strike="noStrike" cap="none" dirty="0">
                <a:solidFill>
                  <a:schemeClr val="lt1"/>
                </a:solidFill>
                <a:latin typeface="Calibri"/>
                <a:ea typeface="Calibri"/>
                <a:cs typeface="Calibri"/>
                <a:sym typeface="Calibri"/>
              </a:rPr>
            </a:br>
            <a:r>
              <a:rPr lang="en-US" sz="3000" b="0" i="0" u="none" strike="noStrike" cap="none" dirty="0">
                <a:solidFill>
                  <a:schemeClr val="lt1"/>
                </a:solidFill>
                <a:latin typeface="Calibri"/>
                <a:ea typeface="Calibri"/>
                <a:cs typeface="Calibri"/>
                <a:sym typeface="Calibri"/>
              </a:rPr>
              <a:t>Face-to-face exchange of information, ideas or feelings through use of the voice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1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dirty="0">
                <a:solidFill>
                  <a:srgbClr val="000000"/>
                </a:solidFill>
                <a:latin typeface="Roboto Condensed"/>
                <a:ea typeface="Roboto Condensed"/>
                <a:cs typeface="Roboto Condensed"/>
                <a:sym typeface="Roboto Condensed"/>
              </a:rPr>
              <a:t>Types of </a:t>
            </a:r>
            <a:r>
              <a:rPr lang="en-US" sz="3600" b="0" i="0" u="none" strike="noStrike" cap="none" dirty="0">
                <a:solidFill>
                  <a:srgbClr val="000000"/>
                </a:solidFill>
                <a:latin typeface="Roboto Condensed"/>
                <a:ea typeface="Roboto Condensed"/>
                <a:cs typeface="Roboto Condensed"/>
                <a:sym typeface="Roboto Condensed"/>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effective </a:t>
            </a:r>
            <a:r>
              <a:rPr lang="en-US" sz="3600" b="0" i="0" u="none" strike="noStrike" cap="none" dirty="0">
                <a:solidFill>
                  <a:srgbClr val="000000"/>
                </a:solidFill>
                <a:latin typeface="Roboto Condensed"/>
                <a:ea typeface="Roboto Condensed"/>
                <a:cs typeface="Roboto Condensed"/>
                <a:sym typeface="Roboto Condensed"/>
              </a:rPr>
              <a:t>nonverbal communication </a:t>
            </a:r>
            <a:endParaRPr dirty="0"/>
          </a:p>
        </p:txBody>
      </p:sp>
      <p:sp>
        <p:nvSpPr>
          <p:cNvPr id="695" name="Google Shape;695;p15"/>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5</a:t>
            </a:r>
            <a:endParaRPr dirty="0"/>
          </a:p>
        </p:txBody>
      </p:sp>
      <p:sp>
        <p:nvSpPr>
          <p:cNvPr id="696" name="Google Shape;696;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21</a:t>
            </a:fld>
            <a:endParaRPr sz="1200" b="0" i="0" u="none" strike="noStrike" cap="none" dirty="0">
              <a:solidFill>
                <a:srgbClr val="289195"/>
              </a:solidFill>
              <a:latin typeface="Source Sans Pro"/>
              <a:ea typeface="Source Sans Pro"/>
              <a:cs typeface="Source Sans Pro"/>
              <a:sym typeface="Source Sans Pro"/>
            </a:endParaRPr>
          </a:p>
        </p:txBody>
      </p:sp>
      <p:sp>
        <p:nvSpPr>
          <p:cNvPr id="697" name="Google Shape;697;p15"/>
          <p:cNvSpPr txBox="1">
            <a:spLocks noGrp="1"/>
          </p:cNvSpPr>
          <p:nvPr>
            <p:ph type="body" idx="2"/>
          </p:nvPr>
        </p:nvSpPr>
        <p:spPr>
          <a:xfrm>
            <a:off x="838200" y="1825625"/>
            <a:ext cx="5096100" cy="4530600"/>
          </a:xfrm>
          <a:prstGeom prst="rect">
            <a:avLst/>
          </a:prstGeom>
          <a:noFill/>
          <a:ln>
            <a:noFill/>
          </a:ln>
        </p:spPr>
        <p:txBody>
          <a:bodyPr spcFirstLastPara="1" wrap="square" lIns="91425" tIns="45700" rIns="91425" bIns="45700" anchor="t" anchorCtr="0">
            <a:normAutofit fontScale="70000" lnSpcReduction="20000"/>
          </a:bodyPr>
          <a:lstStyle/>
          <a:p>
            <a:pPr marL="228600" lvl="0" indent="-182880" algn="l" rtl="0">
              <a:lnSpc>
                <a:spcPct val="150000"/>
              </a:lnSpc>
              <a:spcBef>
                <a:spcPts val="0"/>
              </a:spcBef>
              <a:spcAft>
                <a:spcPts val="0"/>
              </a:spcAft>
              <a:buSzPct val="100000"/>
              <a:buChar char="•"/>
            </a:pPr>
            <a:r>
              <a:rPr lang="en-US" sz="3200" dirty="0"/>
              <a:t>On a sticky note, write 1-2 examples of </a:t>
            </a:r>
            <a:r>
              <a:rPr lang="en-US" sz="3200" b="1" dirty="0"/>
              <a:t>effective </a:t>
            </a:r>
            <a:r>
              <a:rPr lang="en-US" sz="3200" dirty="0"/>
              <a:t>nonverbal communication </a:t>
            </a:r>
            <a:endParaRPr dirty="0"/>
          </a:p>
          <a:p>
            <a:pPr marL="228600" lvl="0" indent="-182880" algn="l" rtl="0">
              <a:lnSpc>
                <a:spcPct val="150000"/>
              </a:lnSpc>
              <a:spcBef>
                <a:spcPts val="0"/>
              </a:spcBef>
              <a:spcAft>
                <a:spcPts val="0"/>
              </a:spcAft>
              <a:buSzPct val="100000"/>
              <a:buChar char="•"/>
            </a:pPr>
            <a:r>
              <a:rPr lang="en-US" sz="3200" dirty="0"/>
              <a:t>On a sticky note, write 1-2 examples of </a:t>
            </a:r>
            <a:r>
              <a:rPr lang="en-US" sz="3200" b="1" dirty="0"/>
              <a:t>ineffective </a:t>
            </a:r>
            <a:r>
              <a:rPr lang="en-US" sz="3200" dirty="0"/>
              <a:t>nonverbal communication  </a:t>
            </a:r>
            <a:endParaRPr dirty="0"/>
          </a:p>
          <a:p>
            <a:pPr marL="228600" lvl="0" indent="-182880" algn="l" rtl="0">
              <a:lnSpc>
                <a:spcPct val="150000"/>
              </a:lnSpc>
              <a:spcBef>
                <a:spcPts val="1000"/>
              </a:spcBef>
              <a:spcAft>
                <a:spcPts val="0"/>
              </a:spcAft>
              <a:buClr>
                <a:schemeClr val="dk1"/>
              </a:buClr>
              <a:buSzPct val="100000"/>
              <a:buChar char="•"/>
            </a:pPr>
            <a:r>
              <a:rPr lang="en-US" sz="3200" dirty="0"/>
              <a:t>Stick your note to the wall under one of the categories : ‘effective’ </a:t>
            </a:r>
            <a:r>
              <a:rPr lang="en-US" sz="3200" u="sng" dirty="0"/>
              <a:t>or </a:t>
            </a:r>
            <a:r>
              <a:rPr lang="en-US" sz="3200" dirty="0"/>
              <a:t>‘not effective’</a:t>
            </a:r>
            <a:endParaRPr dirty="0"/>
          </a:p>
        </p:txBody>
      </p:sp>
      <p:grpSp>
        <p:nvGrpSpPr>
          <p:cNvPr id="698" name="Google Shape;698;p15">
            <a:extLst>
              <a:ext uri="{C183D7F6-B498-43B3-948B-1728B52AA6E4}">
                <adec:decorative xmlns:adec="http://schemas.microsoft.com/office/drawing/2017/decorative" val="1"/>
              </a:ext>
            </a:extLst>
          </p:cNvPr>
          <p:cNvGrpSpPr/>
          <p:nvPr/>
        </p:nvGrpSpPr>
        <p:grpSpPr>
          <a:xfrm>
            <a:off x="6362383" y="1937689"/>
            <a:ext cx="5283731" cy="1755777"/>
            <a:chOff x="5410475" y="1531587"/>
            <a:chExt cx="6617900" cy="2470837"/>
          </a:xfrm>
        </p:grpSpPr>
        <p:pic>
          <p:nvPicPr>
            <p:cNvPr id="699" name="Google Shape;699;p15"/>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700" name="Google Shape;700;p15"/>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701" name="Google Shape;701;p15"/>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702" name="Google Shape;702;p15"/>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grpSp>
        <p:nvGrpSpPr>
          <p:cNvPr id="703" name="Google Shape;703;p15">
            <a:extLst>
              <a:ext uri="{C183D7F6-B498-43B3-948B-1728B52AA6E4}">
                <adec:decorative xmlns:adec="http://schemas.microsoft.com/office/drawing/2017/decorative" val="1"/>
              </a:ext>
            </a:extLst>
          </p:cNvPr>
          <p:cNvGrpSpPr/>
          <p:nvPr/>
        </p:nvGrpSpPr>
        <p:grpSpPr>
          <a:xfrm>
            <a:off x="6362385" y="3693473"/>
            <a:ext cx="5283731" cy="1665591"/>
            <a:chOff x="5410475" y="1531587"/>
            <a:chExt cx="6617900" cy="2470837"/>
          </a:xfrm>
        </p:grpSpPr>
        <p:pic>
          <p:nvPicPr>
            <p:cNvPr id="704" name="Google Shape;704;p15"/>
            <p:cNvPicPr preferRelativeResize="0"/>
            <p:nvPr/>
          </p:nvPicPr>
          <p:blipFill rotWithShape="1">
            <a:blip r:embed="rId3">
              <a:alphaModFix/>
            </a:blip>
            <a:srcRect l="12662" r="11923" b="21630"/>
            <a:stretch/>
          </p:blipFill>
          <p:spPr>
            <a:xfrm>
              <a:off x="5410475" y="1842191"/>
              <a:ext cx="1891125" cy="1965084"/>
            </a:xfrm>
            <a:prstGeom prst="rect">
              <a:avLst/>
            </a:prstGeom>
            <a:noFill/>
            <a:ln>
              <a:noFill/>
            </a:ln>
          </p:spPr>
        </p:pic>
        <p:pic>
          <p:nvPicPr>
            <p:cNvPr id="705" name="Google Shape;705;p15"/>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706" name="Google Shape;706;p15"/>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707" name="Google Shape;707;p15"/>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Effective nonverbal communication</a:t>
            </a:r>
            <a:endParaRPr dirty="0"/>
          </a:p>
        </p:txBody>
      </p:sp>
      <p:sp>
        <p:nvSpPr>
          <p:cNvPr id="714" name="Google Shape;714;p16"/>
          <p:cNvSpPr txBox="1">
            <a:spLocks noGrp="1"/>
          </p:cNvSpPr>
          <p:nvPr>
            <p:ph type="body" idx="1"/>
          </p:nvPr>
        </p:nvSpPr>
        <p:spPr>
          <a:xfrm>
            <a:off x="838201" y="1690688"/>
            <a:ext cx="6769712" cy="4158021"/>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10000"/>
              </a:lnSpc>
              <a:spcBef>
                <a:spcPts val="0"/>
              </a:spcBef>
              <a:spcAft>
                <a:spcPts val="0"/>
              </a:spcAft>
              <a:buClr>
                <a:schemeClr val="dk1"/>
              </a:buClr>
              <a:buSzPct val="100000"/>
              <a:buChar char="•"/>
            </a:pPr>
            <a:r>
              <a:rPr lang="en-US" sz="2600" dirty="0"/>
              <a:t>Paying full attention—listening</a:t>
            </a:r>
            <a:endParaRPr dirty="0"/>
          </a:p>
          <a:p>
            <a:pPr marL="228600" lvl="0" indent="-228600" algn="l" rtl="0">
              <a:lnSpc>
                <a:spcPct val="110000"/>
              </a:lnSpc>
              <a:spcBef>
                <a:spcPts val="1200"/>
              </a:spcBef>
              <a:spcAft>
                <a:spcPts val="0"/>
              </a:spcAft>
              <a:buClr>
                <a:schemeClr val="dk1"/>
              </a:buClr>
              <a:buSzPct val="100000"/>
              <a:buChar char="•"/>
            </a:pPr>
            <a:r>
              <a:rPr lang="en-US" sz="2600" dirty="0"/>
              <a:t>Relaxed body postures facing the client</a:t>
            </a:r>
            <a:endParaRPr dirty="0"/>
          </a:p>
          <a:p>
            <a:pPr marL="228600" lvl="0" indent="-228600" algn="l" rtl="0">
              <a:lnSpc>
                <a:spcPct val="110000"/>
              </a:lnSpc>
              <a:spcBef>
                <a:spcPts val="1200"/>
              </a:spcBef>
              <a:spcAft>
                <a:spcPts val="0"/>
              </a:spcAft>
              <a:buClr>
                <a:schemeClr val="dk1"/>
              </a:buClr>
              <a:buSzPct val="100000"/>
              <a:buChar char="•"/>
            </a:pPr>
            <a:r>
              <a:rPr lang="en-US" sz="2600" dirty="0"/>
              <a:t>Facial expressions that show interest and concern, as well as smiling when appropriate</a:t>
            </a:r>
            <a:endParaRPr dirty="0"/>
          </a:p>
          <a:p>
            <a:pPr marL="228600" lvl="0" indent="-228600" algn="l" rtl="0">
              <a:lnSpc>
                <a:spcPct val="110000"/>
              </a:lnSpc>
              <a:spcBef>
                <a:spcPts val="1200"/>
              </a:spcBef>
              <a:spcAft>
                <a:spcPts val="0"/>
              </a:spcAft>
              <a:buClr>
                <a:schemeClr val="dk1"/>
              </a:buClr>
              <a:buSzPct val="100000"/>
              <a:buChar char="•"/>
            </a:pPr>
            <a:r>
              <a:rPr lang="en-US" sz="2600" dirty="0"/>
              <a:t>Encouraging gestures (e.g., nodding the head) and maintaining eye contact</a:t>
            </a:r>
            <a:endParaRPr dirty="0"/>
          </a:p>
          <a:p>
            <a:pPr marL="228600" lvl="0" indent="-228600" algn="l" rtl="0">
              <a:lnSpc>
                <a:spcPct val="110000"/>
              </a:lnSpc>
              <a:spcBef>
                <a:spcPts val="1200"/>
              </a:spcBef>
              <a:spcAft>
                <a:spcPts val="0"/>
              </a:spcAft>
              <a:buClr>
                <a:schemeClr val="dk1"/>
              </a:buClr>
              <a:buSzPct val="100000"/>
              <a:buChar char="•"/>
            </a:pPr>
            <a:r>
              <a:rPr lang="en-US" sz="2600" dirty="0"/>
              <a:t>Avoid negative nonverbal communication (e.g., checking watch, looking away, or doing other things as you listen)</a:t>
            </a:r>
            <a:endParaRPr dirty="0"/>
          </a:p>
          <a:p>
            <a:pPr marL="228600" lvl="0" indent="-64135" algn="l" rtl="0">
              <a:lnSpc>
                <a:spcPct val="95000"/>
              </a:lnSpc>
              <a:spcBef>
                <a:spcPts val="3000"/>
              </a:spcBef>
              <a:spcAft>
                <a:spcPts val="0"/>
              </a:spcAft>
              <a:buClr>
                <a:schemeClr val="dk1"/>
              </a:buClr>
              <a:buSzPct val="100000"/>
              <a:buNone/>
            </a:pPr>
            <a:endParaRPr sz="2800" dirty="0"/>
          </a:p>
          <a:p>
            <a:pPr marL="228600" lvl="0" indent="-64135" algn="l" rtl="0">
              <a:lnSpc>
                <a:spcPct val="90000"/>
              </a:lnSpc>
              <a:spcBef>
                <a:spcPts val="2884"/>
              </a:spcBef>
              <a:spcAft>
                <a:spcPts val="0"/>
              </a:spcAft>
              <a:buClr>
                <a:schemeClr val="dk1"/>
              </a:buClr>
              <a:buSzPct val="100000"/>
              <a:buNone/>
            </a:pPr>
            <a:endParaRPr sz="2800" dirty="0"/>
          </a:p>
        </p:txBody>
      </p:sp>
      <p:sp>
        <p:nvSpPr>
          <p:cNvPr id="715" name="Google Shape;715;p16"/>
          <p:cNvSpPr txBox="1"/>
          <p:nvPr/>
        </p:nvSpPr>
        <p:spPr>
          <a:xfrm>
            <a:off x="2018376" y="5912775"/>
            <a:ext cx="831516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1" u="none" strike="noStrike" cap="none" dirty="0">
                <a:solidFill>
                  <a:schemeClr val="accent3"/>
                </a:solidFill>
                <a:latin typeface="Calibri"/>
                <a:ea typeface="Calibri"/>
                <a:cs typeface="Calibri"/>
                <a:sym typeface="Calibri"/>
              </a:rPr>
              <a:t>Helps establish and maintain a good connection</a:t>
            </a:r>
            <a:endParaRPr sz="1400" b="0" i="0" u="none" strike="noStrike" cap="none" dirty="0">
              <a:solidFill>
                <a:srgbClr val="000000"/>
              </a:solidFill>
              <a:latin typeface="Arial"/>
              <a:ea typeface="Arial"/>
              <a:cs typeface="Arial"/>
              <a:sym typeface="Arial"/>
            </a:endParaRPr>
          </a:p>
        </p:txBody>
      </p:sp>
      <p:pic>
        <p:nvPicPr>
          <p:cNvPr id="716" name="Google Shape;716;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101218" y="2804106"/>
            <a:ext cx="2144809" cy="2220634"/>
          </a:xfrm>
          <a:prstGeom prst="rect">
            <a:avLst/>
          </a:prstGeom>
          <a:noFill/>
          <a:ln>
            <a:noFill/>
          </a:ln>
        </p:spPr>
      </p:pic>
      <p:sp>
        <p:nvSpPr>
          <p:cNvPr id="717" name="Google Shape;717;p16"/>
          <p:cNvSpPr txBox="1"/>
          <p:nvPr/>
        </p:nvSpPr>
        <p:spPr>
          <a:xfrm>
            <a:off x="11246027" y="3920571"/>
            <a:ext cx="65274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rgbClr val="1E6C6F"/>
                </a:solidFill>
                <a:latin typeface="Calibri"/>
                <a:ea typeface="Calibri"/>
                <a:cs typeface="Calibri"/>
                <a:sym typeface="Calibri"/>
              </a:rPr>
              <a:t>DO</a:t>
            </a:r>
            <a:endParaRPr sz="1400" b="0" i="0" u="none" strike="noStrike" cap="none" dirty="0">
              <a:solidFill>
                <a:srgbClr val="000000"/>
              </a:solidFill>
              <a:latin typeface="Arial"/>
              <a:ea typeface="Arial"/>
              <a:cs typeface="Arial"/>
              <a:sym typeface="Arial"/>
            </a:endParaRPr>
          </a:p>
        </p:txBody>
      </p:sp>
      <p:sp>
        <p:nvSpPr>
          <p:cNvPr id="718" name="Google Shape;718;p16"/>
          <p:cNvSpPr txBox="1"/>
          <p:nvPr/>
        </p:nvSpPr>
        <p:spPr>
          <a:xfrm>
            <a:off x="9329341" y="1775013"/>
            <a:ext cx="116525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accent3"/>
                </a:solidFill>
                <a:latin typeface="Calibri"/>
                <a:ea typeface="Calibri"/>
                <a:cs typeface="Calibri"/>
                <a:sym typeface="Calibri"/>
              </a:rPr>
              <a:t>DON’T</a:t>
            </a:r>
            <a:endParaRPr sz="1400" b="0" i="0" u="none" strike="noStrike" cap="none" dirty="0">
              <a:solidFill>
                <a:srgbClr val="000000"/>
              </a:solidFill>
              <a:latin typeface="Arial"/>
              <a:ea typeface="Arial"/>
              <a:cs typeface="Arial"/>
              <a:sym typeface="Arial"/>
            </a:endParaRPr>
          </a:p>
        </p:txBody>
      </p:sp>
      <p:sp>
        <p:nvSpPr>
          <p:cNvPr id="719" name="Google Shape;719;p16"/>
          <p:cNvSpPr txBox="1"/>
          <p:nvPr/>
        </p:nvSpPr>
        <p:spPr>
          <a:xfrm>
            <a:off x="11243791" y="-213611"/>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dirty="0">
                <a:solidFill>
                  <a:srgbClr val="289195"/>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p:txBody>
      </p:sp>
      <p:pic>
        <p:nvPicPr>
          <p:cNvPr id="720" name="Google Shape;720;p16">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7607925" y="1195138"/>
            <a:ext cx="1847850" cy="1952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18"/>
          <p:cNvSpPr txBox="1">
            <a:spLocks noGrp="1"/>
          </p:cNvSpPr>
          <p:nvPr>
            <p:ph type="title"/>
          </p:nvPr>
        </p:nvSpPr>
        <p:spPr>
          <a:xfrm>
            <a:off x="838200" y="365125"/>
            <a:ext cx="10515600" cy="96334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Effective verbal communication</a:t>
            </a:r>
            <a:endParaRPr dirty="0"/>
          </a:p>
        </p:txBody>
      </p:sp>
      <p:sp>
        <p:nvSpPr>
          <p:cNvPr id="727" name="Google Shape;727;p18"/>
          <p:cNvSpPr txBox="1">
            <a:spLocks noGrp="1"/>
          </p:cNvSpPr>
          <p:nvPr>
            <p:ph type="body" idx="1"/>
          </p:nvPr>
        </p:nvSpPr>
        <p:spPr>
          <a:xfrm>
            <a:off x="838200" y="1825625"/>
            <a:ext cx="5752381" cy="466725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rgbClr val="1E6C6F"/>
              </a:buClr>
              <a:buSzPct val="100000"/>
              <a:buNone/>
            </a:pPr>
            <a:r>
              <a:rPr lang="en-US" sz="3200" b="1" dirty="0">
                <a:solidFill>
                  <a:srgbClr val="1E6C6F"/>
                </a:solidFill>
              </a:rPr>
              <a:t>Active listening:</a:t>
            </a:r>
            <a:endParaRPr dirty="0"/>
          </a:p>
          <a:p>
            <a:pPr marL="290513" lvl="0" indent="-290513" algn="l" rtl="0">
              <a:lnSpc>
                <a:spcPct val="90000"/>
              </a:lnSpc>
              <a:spcBef>
                <a:spcPts val="1800"/>
              </a:spcBef>
              <a:spcAft>
                <a:spcPts val="0"/>
              </a:spcAft>
              <a:buClr>
                <a:schemeClr val="dk1"/>
              </a:buClr>
              <a:buSzPct val="100000"/>
              <a:buChar char="•"/>
            </a:pPr>
            <a:r>
              <a:rPr lang="en-US" sz="3200" dirty="0"/>
              <a:t>Giving verbal encouragement</a:t>
            </a:r>
            <a:endParaRPr dirty="0"/>
          </a:p>
          <a:p>
            <a:pPr marL="290513" lvl="0" indent="-290513" algn="l" rtl="0">
              <a:lnSpc>
                <a:spcPct val="90000"/>
              </a:lnSpc>
              <a:spcBef>
                <a:spcPts val="2368"/>
              </a:spcBef>
              <a:spcAft>
                <a:spcPts val="0"/>
              </a:spcAft>
              <a:buClr>
                <a:schemeClr val="dk1"/>
              </a:buClr>
              <a:buSzPct val="100000"/>
              <a:buChar char="•"/>
            </a:pPr>
            <a:r>
              <a:rPr lang="en-US" sz="3200" dirty="0"/>
              <a:t>Using appropriate tone of voice</a:t>
            </a:r>
            <a:endParaRPr dirty="0"/>
          </a:p>
          <a:p>
            <a:pPr marL="290513" lvl="0" indent="-290513" algn="l" rtl="0">
              <a:lnSpc>
                <a:spcPct val="90000"/>
              </a:lnSpc>
              <a:spcBef>
                <a:spcPts val="2368"/>
              </a:spcBef>
              <a:spcAft>
                <a:spcPts val="0"/>
              </a:spcAft>
              <a:buClr>
                <a:schemeClr val="dk1"/>
              </a:buClr>
              <a:buSzPct val="100000"/>
              <a:buChar char="•"/>
            </a:pPr>
            <a:r>
              <a:rPr lang="en-US" sz="3200" dirty="0"/>
              <a:t>Paraphrasing what the client says</a:t>
            </a:r>
            <a:endParaRPr dirty="0"/>
          </a:p>
          <a:p>
            <a:pPr marL="290513" lvl="0" indent="-290513" algn="l" rtl="0">
              <a:lnSpc>
                <a:spcPct val="90000"/>
              </a:lnSpc>
              <a:spcBef>
                <a:spcPts val="2368"/>
              </a:spcBef>
              <a:spcAft>
                <a:spcPts val="0"/>
              </a:spcAft>
              <a:buClr>
                <a:schemeClr val="dk1"/>
              </a:buClr>
              <a:buSzPct val="100000"/>
              <a:buChar char="•"/>
            </a:pPr>
            <a:r>
              <a:rPr lang="en-US" sz="3200" dirty="0"/>
              <a:t>Communicating in a language that the client is most comfortable with</a:t>
            </a:r>
            <a:endParaRPr dirty="0"/>
          </a:p>
        </p:txBody>
      </p:sp>
      <p:sp>
        <p:nvSpPr>
          <p:cNvPr id="728" name="Google Shape;728;p18"/>
          <p:cNvSpPr txBox="1"/>
          <p:nvPr/>
        </p:nvSpPr>
        <p:spPr>
          <a:xfrm>
            <a:off x="6754685" y="4513394"/>
            <a:ext cx="4554132"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1" u="none" strike="noStrike" cap="none" dirty="0">
                <a:solidFill>
                  <a:schemeClr val="accent3"/>
                </a:solidFill>
                <a:latin typeface="Calibri"/>
                <a:ea typeface="Calibri"/>
                <a:cs typeface="Calibri"/>
                <a:sym typeface="Calibri"/>
              </a:rPr>
              <a:t>Listen carefully while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1" u="none" strike="noStrike" cap="none" dirty="0">
                <a:solidFill>
                  <a:schemeClr val="accent3"/>
                </a:solidFill>
                <a:latin typeface="Calibri"/>
                <a:ea typeface="Calibri"/>
                <a:cs typeface="Calibri"/>
                <a:sym typeface="Calibri"/>
              </a:rPr>
              <a:t>encouraging the client to talk</a:t>
            </a:r>
            <a:endParaRPr sz="1400" b="0" i="0" u="none" strike="noStrike" cap="none" dirty="0">
              <a:solidFill>
                <a:srgbClr val="000000"/>
              </a:solidFill>
              <a:latin typeface="Arial"/>
              <a:ea typeface="Arial"/>
              <a:cs typeface="Arial"/>
              <a:sym typeface="Arial"/>
            </a:endParaRPr>
          </a:p>
        </p:txBody>
      </p:sp>
      <p:pic>
        <p:nvPicPr>
          <p:cNvPr id="729" name="Google Shape;729;p1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591681" y="1545193"/>
            <a:ext cx="2880126" cy="28801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19"/>
          <p:cNvSpPr txBox="1">
            <a:spLocks noGrp="1"/>
          </p:cNvSpPr>
          <p:nvPr>
            <p:ph type="title"/>
          </p:nvPr>
        </p:nvSpPr>
        <p:spPr>
          <a:xfrm>
            <a:off x="838200" y="517251"/>
            <a:ext cx="5614358" cy="111861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Using simple, clear language</a:t>
            </a:r>
            <a:endParaRPr dirty="0"/>
          </a:p>
        </p:txBody>
      </p:sp>
      <p:sp>
        <p:nvSpPr>
          <p:cNvPr id="736" name="Google Shape;736;p19"/>
          <p:cNvSpPr txBox="1">
            <a:spLocks noGrp="1"/>
          </p:cNvSpPr>
          <p:nvPr>
            <p:ph type="body" idx="1"/>
          </p:nvPr>
        </p:nvSpPr>
        <p:spPr>
          <a:xfrm>
            <a:off x="838200" y="1825625"/>
            <a:ext cx="5873151" cy="4291688"/>
          </a:xfrm>
          <a:prstGeom prst="rect">
            <a:avLst/>
          </a:prstGeom>
          <a:noFill/>
          <a:ln>
            <a:noFill/>
          </a:ln>
        </p:spPr>
        <p:txBody>
          <a:bodyPr spcFirstLastPara="1" wrap="square" lIns="91425" tIns="45700" rIns="91425" bIns="45700" anchor="t" anchorCtr="0">
            <a:spAutoFit/>
          </a:bodyPr>
          <a:lstStyle/>
          <a:p>
            <a:pPr marL="228600" lvl="0" indent="-228600" algn="l" rtl="0">
              <a:lnSpc>
                <a:spcPct val="120000"/>
              </a:lnSpc>
              <a:spcBef>
                <a:spcPts val="0"/>
              </a:spcBef>
              <a:spcAft>
                <a:spcPts val="0"/>
              </a:spcAft>
              <a:buClr>
                <a:schemeClr val="dk1"/>
              </a:buClr>
              <a:buSzPts val="2800"/>
              <a:buChar char="•"/>
            </a:pPr>
            <a:r>
              <a:rPr lang="en-US" sz="2800" dirty="0"/>
              <a:t>Use words and explanations that clients can easily understand</a:t>
            </a:r>
            <a:endParaRPr dirty="0"/>
          </a:p>
          <a:p>
            <a:pPr marL="228600" lvl="0" indent="-228600" algn="l" rtl="0">
              <a:lnSpc>
                <a:spcPct val="120000"/>
              </a:lnSpc>
              <a:spcBef>
                <a:spcPts val="1200"/>
              </a:spcBef>
              <a:spcAft>
                <a:spcPts val="0"/>
              </a:spcAft>
              <a:buClr>
                <a:schemeClr val="dk1"/>
              </a:buClr>
              <a:buSzPts val="2800"/>
              <a:buChar char="•"/>
            </a:pPr>
            <a:r>
              <a:rPr lang="en-US" sz="2800" dirty="0"/>
              <a:t>If clients do not understand, they may not: </a:t>
            </a:r>
            <a:endParaRPr dirty="0"/>
          </a:p>
          <a:p>
            <a:pPr marL="685800" lvl="1" indent="-228600" algn="l" rtl="0">
              <a:lnSpc>
                <a:spcPct val="120000"/>
              </a:lnSpc>
              <a:spcBef>
                <a:spcPts val="1200"/>
              </a:spcBef>
              <a:spcAft>
                <a:spcPts val="0"/>
              </a:spcAft>
              <a:buClr>
                <a:schemeClr val="dk1"/>
              </a:buClr>
              <a:buSzPts val="2800"/>
              <a:buChar char="•"/>
            </a:pPr>
            <a:r>
              <a:rPr lang="en-US" sz="2800" dirty="0"/>
              <a:t>Ask for clarification</a:t>
            </a:r>
            <a:endParaRPr dirty="0"/>
          </a:p>
          <a:p>
            <a:pPr marL="685800" lvl="1" indent="-228600" algn="l" rtl="0">
              <a:lnSpc>
                <a:spcPct val="120000"/>
              </a:lnSpc>
              <a:spcBef>
                <a:spcPts val="1200"/>
              </a:spcBef>
              <a:spcAft>
                <a:spcPts val="0"/>
              </a:spcAft>
              <a:buClr>
                <a:schemeClr val="dk1"/>
              </a:buClr>
              <a:buSzPts val="2800"/>
              <a:buChar char="•"/>
            </a:pPr>
            <a:r>
              <a:rPr lang="en-US" sz="2800" dirty="0"/>
              <a:t>Follow instructions</a:t>
            </a:r>
            <a:endParaRPr dirty="0"/>
          </a:p>
          <a:p>
            <a:pPr marL="685800" lvl="1" indent="-228600" algn="l" rtl="0">
              <a:lnSpc>
                <a:spcPct val="120000"/>
              </a:lnSpc>
              <a:spcBef>
                <a:spcPts val="1200"/>
              </a:spcBef>
              <a:spcAft>
                <a:spcPts val="0"/>
              </a:spcAft>
              <a:buClr>
                <a:schemeClr val="dk1"/>
              </a:buClr>
              <a:buSzPts val="2800"/>
              <a:buChar char="•"/>
            </a:pPr>
            <a:r>
              <a:rPr lang="en-US" sz="2800" dirty="0"/>
              <a:t>Make good decisions</a:t>
            </a:r>
            <a:endParaRPr dirty="0"/>
          </a:p>
        </p:txBody>
      </p:sp>
      <p:grpSp>
        <p:nvGrpSpPr>
          <p:cNvPr id="737" name="Google Shape;737;p19" descr="graphic showing text stating to keep it simple "/>
          <p:cNvGrpSpPr/>
          <p:nvPr/>
        </p:nvGrpSpPr>
        <p:grpSpPr>
          <a:xfrm>
            <a:off x="6711352" y="1204549"/>
            <a:ext cx="3968148" cy="4823852"/>
            <a:chOff x="6711352" y="1204549"/>
            <a:chExt cx="3968148" cy="4823852"/>
          </a:xfrm>
        </p:grpSpPr>
        <p:sp>
          <p:nvSpPr>
            <p:cNvPr id="738" name="Google Shape;738;p19"/>
            <p:cNvSpPr/>
            <p:nvPr/>
          </p:nvSpPr>
          <p:spPr>
            <a:xfrm rot="-1653870">
              <a:off x="6958764" y="1725367"/>
              <a:ext cx="2674189" cy="1725283"/>
            </a:xfrm>
            <a:prstGeom prst="roundRect">
              <a:avLst>
                <a:gd name="adj" fmla="val 16667"/>
              </a:avLst>
            </a:prstGeom>
            <a:solidFill>
              <a:srgbClr val="753E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Calibri"/>
                  <a:ea typeface="Calibri"/>
                  <a:cs typeface="Calibri"/>
                  <a:sym typeface="Calibri"/>
                </a:rPr>
                <a:t>Keep it simple!</a:t>
              </a:r>
              <a:endParaRPr sz="1400" b="0" i="0" u="none" strike="noStrike" cap="none" dirty="0">
                <a:solidFill>
                  <a:srgbClr val="000000"/>
                </a:solidFill>
                <a:latin typeface="Arial"/>
                <a:ea typeface="Arial"/>
                <a:cs typeface="Arial"/>
                <a:sym typeface="Arial"/>
              </a:endParaRPr>
            </a:p>
          </p:txBody>
        </p:sp>
        <p:sp>
          <p:nvSpPr>
            <p:cNvPr id="739" name="Google Shape;739;p19"/>
            <p:cNvSpPr/>
            <p:nvPr/>
          </p:nvSpPr>
          <p:spPr>
            <a:xfrm>
              <a:off x="7194429" y="4120779"/>
              <a:ext cx="3485071" cy="1907622"/>
            </a:xfrm>
            <a:prstGeom prst="roundRect">
              <a:avLst>
                <a:gd name="adj" fmla="val 16667"/>
              </a:avLst>
            </a:prstGeom>
            <a:solidFill>
              <a:srgbClr val="FF951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Calibri"/>
                  <a:ea typeface="Calibri"/>
                  <a:cs typeface="Calibri"/>
                  <a:sym typeface="Calibri"/>
                </a:rPr>
                <a:t>Simple language</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dk1"/>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Calibri"/>
                  <a:ea typeface="Calibri"/>
                  <a:cs typeface="Calibri"/>
                  <a:sym typeface="Calibri"/>
                </a:rPr>
                <a:t>Understanding</a:t>
              </a:r>
              <a:endParaRPr sz="1400" b="0" i="0" u="none" strike="noStrike" cap="none" dirty="0">
                <a:solidFill>
                  <a:srgbClr val="000000"/>
                </a:solidFill>
                <a:latin typeface="Arial"/>
                <a:ea typeface="Arial"/>
                <a:cs typeface="Arial"/>
                <a:sym typeface="Arial"/>
              </a:endParaRPr>
            </a:p>
          </p:txBody>
        </p:sp>
        <p:sp>
          <p:nvSpPr>
            <p:cNvPr id="740" name="Google Shape;740;p19"/>
            <p:cNvSpPr/>
            <p:nvPr/>
          </p:nvSpPr>
          <p:spPr>
            <a:xfrm>
              <a:off x="9523562" y="1825625"/>
              <a:ext cx="1155938" cy="2295154"/>
            </a:xfrm>
            <a:prstGeom prst="curvedLeftArrow">
              <a:avLst>
                <a:gd name="adj1" fmla="val 25000"/>
                <a:gd name="adj2" fmla="val 50000"/>
                <a:gd name="adj3" fmla="val 25000"/>
              </a:avLst>
            </a:prstGeom>
            <a:solidFill>
              <a:srgbClr val="0070C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g1c9987253b5_0_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t>Partner discussion</a:t>
            </a:r>
            <a:endParaRPr dirty="0"/>
          </a:p>
        </p:txBody>
      </p:sp>
      <p:sp>
        <p:nvSpPr>
          <p:cNvPr id="3" name="Text Placeholder 2">
            <a:extLst>
              <a:ext uri="{FF2B5EF4-FFF2-40B4-BE49-F238E27FC236}">
                <a16:creationId xmlns:a16="http://schemas.microsoft.com/office/drawing/2014/main" id="{3CF2E126-5FE7-94BC-2315-23E782814879}"/>
              </a:ext>
            </a:extLst>
          </p:cNvPr>
          <p:cNvSpPr>
            <a:spLocks noGrp="1"/>
          </p:cNvSpPr>
          <p:nvPr>
            <p:ph type="body" idx="2"/>
          </p:nvPr>
        </p:nvSpPr>
        <p:spPr/>
        <p:txBody>
          <a:bodyPr/>
          <a:lstStyle/>
          <a:p>
            <a:pPr marL="0" indent="7938"/>
            <a:r>
              <a:rPr lang="en-US" b="1" dirty="0"/>
              <a:t>ACTIVITY 6</a:t>
            </a:r>
            <a:endParaRPr lang="en-US" dirty="0"/>
          </a:p>
        </p:txBody>
      </p:sp>
      <p:sp>
        <p:nvSpPr>
          <p:cNvPr id="748" name="Google Shape;748;g1c9987253b5_0_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dirty="0"/>
          </a:p>
        </p:txBody>
      </p:sp>
      <p:pic>
        <p:nvPicPr>
          <p:cNvPr id="750" name="Google Shape;750;g1c9987253b5_0_4" descr="A person standing next to a display of products"/>
          <p:cNvPicPr preferRelativeResize="0"/>
          <p:nvPr/>
        </p:nvPicPr>
        <p:blipFill rotWithShape="1">
          <a:blip r:embed="rId3">
            <a:alphaModFix/>
          </a:blip>
          <a:srcRect/>
          <a:stretch/>
        </p:blipFill>
        <p:spPr>
          <a:xfrm>
            <a:off x="7665720" y="0"/>
            <a:ext cx="4526280" cy="6858000"/>
          </a:xfrm>
          <a:prstGeom prst="rect">
            <a:avLst/>
          </a:prstGeom>
          <a:noFill/>
          <a:ln>
            <a:noFill/>
          </a:ln>
        </p:spPr>
      </p:pic>
      <p:sp>
        <p:nvSpPr>
          <p:cNvPr id="2" name="Rectangle: Rounded Corners 1">
            <a:extLst>
              <a:ext uri="{FF2B5EF4-FFF2-40B4-BE49-F238E27FC236}">
                <a16:creationId xmlns:a16="http://schemas.microsoft.com/office/drawing/2014/main" id="{7C8D5F71-09FF-B501-995B-805AA7E4A582}"/>
              </a:ext>
            </a:extLst>
          </p:cNvPr>
          <p:cNvSpPr/>
          <p:nvPr/>
        </p:nvSpPr>
        <p:spPr>
          <a:xfrm>
            <a:off x="462815" y="2081213"/>
            <a:ext cx="6833937" cy="3196223"/>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000" dirty="0">
                <a:solidFill>
                  <a:schemeClr val="tx1"/>
                </a:solidFill>
                <a:latin typeface="Source Sans Pro" panose="020B0503030403020204" pitchFamily="34" charset="0"/>
                <a:ea typeface="Source Sans Pro" panose="020B0503030403020204" pitchFamily="34" charset="0"/>
              </a:rPr>
              <a:t>Confidentiality &amp; privacy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Google Shape;75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Other key counseling skills</a:t>
            </a:r>
            <a:endParaRPr dirty="0"/>
          </a:p>
        </p:txBody>
      </p:sp>
      <p:sp>
        <p:nvSpPr>
          <p:cNvPr id="757" name="Google Shape;757;p20"/>
          <p:cNvSpPr txBox="1">
            <a:spLocks noGrp="1"/>
          </p:cNvSpPr>
          <p:nvPr>
            <p:ph type="body" idx="1"/>
          </p:nvPr>
        </p:nvSpPr>
        <p:spPr>
          <a:xfrm>
            <a:off x="838200" y="2089046"/>
            <a:ext cx="5804140" cy="3270086"/>
          </a:xfrm>
          <a:prstGeom prst="rect">
            <a:avLst/>
          </a:prstGeom>
          <a:noFill/>
          <a:ln>
            <a:noFill/>
          </a:ln>
        </p:spPr>
        <p:txBody>
          <a:bodyPr spcFirstLastPara="1" wrap="square" lIns="91425" tIns="45700" rIns="91425" bIns="45700" anchor="t" anchorCtr="0">
            <a:spAutoFit/>
          </a:bodyPr>
          <a:lstStyle/>
          <a:p>
            <a:pPr marL="228600" lvl="0" indent="-228600" algn="l" rtl="0">
              <a:lnSpc>
                <a:spcPct val="114000"/>
              </a:lnSpc>
              <a:spcBef>
                <a:spcPts val="0"/>
              </a:spcBef>
              <a:spcAft>
                <a:spcPts val="0"/>
              </a:spcAft>
              <a:buClr>
                <a:schemeClr val="dk1"/>
              </a:buClr>
              <a:buSzPts val="3400"/>
              <a:buChar char="•"/>
            </a:pPr>
            <a:r>
              <a:rPr lang="en-US" sz="34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Avoid using judgmental words or labels</a:t>
            </a:r>
            <a:endParaRP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endParaRPr>
          </a:p>
          <a:p>
            <a:pPr marL="228600" lvl="0" indent="-228600" algn="l" rtl="0">
              <a:lnSpc>
                <a:spcPct val="150000"/>
              </a:lnSpc>
              <a:spcBef>
                <a:spcPts val="2720"/>
              </a:spcBef>
              <a:spcAft>
                <a:spcPts val="0"/>
              </a:spcAft>
              <a:buClr>
                <a:schemeClr val="dk1"/>
              </a:buClr>
              <a:buSzPts val="3400"/>
              <a:buChar char="•"/>
            </a:pPr>
            <a:r>
              <a:rPr lang="en-US" sz="34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Ask q</a:t>
            </a:r>
            <a:r>
              <a:rPr lang="en-US" sz="3400" dirty="0"/>
              <a:t>uestions effectively</a:t>
            </a:r>
            <a:endParaRPr dirty="0"/>
          </a:p>
          <a:p>
            <a:pPr marL="228600" lvl="0" indent="-88900" algn="l" rtl="0">
              <a:lnSpc>
                <a:spcPct val="150000"/>
              </a:lnSpc>
              <a:spcBef>
                <a:spcPts val="1760"/>
              </a:spcBef>
              <a:spcAft>
                <a:spcPts val="0"/>
              </a:spcAft>
              <a:buClr>
                <a:schemeClr val="dk1"/>
              </a:buClr>
              <a:buSzPts val="2200"/>
              <a:buNone/>
            </a:pPr>
            <a:endParaRPr dirty="0"/>
          </a:p>
        </p:txBody>
      </p:sp>
      <p:pic>
        <p:nvPicPr>
          <p:cNvPr id="758" name="Google Shape;758;p20" descr="A person sitting at a table&#10;&#10;Description automatically generated with medium confidence"/>
          <p:cNvPicPr preferRelativeResize="0"/>
          <p:nvPr/>
        </p:nvPicPr>
        <p:blipFill rotWithShape="1">
          <a:blip r:embed="rId3">
            <a:alphaModFix/>
          </a:blip>
          <a:srcRect/>
          <a:stretch/>
        </p:blipFill>
        <p:spPr>
          <a:xfrm>
            <a:off x="6518075" y="1227707"/>
            <a:ext cx="4959989" cy="4850296"/>
          </a:xfrm>
          <a:prstGeom prst="rect">
            <a:avLst/>
          </a:prstGeom>
          <a:noFill/>
          <a:ln>
            <a:noFill/>
          </a:ln>
        </p:spPr>
      </p:pic>
      <p:sp>
        <p:nvSpPr>
          <p:cNvPr id="759" name="Google Shape;759;p20"/>
          <p:cNvSpPr txBox="1"/>
          <p:nvPr/>
        </p:nvSpPr>
        <p:spPr>
          <a:xfrm>
            <a:off x="6518075" y="5739300"/>
            <a:ext cx="3554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dirty="0">
                <a:solidFill>
                  <a:srgbClr val="FAFBFF"/>
                </a:solidFill>
                <a:latin typeface="Source Sans Pro"/>
                <a:ea typeface="Source Sans Pro"/>
                <a:cs typeface="Source Sans Pro"/>
                <a:sym typeface="Source Sans Pro"/>
              </a:rPr>
              <a:t>Credit: PSI Photo Library</a:t>
            </a:r>
            <a:endParaRPr sz="1000" dirty="0">
              <a:solidFill>
                <a:srgbClr val="FAFBFF"/>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000"/>
              <a:buFont typeface="Roboto Condensed"/>
              <a:buNone/>
            </a:pPr>
            <a:br>
              <a:rPr lang="en-US" sz="2000" dirty="0"/>
            </a:b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Why ask</a:t>
            </a:r>
            <a:r>
              <a:rPr lang="en-US" dirty="0"/>
              <a:t> the client questions?</a:t>
            </a:r>
            <a:endParaRPr dirty="0"/>
          </a:p>
        </p:txBody>
      </p:sp>
      <p:sp>
        <p:nvSpPr>
          <p:cNvPr id="766" name="Google Shape;766;p21"/>
          <p:cNvSpPr txBox="1">
            <a:spLocks noGrp="1"/>
          </p:cNvSpPr>
          <p:nvPr>
            <p:ph type="body" idx="1"/>
          </p:nvPr>
        </p:nvSpPr>
        <p:spPr>
          <a:xfrm>
            <a:off x="838200" y="1825624"/>
            <a:ext cx="7420897" cy="5032376"/>
          </a:xfrm>
          <a:prstGeom prst="rect">
            <a:avLst/>
          </a:prstGeom>
          <a:noFill/>
          <a:ln>
            <a:noFill/>
          </a:ln>
        </p:spPr>
        <p:txBody>
          <a:bodyPr spcFirstLastPara="1" wrap="square" lIns="91425" tIns="45700" rIns="91425" bIns="45700" anchor="t" anchorCtr="0">
            <a:normAutofit/>
          </a:bodyPr>
          <a:lstStyle/>
          <a:p>
            <a:pPr marL="228600" lvl="0" indent="-228600" algn="l" rtl="0">
              <a:lnSpc>
                <a:spcPct val="95000"/>
              </a:lnSpc>
              <a:spcBef>
                <a:spcPts val="0"/>
              </a:spcBef>
              <a:spcAft>
                <a:spcPts val="0"/>
              </a:spcAft>
              <a:buClr>
                <a:schemeClr val="dk1"/>
              </a:buClr>
              <a:buSzPts val="2800"/>
              <a:buChar char="•"/>
            </a:pPr>
            <a:r>
              <a:rPr lang="en-US" sz="2800" dirty="0"/>
              <a:t>Assesses client’s needs and concerns</a:t>
            </a:r>
            <a:endParaRPr dirty="0"/>
          </a:p>
          <a:p>
            <a:pPr marL="228600" lvl="0" indent="-228600" algn="l" rtl="0">
              <a:lnSpc>
                <a:spcPct val="95000"/>
              </a:lnSpc>
              <a:spcBef>
                <a:spcPts val="1800"/>
              </a:spcBef>
              <a:spcAft>
                <a:spcPts val="0"/>
              </a:spcAft>
              <a:buClr>
                <a:schemeClr val="dk1"/>
              </a:buClr>
              <a:buSzPts val="2800"/>
              <a:buChar char="•"/>
            </a:pPr>
            <a:r>
              <a:rPr lang="en-US" sz="2800" dirty="0"/>
              <a:t>Involves client in their own care</a:t>
            </a:r>
            <a:endParaRPr dirty="0"/>
          </a:p>
          <a:p>
            <a:pPr marL="228600" lvl="0" indent="-228600" algn="l" rtl="0">
              <a:lnSpc>
                <a:spcPct val="95000"/>
              </a:lnSpc>
              <a:spcBef>
                <a:spcPts val="1800"/>
              </a:spcBef>
              <a:spcAft>
                <a:spcPts val="0"/>
              </a:spcAft>
              <a:buClr>
                <a:schemeClr val="dk1"/>
              </a:buClr>
              <a:buSzPts val="2800"/>
              <a:buChar char="•"/>
            </a:pPr>
            <a:r>
              <a:rPr lang="en-US" sz="2800" dirty="0"/>
              <a:t>Helps client express feelings and attitudes</a:t>
            </a:r>
            <a:endParaRPr dirty="0"/>
          </a:p>
          <a:p>
            <a:pPr marL="228600" lvl="0" indent="-228600" algn="l" rtl="0">
              <a:lnSpc>
                <a:spcPct val="95000"/>
              </a:lnSpc>
              <a:spcBef>
                <a:spcPts val="1800"/>
              </a:spcBef>
              <a:spcAft>
                <a:spcPts val="0"/>
              </a:spcAft>
              <a:buClr>
                <a:schemeClr val="dk1"/>
              </a:buClr>
              <a:buSzPts val="2800"/>
              <a:buChar char="•"/>
            </a:pPr>
            <a:r>
              <a:rPr lang="en-US" sz="2800" dirty="0"/>
              <a:t>Shows interest and concern</a:t>
            </a:r>
            <a:endParaRPr dirty="0"/>
          </a:p>
          <a:p>
            <a:pPr marL="228600" lvl="0" indent="-228600" algn="l" rtl="0">
              <a:lnSpc>
                <a:spcPct val="95000"/>
              </a:lnSpc>
              <a:spcBef>
                <a:spcPts val="1800"/>
              </a:spcBef>
              <a:spcAft>
                <a:spcPts val="0"/>
              </a:spcAft>
              <a:buClr>
                <a:schemeClr val="dk1"/>
              </a:buClr>
              <a:buSzPts val="2800"/>
              <a:buChar char="•"/>
            </a:pPr>
            <a:r>
              <a:rPr lang="en-US" sz="2800" dirty="0"/>
              <a:t>Avoids repeating what the client already knows</a:t>
            </a:r>
            <a:endParaRPr dirty="0"/>
          </a:p>
          <a:p>
            <a:pPr marL="228600" lvl="0" indent="-228600" algn="l" rtl="0">
              <a:lnSpc>
                <a:spcPct val="95000"/>
              </a:lnSpc>
              <a:spcBef>
                <a:spcPts val="1800"/>
              </a:spcBef>
              <a:spcAft>
                <a:spcPts val="0"/>
              </a:spcAft>
              <a:buClr>
                <a:schemeClr val="dk1"/>
              </a:buClr>
              <a:buSzPts val="2800"/>
              <a:buChar char="•"/>
            </a:pPr>
            <a:r>
              <a:rPr lang="en-US" sz="2800" dirty="0"/>
              <a:t>Identifies misinformation or myths to correct</a:t>
            </a:r>
            <a:endParaRPr dirty="0"/>
          </a:p>
          <a:p>
            <a:pPr marL="228600" lvl="0" indent="-228600" algn="l" rtl="0">
              <a:lnSpc>
                <a:spcPct val="95000"/>
              </a:lnSpc>
              <a:spcBef>
                <a:spcPts val="1800"/>
              </a:spcBef>
              <a:spcAft>
                <a:spcPts val="0"/>
              </a:spcAft>
              <a:buClr>
                <a:schemeClr val="dk1"/>
              </a:buClr>
              <a:buSzPts val="2800"/>
              <a:buChar char="•"/>
            </a:pPr>
            <a:r>
              <a:rPr lang="en-US" sz="2800" dirty="0"/>
              <a:t>Helps you avoid assumptions about their circumstances</a:t>
            </a:r>
            <a:endParaRPr dirty="0"/>
          </a:p>
        </p:txBody>
      </p:sp>
      <p:pic>
        <p:nvPicPr>
          <p:cNvPr id="767" name="Google Shape;767;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725697" y="1825613"/>
            <a:ext cx="3628104" cy="241945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6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6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6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23"/>
          <p:cNvSpPr txBox="1">
            <a:spLocks noGrp="1"/>
          </p:cNvSpPr>
          <p:nvPr>
            <p:ph type="title"/>
          </p:nvPr>
        </p:nvSpPr>
        <p:spPr>
          <a:xfrm>
            <a:off x="838200" y="365126"/>
            <a:ext cx="10515600" cy="95394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000"/>
              <a:buFont typeface="Roboto Condensed"/>
              <a:buNone/>
            </a:pPr>
            <a:br>
              <a:rPr lang="en-US" sz="2000" dirty="0"/>
            </a:br>
            <a:r>
              <a:rPr lang="en-US" dirty="0"/>
              <a:t>Types of questions</a:t>
            </a:r>
            <a:endParaRPr dirty="0"/>
          </a:p>
        </p:txBody>
      </p:sp>
      <p:sp>
        <p:nvSpPr>
          <p:cNvPr id="774" name="Google Shape;774;p23"/>
          <p:cNvSpPr txBox="1">
            <a:spLocks noGrp="1"/>
          </p:cNvSpPr>
          <p:nvPr>
            <p:ph type="body" idx="1"/>
          </p:nvPr>
        </p:nvSpPr>
        <p:spPr>
          <a:xfrm>
            <a:off x="838200" y="1825625"/>
            <a:ext cx="7236125" cy="4105739"/>
          </a:xfrm>
          <a:prstGeom prst="rect">
            <a:avLst/>
          </a:prstGeom>
          <a:noFill/>
          <a:ln>
            <a:noFill/>
          </a:ln>
        </p:spPr>
        <p:txBody>
          <a:bodyPr spcFirstLastPara="1" wrap="square" lIns="91425" tIns="45700" rIns="91425" bIns="45700" anchor="t" anchorCtr="0">
            <a:spAutoFit/>
          </a:bodyPr>
          <a:lstStyle/>
          <a:p>
            <a:pPr marL="228600" lvl="0" indent="-228600" algn="l" rtl="0">
              <a:lnSpc>
                <a:spcPct val="95000"/>
              </a:lnSpc>
              <a:spcBef>
                <a:spcPts val="0"/>
              </a:spcBef>
              <a:spcAft>
                <a:spcPts val="0"/>
              </a:spcAft>
              <a:buClr>
                <a:schemeClr val="accent3"/>
              </a:buClr>
              <a:buSzPts val="3200"/>
              <a:buFont typeface="Source Sans Pro"/>
              <a:buNone/>
            </a:pPr>
            <a:r>
              <a:rPr lang="en-US" sz="3200" b="1" dirty="0">
                <a:solidFill>
                  <a:schemeClr val="accent3"/>
                </a:solidFill>
              </a:rPr>
              <a:t>Targeted</a:t>
            </a:r>
            <a:r>
              <a:rPr lang="en-US" sz="3200" dirty="0">
                <a:solidFill>
                  <a:schemeClr val="accent3"/>
                </a:solidFill>
              </a:rPr>
              <a:t> </a:t>
            </a:r>
            <a:r>
              <a:rPr lang="en-US" sz="3200" b="1" dirty="0">
                <a:solidFill>
                  <a:schemeClr val="accent3"/>
                </a:solidFill>
              </a:rPr>
              <a:t>questions</a:t>
            </a:r>
            <a:r>
              <a:rPr lang="en-US" sz="3200" dirty="0">
                <a:solidFill>
                  <a:schemeClr val="accent3"/>
                </a:solidFill>
              </a:rPr>
              <a:t> </a:t>
            </a:r>
            <a:r>
              <a:rPr lang="en-US" sz="3200" dirty="0"/>
              <a:t>(closed-ended): </a:t>
            </a:r>
            <a:endParaRPr dirty="0"/>
          </a:p>
          <a:p>
            <a:pPr marL="228600" lvl="0" indent="-228600" algn="l" rtl="0">
              <a:lnSpc>
                <a:spcPct val="95000"/>
              </a:lnSpc>
              <a:spcBef>
                <a:spcPts val="960"/>
              </a:spcBef>
              <a:spcAft>
                <a:spcPts val="0"/>
              </a:spcAft>
              <a:buClr>
                <a:schemeClr val="dk1"/>
              </a:buClr>
              <a:buSzPts val="3200"/>
              <a:buChar char="•"/>
            </a:pPr>
            <a:r>
              <a:rPr lang="en-US" sz="3200" dirty="0"/>
              <a:t>Answered with “yes,” “no,” or one or two words</a:t>
            </a:r>
            <a:endParaRPr dirty="0"/>
          </a:p>
          <a:p>
            <a:pPr marL="228600" lvl="0" indent="-228600" algn="l" rtl="0">
              <a:lnSpc>
                <a:spcPct val="95000"/>
              </a:lnSpc>
              <a:spcBef>
                <a:spcPts val="960"/>
              </a:spcBef>
              <a:spcAft>
                <a:spcPts val="0"/>
              </a:spcAft>
              <a:buClr>
                <a:schemeClr val="dk1"/>
              </a:buClr>
              <a:buSzPts val="3200"/>
              <a:buChar char="•"/>
            </a:pPr>
            <a:r>
              <a:rPr lang="en-US" sz="3200" dirty="0"/>
              <a:t>Gather basic information</a:t>
            </a:r>
            <a:endParaRPr dirty="0"/>
          </a:p>
          <a:p>
            <a:pPr marL="804863" lvl="1" indent="-347663" algn="l" rtl="0">
              <a:lnSpc>
                <a:spcPct val="95000"/>
              </a:lnSpc>
              <a:spcBef>
                <a:spcPts val="960"/>
              </a:spcBef>
              <a:spcAft>
                <a:spcPts val="0"/>
              </a:spcAft>
              <a:buClr>
                <a:schemeClr val="dk1"/>
              </a:buClr>
              <a:buSzPts val="3200"/>
              <a:buChar char="•"/>
            </a:pPr>
            <a:r>
              <a:rPr lang="en-US" sz="3200" dirty="0"/>
              <a:t>How old are you? </a:t>
            </a:r>
            <a:endParaRPr dirty="0"/>
          </a:p>
          <a:p>
            <a:pPr marL="804863" lvl="1" indent="-347663" algn="l" rtl="0">
              <a:lnSpc>
                <a:spcPct val="95000"/>
              </a:lnSpc>
              <a:spcBef>
                <a:spcPts val="960"/>
              </a:spcBef>
              <a:spcAft>
                <a:spcPts val="0"/>
              </a:spcAft>
              <a:buClr>
                <a:schemeClr val="dk1"/>
              </a:buClr>
              <a:buSzPts val="3200"/>
              <a:buChar char="•"/>
            </a:pPr>
            <a:r>
              <a:rPr lang="en-US" sz="3200" dirty="0"/>
              <a:t>How many children do you have? </a:t>
            </a:r>
            <a:endParaRPr dirty="0"/>
          </a:p>
          <a:p>
            <a:pPr marL="804863" lvl="1" indent="-347663" algn="l" rtl="0">
              <a:lnSpc>
                <a:spcPct val="95000"/>
              </a:lnSpc>
              <a:spcBef>
                <a:spcPts val="960"/>
              </a:spcBef>
              <a:spcAft>
                <a:spcPts val="0"/>
              </a:spcAft>
              <a:buClr>
                <a:schemeClr val="dk1"/>
              </a:buClr>
              <a:buSzPts val="3200"/>
              <a:buChar char="•"/>
            </a:pPr>
            <a:r>
              <a:rPr lang="en-US" sz="3200" dirty="0"/>
              <a:t>Did you use this FP method before?</a:t>
            </a:r>
            <a:endParaRPr dirty="0"/>
          </a:p>
        </p:txBody>
      </p:sp>
      <p:pic>
        <p:nvPicPr>
          <p:cNvPr id="775" name="Google Shape;775;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008000" y="1522562"/>
            <a:ext cx="3812874" cy="381287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26"/>
          <p:cNvSpPr txBox="1">
            <a:spLocks noGrp="1"/>
          </p:cNvSpPr>
          <p:nvPr>
            <p:ph type="title"/>
          </p:nvPr>
        </p:nvSpPr>
        <p:spPr>
          <a:xfrm>
            <a:off x="838200" y="347291"/>
            <a:ext cx="10515600" cy="99406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000"/>
              <a:buFont typeface="Roboto Condensed"/>
              <a:buNone/>
            </a:pPr>
            <a:br>
              <a:rPr lang="en-US" sz="2000" dirty="0"/>
            </a:br>
            <a:r>
              <a:rPr lang="en-US" sz="3500" dirty="0"/>
              <a:t>Tips for asking questions effectively</a:t>
            </a:r>
            <a:endParaRPr dirty="0"/>
          </a:p>
        </p:txBody>
      </p:sp>
      <p:sp>
        <p:nvSpPr>
          <p:cNvPr id="782" name="Google Shape;782;p26"/>
          <p:cNvSpPr txBox="1">
            <a:spLocks noGrp="1"/>
          </p:cNvSpPr>
          <p:nvPr>
            <p:ph type="body" idx="1"/>
          </p:nvPr>
        </p:nvSpPr>
        <p:spPr>
          <a:xfrm>
            <a:off x="838200" y="1621025"/>
            <a:ext cx="7154400" cy="4353300"/>
          </a:xfrm>
          <a:prstGeom prst="rect">
            <a:avLst/>
          </a:prstGeom>
          <a:noFill/>
          <a:ln>
            <a:noFill/>
          </a:ln>
        </p:spPr>
        <p:txBody>
          <a:bodyPr spcFirstLastPara="1" wrap="square" lIns="91425" tIns="45700" rIns="91425" bIns="45700" anchor="t" anchorCtr="0">
            <a:spAutoFit/>
          </a:bodyPr>
          <a:lstStyle/>
          <a:p>
            <a:pPr marL="346075" lvl="0" indent="-346075" algn="l" rtl="0">
              <a:lnSpc>
                <a:spcPct val="95000"/>
              </a:lnSpc>
              <a:spcBef>
                <a:spcPts val="0"/>
              </a:spcBef>
              <a:spcAft>
                <a:spcPts val="0"/>
              </a:spcAft>
              <a:buClr>
                <a:schemeClr val="dk1"/>
              </a:buClr>
              <a:buSzPts val="2300"/>
              <a:buChar char="•"/>
            </a:pPr>
            <a:r>
              <a:rPr lang="en-US" sz="2300" dirty="0"/>
              <a:t>Use a tone of voice that shows interest</a:t>
            </a:r>
            <a:endParaRPr dirty="0"/>
          </a:p>
          <a:p>
            <a:pPr marL="346075" lvl="0" indent="-346075" algn="l" rtl="0">
              <a:lnSpc>
                <a:spcPct val="95000"/>
              </a:lnSpc>
              <a:spcBef>
                <a:spcPts val="1400"/>
              </a:spcBef>
              <a:spcAft>
                <a:spcPts val="0"/>
              </a:spcAft>
              <a:buClr>
                <a:schemeClr val="dk1"/>
              </a:buClr>
              <a:buSzPts val="2300"/>
              <a:buChar char="•"/>
            </a:pPr>
            <a:r>
              <a:rPr lang="en-US" sz="2300" dirty="0"/>
              <a:t>Ask one question at a time, and wait for the answer</a:t>
            </a:r>
            <a:endParaRPr dirty="0"/>
          </a:p>
          <a:p>
            <a:pPr marL="346075" lvl="0" indent="-346075" algn="l" rtl="0">
              <a:lnSpc>
                <a:spcPct val="95000"/>
              </a:lnSpc>
              <a:spcBef>
                <a:spcPts val="1400"/>
              </a:spcBef>
              <a:spcAft>
                <a:spcPts val="0"/>
              </a:spcAft>
              <a:buClr>
                <a:schemeClr val="dk1"/>
              </a:buClr>
              <a:buSzPts val="2300"/>
              <a:buChar char="•"/>
            </a:pPr>
            <a:r>
              <a:rPr lang="en-US" sz="2300" dirty="0"/>
              <a:t>Avoid leading questions – those that indicate the answer the provider wants to hear</a:t>
            </a:r>
            <a:endParaRPr dirty="0"/>
          </a:p>
          <a:p>
            <a:pPr marL="346075" lvl="0" indent="-346075" algn="l" rtl="0">
              <a:lnSpc>
                <a:spcPct val="95000"/>
              </a:lnSpc>
              <a:spcBef>
                <a:spcPts val="1400"/>
              </a:spcBef>
              <a:spcAft>
                <a:spcPts val="0"/>
              </a:spcAft>
              <a:buClr>
                <a:schemeClr val="dk1"/>
              </a:buClr>
              <a:buSzPts val="2300"/>
              <a:buChar char="•"/>
            </a:pPr>
            <a:r>
              <a:rPr lang="en-US" sz="2300" dirty="0"/>
              <a:t>Avoid judgmental questions or questions starting with “Why did you?” or “Why didn’t you?”</a:t>
            </a:r>
            <a:endParaRPr dirty="0"/>
          </a:p>
          <a:p>
            <a:pPr marL="346075" lvl="0" indent="-346075" algn="l" rtl="0">
              <a:lnSpc>
                <a:spcPct val="95000"/>
              </a:lnSpc>
              <a:spcBef>
                <a:spcPts val="1400"/>
              </a:spcBef>
              <a:spcAft>
                <a:spcPts val="0"/>
              </a:spcAft>
              <a:buClr>
                <a:schemeClr val="dk1"/>
              </a:buClr>
              <a:buSzPts val="2300"/>
              <a:buChar char="•"/>
            </a:pPr>
            <a:r>
              <a:rPr lang="en-US" sz="2300" dirty="0"/>
              <a:t>Repeat a question in different way if the client has not understood</a:t>
            </a:r>
            <a:endParaRPr dirty="0"/>
          </a:p>
          <a:p>
            <a:pPr marL="346075" lvl="0" indent="-346075" algn="l" rtl="0">
              <a:lnSpc>
                <a:spcPct val="95000"/>
              </a:lnSpc>
              <a:spcBef>
                <a:spcPts val="1400"/>
              </a:spcBef>
              <a:spcAft>
                <a:spcPts val="0"/>
              </a:spcAft>
              <a:buClr>
                <a:schemeClr val="dk1"/>
              </a:buClr>
              <a:buSzPts val="2300"/>
              <a:buChar char="•"/>
            </a:pPr>
            <a:r>
              <a:rPr lang="en-US" sz="2300" dirty="0"/>
              <a:t>If asking a sensitive question, explain why you are asking</a:t>
            </a:r>
            <a:endParaRPr dirty="0"/>
          </a:p>
        </p:txBody>
      </p:sp>
      <p:pic>
        <p:nvPicPr>
          <p:cNvPr id="783" name="Google Shape;783;p26">
            <a:extLst>
              <a:ext uri="{C183D7F6-B498-43B3-948B-1728B52AA6E4}">
                <adec:decorative xmlns:adec="http://schemas.microsoft.com/office/drawing/2017/decorative" val="1"/>
              </a:ext>
            </a:extLst>
          </p:cNvPr>
          <p:cNvPicPr preferRelativeResize="0"/>
          <p:nvPr/>
        </p:nvPicPr>
        <p:blipFill rotWithShape="1">
          <a:blip r:embed="rId3">
            <a:alphaModFix/>
          </a:blip>
          <a:srcRect l="30743" t="12617" r="24841"/>
          <a:stretch/>
        </p:blipFill>
        <p:spPr>
          <a:xfrm>
            <a:off x="7992600" y="1420900"/>
            <a:ext cx="3629035" cy="40161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2"/>
          <p:cNvSpPr txBox="1">
            <a:spLocks noGrp="1"/>
          </p:cNvSpPr>
          <p:nvPr>
            <p:ph type="title"/>
          </p:nvPr>
        </p:nvSpPr>
        <p:spPr>
          <a:xfrm>
            <a:off x="838200" y="49715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dirty="0">
                <a:solidFill>
                  <a:schemeClr val="accent5"/>
                </a:solidFill>
              </a:rPr>
              <a:t>Learning objectives</a:t>
            </a:r>
            <a:endParaRPr dirty="0"/>
          </a:p>
        </p:txBody>
      </p:sp>
      <p:sp>
        <p:nvSpPr>
          <p:cNvPr id="482" name="Google Shape;482;p2"/>
          <p:cNvSpPr txBox="1">
            <a:spLocks noGrp="1"/>
          </p:cNvSpPr>
          <p:nvPr>
            <p:ph type="body" idx="1"/>
          </p:nvPr>
        </p:nvSpPr>
        <p:spPr>
          <a:xfrm>
            <a:off x="838200" y="1432193"/>
            <a:ext cx="7862456" cy="5243244"/>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dk1"/>
              </a:buClr>
              <a:buSzPts val="3000"/>
              <a:buNone/>
            </a:pPr>
            <a:r>
              <a:rPr lang="en-US" sz="3000" dirty="0"/>
              <a:t>By the end of this session, you will be able to:</a:t>
            </a:r>
            <a:endParaRPr dirty="0"/>
          </a:p>
          <a:p>
            <a:pPr marL="228600" lvl="0" indent="-188595" algn="l" rtl="0">
              <a:lnSpc>
                <a:spcPct val="110000"/>
              </a:lnSpc>
              <a:spcBef>
                <a:spcPts val="600"/>
              </a:spcBef>
              <a:spcAft>
                <a:spcPts val="0"/>
              </a:spcAft>
              <a:buClr>
                <a:schemeClr val="dk1"/>
              </a:buClr>
              <a:buSzPts val="2800"/>
              <a:buChar char="•"/>
            </a:pPr>
            <a:r>
              <a:rPr lang="en-US" sz="2800" dirty="0">
                <a:latin typeface="Calibri"/>
                <a:ea typeface="Calibri"/>
                <a:cs typeface="Calibri"/>
                <a:sym typeface="Calibri"/>
              </a:rPr>
              <a:t>Describe principles of person-centered care</a:t>
            </a:r>
            <a:endParaRPr dirty="0"/>
          </a:p>
          <a:p>
            <a:pPr marL="228600" lvl="0" indent="-188595" algn="l" rtl="0">
              <a:lnSpc>
                <a:spcPct val="110000"/>
              </a:lnSpc>
              <a:spcBef>
                <a:spcPts val="600"/>
              </a:spcBef>
              <a:spcAft>
                <a:spcPts val="0"/>
              </a:spcAft>
              <a:buSzPts val="2800"/>
              <a:buChar char="•"/>
            </a:pPr>
            <a:r>
              <a:rPr lang="en-US" sz="2800" dirty="0">
                <a:latin typeface="Calibri"/>
                <a:ea typeface="Calibri"/>
                <a:cs typeface="Calibri"/>
                <a:sym typeface="Calibri"/>
              </a:rPr>
              <a:t>Explain how to recognize different types of clients and how to apply this when it comes to communication with different groups  </a:t>
            </a:r>
            <a:endParaRPr sz="2800" strike="sngStrike" dirty="0">
              <a:latin typeface="Calibri"/>
              <a:ea typeface="Calibri"/>
              <a:cs typeface="Calibri"/>
              <a:sym typeface="Calibri"/>
            </a:endParaRPr>
          </a:p>
          <a:p>
            <a:pPr marL="228600" lvl="0" indent="-188595" algn="l" rtl="0">
              <a:lnSpc>
                <a:spcPct val="110000"/>
              </a:lnSpc>
              <a:spcBef>
                <a:spcPts val="600"/>
              </a:spcBef>
              <a:spcAft>
                <a:spcPts val="0"/>
              </a:spcAft>
              <a:buClr>
                <a:schemeClr val="dk1"/>
              </a:buClr>
              <a:buSzPts val="2800"/>
              <a:buChar char="•"/>
            </a:pPr>
            <a:r>
              <a:rPr lang="en-US" sz="2800" dirty="0">
                <a:latin typeface="Calibri"/>
                <a:ea typeface="Calibri"/>
                <a:cs typeface="Calibri"/>
                <a:sym typeface="Calibri"/>
              </a:rPr>
              <a:t>Identify ways to comm</a:t>
            </a:r>
            <a:r>
              <a:rPr lang="en-US" sz="2800" dirty="0">
                <a:solidFill>
                  <a:srgbClr val="000000"/>
                </a:solidFill>
                <a:latin typeface="Calibri"/>
                <a:ea typeface="Calibri"/>
                <a:cs typeface="Calibri"/>
                <a:sym typeface="Calibri"/>
              </a:rPr>
              <a:t>unicate more effectively with caregivers and family planning (FP) users</a:t>
            </a:r>
            <a:endParaRPr sz="2800" dirty="0">
              <a:latin typeface="Calibri"/>
              <a:ea typeface="Calibri"/>
              <a:cs typeface="Calibri"/>
              <a:sym typeface="Calibri"/>
            </a:endParaRPr>
          </a:p>
          <a:p>
            <a:pPr marL="228600" lvl="0" indent="-50800" algn="l" rtl="0">
              <a:lnSpc>
                <a:spcPct val="120000"/>
              </a:lnSpc>
              <a:spcBef>
                <a:spcPts val="800"/>
              </a:spcBef>
              <a:spcAft>
                <a:spcPts val="0"/>
              </a:spcAft>
              <a:buClr>
                <a:srgbClr val="000000"/>
              </a:buClr>
              <a:buSzPts val="2800"/>
              <a:buNone/>
            </a:pPr>
            <a:endParaRPr sz="2800" dirty="0">
              <a:latin typeface="Calibri"/>
              <a:ea typeface="Calibri"/>
              <a:cs typeface="Calibri"/>
              <a:sym typeface="Calibri"/>
            </a:endParaRPr>
          </a:p>
          <a:p>
            <a:pPr marL="228600" lvl="0" indent="0" algn="l" rtl="0">
              <a:lnSpc>
                <a:spcPct val="138888"/>
              </a:lnSpc>
              <a:spcBef>
                <a:spcPts val="1000"/>
              </a:spcBef>
              <a:spcAft>
                <a:spcPts val="0"/>
              </a:spcAft>
              <a:buClr>
                <a:schemeClr val="dk1"/>
              </a:buClr>
              <a:buSzPts val="3600"/>
              <a:buNone/>
            </a:pPr>
            <a:endParaRPr sz="3600" dirty="0">
              <a:solidFill>
                <a:srgbClr val="000000"/>
              </a:solidFill>
            </a:endParaRPr>
          </a:p>
          <a:p>
            <a:pPr marL="0" lvl="0" indent="0" algn="l" rtl="0">
              <a:lnSpc>
                <a:spcPct val="150000"/>
              </a:lnSpc>
              <a:spcBef>
                <a:spcPts val="1000"/>
              </a:spcBef>
              <a:spcAft>
                <a:spcPts val="0"/>
              </a:spcAft>
              <a:buClr>
                <a:schemeClr val="dk1"/>
              </a:buClr>
              <a:buSzPts val="2200"/>
              <a:buNone/>
            </a:pPr>
            <a:endParaRPr dirty="0"/>
          </a:p>
        </p:txBody>
      </p:sp>
      <p:sp>
        <p:nvSpPr>
          <p:cNvPr id="483" name="Google Shape;483;p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dirty="0"/>
          </a:p>
        </p:txBody>
      </p:sp>
      <p:pic>
        <p:nvPicPr>
          <p:cNvPr id="484" name="Google Shape;484;p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930652" y="2043812"/>
            <a:ext cx="2896000" cy="27703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g1c9987253b5_0_25"/>
          <p:cNvSpPr txBox="1">
            <a:spLocks noGrp="1"/>
          </p:cNvSpPr>
          <p:nvPr>
            <p:ph type="body" idx="1"/>
          </p:nvPr>
        </p:nvSpPr>
        <p:spPr>
          <a:xfrm>
            <a:off x="-21147" y="4054025"/>
            <a:ext cx="5526000" cy="2394000"/>
          </a:xfrm>
          <a:prstGeom prst="rect">
            <a:avLst/>
          </a:prstGeom>
          <a:solidFill>
            <a:srgbClr val="CCF0F0"/>
          </a:solidFill>
          <a:ln>
            <a:noFill/>
          </a:ln>
        </p:spPr>
        <p:txBody>
          <a:bodyPr spcFirstLastPara="1" wrap="square" lIns="91425" tIns="45700" rIns="91425" bIns="45700" anchor="ctr" anchorCtr="0">
            <a:normAutofit/>
          </a:bodyPr>
          <a:lstStyle/>
          <a:p>
            <a:pPr marL="0" lvl="0" indent="0" algn="ctr" rtl="0">
              <a:lnSpc>
                <a:spcPct val="100000"/>
              </a:lnSpc>
              <a:spcBef>
                <a:spcPts val="1000"/>
              </a:spcBef>
              <a:spcAft>
                <a:spcPts val="0"/>
              </a:spcAft>
              <a:buSzPts val="3200"/>
              <a:buNone/>
            </a:pPr>
            <a:r>
              <a:rPr lang="en-US" sz="4800" b="1" dirty="0"/>
              <a:t>  Don’t forget! </a:t>
            </a:r>
            <a:endParaRPr sz="4800" b="1" dirty="0"/>
          </a:p>
        </p:txBody>
      </p:sp>
      <p:sp>
        <p:nvSpPr>
          <p:cNvPr id="790" name="Google Shape;790;g1c9987253b5_0_25"/>
          <p:cNvSpPr txBox="1"/>
          <p:nvPr/>
        </p:nvSpPr>
        <p:spPr>
          <a:xfrm>
            <a:off x="5483700" y="2178823"/>
            <a:ext cx="5894670" cy="2625304"/>
          </a:xfrm>
          <a:prstGeom prst="rect">
            <a:avLst/>
          </a:prstGeom>
          <a:noFill/>
          <a:ln>
            <a:noFill/>
          </a:ln>
        </p:spPr>
        <p:txBody>
          <a:bodyPr spcFirstLastPara="1" wrap="square" lIns="91425" tIns="91425" rIns="91425" bIns="91425" anchor="t" anchorCtr="0">
            <a:spAutoFit/>
          </a:bodyPr>
          <a:lstStyle/>
          <a:p>
            <a:pPr marL="457200" marR="0" lvl="0" indent="-336550" algn="l" rtl="0">
              <a:lnSpc>
                <a:spcPct val="110000"/>
              </a:lnSpc>
              <a:spcBef>
                <a:spcPts val="600"/>
              </a:spcBef>
              <a:spcAft>
                <a:spcPts val="0"/>
              </a:spcAft>
              <a:buClr>
                <a:schemeClr val="lt1"/>
              </a:buClr>
              <a:buSzPts val="1700"/>
              <a:buFont typeface="Arial"/>
              <a:buAutoNum type="arabicPeriod"/>
            </a:pPr>
            <a:r>
              <a:rPr lang="en-US" sz="1800" b="0" i="0" u="none" strike="noStrike" cap="none" dirty="0">
                <a:solidFill>
                  <a:schemeClr val="lt1"/>
                </a:solidFill>
                <a:latin typeface="Source Sans Pro" panose="020B0503030403020204" pitchFamily="34" charset="0"/>
                <a:ea typeface="Source Sans Pro" panose="020B0503030403020204" pitchFamily="34" charset="0"/>
                <a:sym typeface="Arial"/>
              </a:rPr>
              <a:t>Communication can be verbal and nonverbal</a:t>
            </a:r>
            <a:endParaRPr sz="1800" b="0" i="0" u="none" strike="noStrike" cap="none" dirty="0">
              <a:solidFill>
                <a:srgbClr val="000000"/>
              </a:solidFill>
              <a:latin typeface="Source Sans Pro" panose="020B0503030403020204" pitchFamily="34" charset="0"/>
              <a:ea typeface="Source Sans Pro" panose="020B0503030403020204" pitchFamily="34" charset="0"/>
              <a:sym typeface="Arial"/>
            </a:endParaRPr>
          </a:p>
          <a:p>
            <a:pPr marL="457200" marR="0" lvl="0" indent="-336550" algn="l" rtl="0">
              <a:lnSpc>
                <a:spcPct val="110000"/>
              </a:lnSpc>
              <a:spcBef>
                <a:spcPts val="600"/>
              </a:spcBef>
              <a:spcAft>
                <a:spcPts val="0"/>
              </a:spcAft>
              <a:buClr>
                <a:schemeClr val="lt1"/>
              </a:buClr>
              <a:buSzPts val="1700"/>
              <a:buFont typeface="Arial"/>
              <a:buAutoNum type="arabicPeriod"/>
            </a:pPr>
            <a:r>
              <a:rPr lang="en-US" sz="1800" b="0" i="0" u="none" strike="noStrike" cap="none" dirty="0">
                <a:solidFill>
                  <a:schemeClr val="lt1"/>
                </a:solidFill>
                <a:latin typeface="Source Sans Pro" panose="020B0503030403020204" pitchFamily="34" charset="0"/>
                <a:ea typeface="Source Sans Pro" panose="020B0503030403020204" pitchFamily="34" charset="0"/>
                <a:sym typeface="Arial"/>
              </a:rPr>
              <a:t>Good communication is key to establishing trust, providing clear, easy to understand instructions, and to having satisfied clients</a:t>
            </a:r>
            <a:endParaRPr sz="1800" b="0" i="0" u="none" strike="noStrike" cap="none" dirty="0">
              <a:solidFill>
                <a:srgbClr val="000000"/>
              </a:solidFill>
              <a:latin typeface="Source Sans Pro" panose="020B0503030403020204" pitchFamily="34" charset="0"/>
              <a:ea typeface="Source Sans Pro" panose="020B0503030403020204" pitchFamily="34" charset="0"/>
              <a:sym typeface="Arial"/>
            </a:endParaRPr>
          </a:p>
          <a:p>
            <a:pPr marL="457200" marR="0" lvl="0" indent="-336550" algn="l" rtl="0">
              <a:lnSpc>
                <a:spcPct val="110000"/>
              </a:lnSpc>
              <a:spcBef>
                <a:spcPts val="600"/>
              </a:spcBef>
              <a:spcAft>
                <a:spcPts val="0"/>
              </a:spcAft>
              <a:buClr>
                <a:srgbClr val="FAFBFF"/>
              </a:buClr>
              <a:buSzPts val="1700"/>
              <a:buFont typeface="Arial"/>
              <a:buAutoNum type="arabicPeriod"/>
            </a:pPr>
            <a:r>
              <a:rPr lang="en-US" sz="1800" b="0" i="0" u="none" strike="noStrike" cap="none" dirty="0">
                <a:solidFill>
                  <a:schemeClr val="lt1"/>
                </a:solidFill>
                <a:latin typeface="Source Sans Pro" panose="020B0503030403020204" pitchFamily="34" charset="0"/>
                <a:ea typeface="Source Sans Pro" panose="020B0503030403020204" pitchFamily="34" charset="0"/>
                <a:sym typeface="Arial"/>
              </a:rPr>
              <a:t>Use clear and simple language </a:t>
            </a:r>
            <a:endParaRPr sz="1800" b="0" i="0" u="none" strike="noStrike" cap="none" dirty="0">
              <a:solidFill>
                <a:schemeClr val="lt1"/>
              </a:solidFill>
              <a:highlight>
                <a:srgbClr val="FFFF00"/>
              </a:highlight>
              <a:latin typeface="Source Sans Pro" panose="020B0503030403020204" pitchFamily="34" charset="0"/>
              <a:ea typeface="Source Sans Pro" panose="020B0503030403020204" pitchFamily="34" charset="0"/>
              <a:sym typeface="Arial"/>
            </a:endParaRPr>
          </a:p>
          <a:p>
            <a:pPr marL="457200" marR="0" lvl="0" indent="-336550" algn="l" rtl="0">
              <a:lnSpc>
                <a:spcPct val="110000"/>
              </a:lnSpc>
              <a:spcBef>
                <a:spcPts val="600"/>
              </a:spcBef>
              <a:spcAft>
                <a:spcPts val="0"/>
              </a:spcAft>
              <a:buClr>
                <a:srgbClr val="FAFBFF"/>
              </a:buClr>
              <a:buSzPts val="1700"/>
              <a:buFont typeface="Arial"/>
              <a:buAutoNum type="arabicPeriod"/>
            </a:pPr>
            <a:r>
              <a:rPr lang="en-US" sz="1800" b="0" i="0" u="none" strike="noStrike" cap="none" dirty="0">
                <a:solidFill>
                  <a:schemeClr val="lt1"/>
                </a:solidFill>
                <a:latin typeface="Source Sans Pro" panose="020B0503030403020204" pitchFamily="34" charset="0"/>
                <a:ea typeface="Source Sans Pro" panose="020B0503030403020204" pitchFamily="34" charset="0"/>
                <a:sym typeface="Arial"/>
              </a:rPr>
              <a:t>Ask the client questions to effectively assess their needs and ensure they have a good understanding </a:t>
            </a:r>
            <a:endParaRPr sz="1800" b="0" i="0" u="none" strike="noStrike" cap="none" dirty="0">
              <a:solidFill>
                <a:schemeClr val="lt1"/>
              </a:solidFill>
              <a:highlight>
                <a:srgbClr val="FFFF00"/>
              </a:highlight>
              <a:latin typeface="Source Sans Pro" panose="020B0503030403020204" pitchFamily="34" charset="0"/>
              <a:ea typeface="Source Sans Pro" panose="020B0503030403020204" pitchFamily="34" charset="0"/>
              <a:sym typeface="Arial"/>
            </a:endParaRPr>
          </a:p>
        </p:txBody>
      </p:sp>
      <p:sp>
        <p:nvSpPr>
          <p:cNvPr id="791" name="Google Shape;791;g1c9987253b5_0_25">
            <a:extLst>
              <a:ext uri="{C183D7F6-B498-43B3-948B-1728B52AA6E4}">
                <adec:decorative xmlns:adec="http://schemas.microsoft.com/office/drawing/2017/decorative" val="1"/>
              </a:ext>
            </a:extLst>
          </p:cNvPr>
          <p:cNvSpPr txBox="1"/>
          <p:nvPr/>
        </p:nvSpPr>
        <p:spPr>
          <a:xfrm>
            <a:off x="-2564075" y="-2673375"/>
            <a:ext cx="3000000" cy="300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pic>
        <p:nvPicPr>
          <p:cNvPr id="792" name="Google Shape;792;g1c9987253b5_0_25">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6575" y="0"/>
            <a:ext cx="5576850" cy="485427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95">
            <a:extLst>
              <a:ext uri="{C183D7F6-B498-43B3-948B-1728B52AA6E4}">
                <adec:decorative xmlns:adec="http://schemas.microsoft.com/office/drawing/2017/decorative" val="1"/>
              </a:ext>
            </a:extLst>
          </p:cNvPr>
          <p:cNvSpPr/>
          <p:nvPr/>
        </p:nvSpPr>
        <p:spPr>
          <a:xfrm>
            <a:off x="9668108" y="0"/>
            <a:ext cx="2523893" cy="6858000"/>
          </a:xfrm>
          <a:prstGeom prst="rect">
            <a:avLst/>
          </a:prstGeom>
          <a:solidFill>
            <a:srgbClr val="2891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ource Sans Pro"/>
              <a:ea typeface="Source Sans Pro"/>
              <a:cs typeface="Source Sans Pro"/>
              <a:sym typeface="Source Sans Pro"/>
            </a:endParaRPr>
          </a:p>
        </p:txBody>
      </p:sp>
      <p:pic>
        <p:nvPicPr>
          <p:cNvPr id="799" name="Google Shape;799;p95" descr="A close up of a logo&#10;&#10;Description automatically generated"/>
          <p:cNvPicPr preferRelativeResize="0"/>
          <p:nvPr/>
        </p:nvPicPr>
        <p:blipFill rotWithShape="1">
          <a:blip r:embed="rId3">
            <a:alphaModFix/>
          </a:blip>
          <a:srcRect/>
          <a:stretch/>
        </p:blipFill>
        <p:spPr>
          <a:xfrm>
            <a:off x="1089648" y="5611903"/>
            <a:ext cx="2094811" cy="668557"/>
          </a:xfrm>
          <a:prstGeom prst="rect">
            <a:avLst/>
          </a:prstGeom>
          <a:noFill/>
          <a:ln>
            <a:noFill/>
          </a:ln>
        </p:spPr>
      </p:pic>
      <p:pic>
        <p:nvPicPr>
          <p:cNvPr id="800" name="Google Shape;800;p95">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782357" y="5584260"/>
            <a:ext cx="2094828" cy="755960"/>
          </a:xfrm>
          <a:prstGeom prst="rect">
            <a:avLst/>
          </a:prstGeom>
          <a:noFill/>
          <a:ln>
            <a:noFill/>
          </a:ln>
        </p:spPr>
      </p:pic>
      <p:cxnSp>
        <p:nvCxnSpPr>
          <p:cNvPr id="801" name="Google Shape;801;p95">
            <a:extLst>
              <a:ext uri="{C183D7F6-B498-43B3-948B-1728B52AA6E4}">
                <adec:decorative xmlns:adec="http://schemas.microsoft.com/office/drawing/2017/decorative" val="1"/>
              </a:ext>
            </a:extLst>
          </p:cNvPr>
          <p:cNvCxnSpPr/>
          <p:nvPr/>
        </p:nvCxnSpPr>
        <p:spPr>
          <a:xfrm>
            <a:off x="568712" y="658710"/>
            <a:ext cx="0" cy="5540580"/>
          </a:xfrm>
          <a:prstGeom prst="straightConnector1">
            <a:avLst/>
          </a:prstGeom>
          <a:noFill/>
          <a:ln w="50800" cap="rnd" cmpd="sng">
            <a:solidFill>
              <a:srgbClr val="289195"/>
            </a:solidFill>
            <a:prstDash val="solid"/>
            <a:round/>
            <a:headEnd type="none" w="sm" len="sm"/>
            <a:tailEnd type="none" w="sm" len="sm"/>
          </a:ln>
        </p:spPr>
      </p:cxnSp>
      <p:sp>
        <p:nvSpPr>
          <p:cNvPr id="802" name="Google Shape;802;p95"/>
          <p:cNvSpPr txBo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1" i="0" u="none" strike="noStrike" cap="none" dirty="0">
                <a:solidFill>
                  <a:srgbClr val="C4114C"/>
                </a:solidFill>
                <a:latin typeface="Source Sans Pro"/>
                <a:ea typeface="Source Sans Pro"/>
                <a:cs typeface="Source Sans Pro"/>
                <a:sym typeface="Source Sans Pro"/>
              </a:rPr>
              <a:t>THANK YOU</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Why is </a:t>
            </a: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good communication between</a:t>
            </a:r>
            <a:r>
              <a:rPr lang="en-US" dirty="0"/>
              <a:t> providers and clients important</a:t>
            </a:r>
            <a:endParaRPr dirty="0"/>
          </a:p>
        </p:txBody>
      </p:sp>
      <p:sp>
        <p:nvSpPr>
          <p:cNvPr id="491" name="Google Shape;491;p4"/>
          <p:cNvSpPr txBox="1">
            <a:spLocks noGrp="1"/>
          </p:cNvSpPr>
          <p:nvPr>
            <p:ph type="body" idx="1"/>
          </p:nvPr>
        </p:nvSpPr>
        <p:spPr>
          <a:xfrm>
            <a:off x="838200" y="1690688"/>
            <a:ext cx="7174230" cy="5167312"/>
          </a:xfrm>
          <a:prstGeom prst="rect">
            <a:avLst/>
          </a:prstGeom>
          <a:noFill/>
          <a:ln>
            <a:noFill/>
          </a:ln>
        </p:spPr>
        <p:txBody>
          <a:bodyPr spcFirstLastPara="1" wrap="square" lIns="91425" tIns="45700" rIns="91425" bIns="45700" anchor="t" anchorCtr="0">
            <a:normAutofit fontScale="92500" lnSpcReduction="20000"/>
          </a:bodyPr>
          <a:lstStyle/>
          <a:p>
            <a:pPr marL="457200" lvl="0" indent="-368299" algn="l" rtl="0">
              <a:lnSpc>
                <a:spcPct val="110000"/>
              </a:lnSpc>
              <a:spcBef>
                <a:spcPts val="600"/>
              </a:spcBef>
              <a:spcAft>
                <a:spcPts val="0"/>
              </a:spcAft>
              <a:buSzPct val="99099"/>
              <a:buChar char="•"/>
            </a:pPr>
            <a:r>
              <a:rPr lang="en-US" sz="2400" dirty="0">
                <a:latin typeface="Source Sans Pro"/>
                <a:ea typeface="Source Sans Pro"/>
                <a:cs typeface="Source Sans Pro"/>
                <a:sym typeface="Source Sans Pro"/>
              </a:rPr>
              <a:t>Established </a:t>
            </a:r>
            <a:r>
              <a:rPr lang="en-US" sz="2400" b="1" dirty="0">
                <a:solidFill>
                  <a:schemeClr val="accent5"/>
                </a:solidFill>
                <a:latin typeface="Source Sans Pro"/>
                <a:ea typeface="Source Sans Pro"/>
                <a:cs typeface="Source Sans Pro"/>
                <a:sym typeface="Source Sans Pro"/>
              </a:rPr>
              <a:t>trust</a:t>
            </a:r>
            <a:endParaRPr dirty="0"/>
          </a:p>
          <a:p>
            <a:pPr marL="457200" lvl="0" indent="-368299" algn="l" rtl="0">
              <a:lnSpc>
                <a:spcPct val="110000"/>
              </a:lnSpc>
              <a:spcBef>
                <a:spcPts val="600"/>
              </a:spcBef>
              <a:spcAft>
                <a:spcPts val="0"/>
              </a:spcAft>
              <a:buSzPct val="99099"/>
              <a:buChar char="•"/>
            </a:pPr>
            <a:r>
              <a:rPr lang="en-US" sz="2400" b="0" i="0" u="none" strike="noStrike" cap="none" dirty="0">
                <a:solidFill>
                  <a:schemeClr val="dk1"/>
                </a:solidFill>
                <a:latin typeface="Source Sans Pro"/>
                <a:ea typeface="Source Sans Pro"/>
                <a:cs typeface="Source Sans Pro"/>
                <a:sym typeface="Source Sans Pro"/>
              </a:rPr>
              <a:t>Reassures clients on </a:t>
            </a:r>
            <a:r>
              <a:rPr lang="en-US" sz="2400" b="1" i="0" u="none" strike="noStrike" cap="none" dirty="0">
                <a:solidFill>
                  <a:schemeClr val="accent5"/>
                </a:solidFill>
                <a:latin typeface="Source Sans Pro"/>
                <a:ea typeface="Source Sans Pro"/>
                <a:cs typeface="Source Sans Pro"/>
                <a:sym typeface="Source Sans Pro"/>
              </a:rPr>
              <a:t>confidentiality</a:t>
            </a:r>
            <a:r>
              <a:rPr lang="en-US" sz="2400" b="0" i="0" u="none" strike="noStrike" cap="none" dirty="0">
                <a:solidFill>
                  <a:schemeClr val="dk1"/>
                </a:solidFill>
                <a:latin typeface="Source Sans Pro"/>
                <a:ea typeface="Source Sans Pro"/>
                <a:cs typeface="Source Sans Pro"/>
                <a:sym typeface="Source Sans Pro"/>
              </a:rPr>
              <a:t> </a:t>
            </a:r>
            <a:endParaRPr sz="2400" b="0" i="0" u="none" strike="noStrike" cap="none" dirty="0">
              <a:solidFill>
                <a:schemeClr val="dk1"/>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dirty="0">
                <a:solidFill>
                  <a:schemeClr val="dk1"/>
                </a:solidFill>
                <a:latin typeface="Source Sans Pro"/>
                <a:ea typeface="Source Sans Pro"/>
                <a:cs typeface="Source Sans Pro"/>
                <a:sym typeface="Source Sans Pro"/>
              </a:rPr>
              <a:t>Makes clients </a:t>
            </a:r>
            <a:r>
              <a:rPr lang="en-US" sz="2400" b="1" dirty="0">
                <a:solidFill>
                  <a:schemeClr val="accent5"/>
                </a:solidFill>
                <a:latin typeface="Source Sans Pro"/>
                <a:ea typeface="Source Sans Pro"/>
                <a:cs typeface="Source Sans Pro"/>
                <a:sym typeface="Source Sans Pro"/>
              </a:rPr>
              <a:t>comfortable</a:t>
            </a:r>
            <a:r>
              <a:rPr lang="en-US" sz="2400" dirty="0">
                <a:solidFill>
                  <a:schemeClr val="dk1"/>
                </a:solidFill>
                <a:latin typeface="Source Sans Pro"/>
                <a:ea typeface="Source Sans Pro"/>
                <a:cs typeface="Source Sans Pro"/>
                <a:sym typeface="Source Sans Pro"/>
              </a:rPr>
              <a:t> in order to ask questions</a:t>
            </a:r>
            <a:endParaRPr sz="2400" dirty="0">
              <a:solidFill>
                <a:schemeClr val="dk1"/>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dirty="0">
                <a:solidFill>
                  <a:schemeClr val="dk1"/>
                </a:solidFill>
                <a:latin typeface="Source Sans Pro"/>
                <a:ea typeface="Source Sans Pro"/>
                <a:cs typeface="Source Sans Pro"/>
                <a:sym typeface="Source Sans Pro"/>
              </a:rPr>
              <a:t>Allows providers to </a:t>
            </a:r>
            <a:r>
              <a:rPr lang="en-US" sz="2400" b="1" dirty="0">
                <a:solidFill>
                  <a:schemeClr val="accent5"/>
                </a:solidFill>
                <a:latin typeface="Source Sans Pro"/>
                <a:ea typeface="Source Sans Pro"/>
                <a:cs typeface="Source Sans Pro"/>
                <a:sym typeface="Source Sans Pro"/>
              </a:rPr>
              <a:t>check if clients understood </a:t>
            </a:r>
            <a:r>
              <a:rPr lang="en-US" sz="2400" dirty="0">
                <a:solidFill>
                  <a:schemeClr val="dk1"/>
                </a:solidFill>
                <a:latin typeface="Source Sans Pro"/>
                <a:ea typeface="Source Sans Pro"/>
                <a:cs typeface="Source Sans Pro"/>
                <a:sym typeface="Source Sans Pro"/>
              </a:rPr>
              <a:t>the instructions/advice</a:t>
            </a:r>
            <a:endParaRPr sz="2400" dirty="0">
              <a:solidFill>
                <a:schemeClr val="dk1"/>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b="0" i="0" u="none" strike="noStrike" cap="none" dirty="0">
                <a:solidFill>
                  <a:schemeClr val="dk1"/>
                </a:solidFill>
                <a:latin typeface="Source Sans Pro"/>
                <a:ea typeface="Source Sans Pro"/>
                <a:cs typeface="Source Sans Pro"/>
                <a:sym typeface="Source Sans Pro"/>
              </a:rPr>
              <a:t>Helps caregivers to understand the </a:t>
            </a:r>
            <a:r>
              <a:rPr lang="en-US" sz="2400" b="1" i="0" u="none" strike="noStrike" cap="none" dirty="0">
                <a:solidFill>
                  <a:schemeClr val="accent5"/>
                </a:solidFill>
                <a:latin typeface="Source Sans Pro"/>
                <a:ea typeface="Source Sans Pro"/>
                <a:cs typeface="Source Sans Pro"/>
                <a:sym typeface="Source Sans Pro"/>
              </a:rPr>
              <a:t>importance of treatment</a:t>
            </a:r>
            <a:endParaRPr sz="2400" b="1" i="0" u="none" strike="noStrike" cap="none" dirty="0">
              <a:solidFill>
                <a:schemeClr val="accent5"/>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b="0" i="0" u="none" strike="noStrike" cap="none" dirty="0">
                <a:solidFill>
                  <a:schemeClr val="dk1"/>
                </a:solidFill>
                <a:latin typeface="Source Sans Pro"/>
                <a:ea typeface="Source Sans Pro"/>
                <a:cs typeface="Source Sans Pro"/>
                <a:sym typeface="Source Sans Pro"/>
              </a:rPr>
              <a:t>Helps caregivers to </a:t>
            </a:r>
            <a:r>
              <a:rPr lang="en-US" sz="2400" b="1" i="0" u="none" strike="noStrike" cap="none" dirty="0">
                <a:solidFill>
                  <a:schemeClr val="accent5"/>
                </a:solidFill>
                <a:latin typeface="Source Sans Pro"/>
                <a:ea typeface="Source Sans Pro"/>
                <a:cs typeface="Source Sans Pro"/>
                <a:sym typeface="Source Sans Pro"/>
              </a:rPr>
              <a:t>follow the correct treatment </a:t>
            </a:r>
            <a:r>
              <a:rPr lang="en-US" sz="2400" b="0" i="0" u="none" strike="noStrike" cap="none" dirty="0">
                <a:solidFill>
                  <a:schemeClr val="dk1"/>
                </a:solidFill>
                <a:latin typeface="Source Sans Pro"/>
                <a:ea typeface="Source Sans Pro"/>
                <a:cs typeface="Source Sans Pro"/>
                <a:sym typeface="Source Sans Pro"/>
              </a:rPr>
              <a:t>regimen at home</a:t>
            </a:r>
            <a:endParaRPr sz="2400" b="0" i="0" u="none" strike="noStrike" cap="none" dirty="0">
              <a:solidFill>
                <a:schemeClr val="dk1"/>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b="0" i="0" u="none" strike="noStrike" cap="none" dirty="0">
                <a:solidFill>
                  <a:schemeClr val="dk1"/>
                </a:solidFill>
                <a:latin typeface="Source Sans Pro"/>
                <a:ea typeface="Source Sans Pro"/>
                <a:cs typeface="Source Sans Pro"/>
                <a:sym typeface="Source Sans Pro"/>
              </a:rPr>
              <a:t>Helps FP clients to make </a:t>
            </a:r>
            <a:r>
              <a:rPr lang="en-US" sz="2400" b="1" i="0" u="none" strike="noStrike" cap="none" dirty="0">
                <a:solidFill>
                  <a:schemeClr val="accent5"/>
                </a:solidFill>
                <a:latin typeface="Source Sans Pro"/>
                <a:ea typeface="Source Sans Pro"/>
                <a:cs typeface="Source Sans Pro"/>
                <a:sym typeface="Source Sans Pro"/>
              </a:rPr>
              <a:t>an informed choice </a:t>
            </a:r>
            <a:r>
              <a:rPr lang="en-US" sz="2400" b="0" i="0" u="none" strike="noStrike" cap="none" dirty="0">
                <a:solidFill>
                  <a:schemeClr val="dk1"/>
                </a:solidFill>
                <a:latin typeface="Source Sans Pro"/>
                <a:ea typeface="Source Sans Pro"/>
                <a:cs typeface="Source Sans Pro"/>
                <a:sym typeface="Source Sans Pro"/>
              </a:rPr>
              <a:t>of which FP method to use and to use it correctly</a:t>
            </a:r>
            <a:endParaRPr sz="2400" b="0" i="0" u="none" strike="noStrike" cap="none" dirty="0">
              <a:solidFill>
                <a:schemeClr val="dk1"/>
              </a:solidFill>
              <a:latin typeface="Source Sans Pro"/>
              <a:ea typeface="Source Sans Pro"/>
              <a:cs typeface="Source Sans Pro"/>
              <a:sym typeface="Source Sans Pro"/>
            </a:endParaRPr>
          </a:p>
          <a:p>
            <a:pPr marL="457200" lvl="0" indent="-368299" algn="l" rtl="0">
              <a:lnSpc>
                <a:spcPct val="110000"/>
              </a:lnSpc>
              <a:spcBef>
                <a:spcPts val="600"/>
              </a:spcBef>
              <a:spcAft>
                <a:spcPts val="0"/>
              </a:spcAft>
              <a:buSzPct val="99099"/>
              <a:buChar char="•"/>
            </a:pPr>
            <a:r>
              <a:rPr lang="en-US" sz="2400" b="0" i="0" u="none" strike="noStrike" cap="none" dirty="0">
                <a:solidFill>
                  <a:schemeClr val="dk1"/>
                </a:solidFill>
                <a:latin typeface="Source Sans Pro"/>
                <a:ea typeface="Source Sans Pro"/>
                <a:cs typeface="Source Sans Pro"/>
                <a:sym typeface="Source Sans Pro"/>
              </a:rPr>
              <a:t>Increases </a:t>
            </a:r>
            <a:r>
              <a:rPr lang="en-US" sz="2400" b="1" i="0" u="none" strike="noStrike" cap="none" dirty="0">
                <a:solidFill>
                  <a:schemeClr val="accent5"/>
                </a:solidFill>
                <a:latin typeface="Source Sans Pro"/>
                <a:ea typeface="Source Sans Pro"/>
                <a:cs typeface="Source Sans Pro"/>
                <a:sym typeface="Source Sans Pro"/>
              </a:rPr>
              <a:t>client satisfaction</a:t>
            </a:r>
            <a:r>
              <a:rPr lang="en-US" sz="2400" b="0" i="0" u="none" strike="noStrike" cap="none" dirty="0">
                <a:solidFill>
                  <a:schemeClr val="dk1"/>
                </a:solidFill>
                <a:latin typeface="Source Sans Pro"/>
                <a:ea typeface="Source Sans Pro"/>
                <a:cs typeface="Source Sans Pro"/>
                <a:sym typeface="Source Sans Pro"/>
              </a:rPr>
              <a:t>; makes it  more likely they will  use your services in the future and recommend you to others</a:t>
            </a:r>
            <a:endParaRPr sz="2400" b="0" i="0" u="none" strike="noStrike" cap="none" dirty="0">
              <a:solidFill>
                <a:schemeClr val="dk1"/>
              </a:solidFill>
              <a:latin typeface="Source Sans Pro"/>
              <a:ea typeface="Source Sans Pro"/>
              <a:cs typeface="Source Sans Pro"/>
              <a:sym typeface="Source Sans Pro"/>
            </a:endParaRPr>
          </a:p>
        </p:txBody>
      </p:sp>
      <p:sp>
        <p:nvSpPr>
          <p:cNvPr id="492" name="Google Shape;492;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dirty="0"/>
          </a:p>
        </p:txBody>
      </p:sp>
      <p:pic>
        <p:nvPicPr>
          <p:cNvPr id="493" name="Google Shape;493;p4" descr="A group of people sitting at a table&#10;&#10;Description automatically generated with low confidence"/>
          <p:cNvPicPr preferRelativeResize="0"/>
          <p:nvPr/>
        </p:nvPicPr>
        <p:blipFill rotWithShape="1">
          <a:blip r:embed="rId3">
            <a:alphaModFix/>
          </a:blip>
          <a:srcRect/>
          <a:stretch/>
        </p:blipFill>
        <p:spPr>
          <a:xfrm>
            <a:off x="7592084" y="1927542"/>
            <a:ext cx="4599916" cy="300291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Group discussion</a:t>
            </a:r>
            <a:endParaRPr dirty="0"/>
          </a:p>
        </p:txBody>
      </p:sp>
      <p:sp>
        <p:nvSpPr>
          <p:cNvPr id="500" name="Google Shape;500;p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a:t>
            </a:r>
            <a:endParaRPr dirty="0"/>
          </a:p>
        </p:txBody>
      </p:sp>
      <p:sp>
        <p:nvSpPr>
          <p:cNvPr id="501" name="Google Shape;501;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dirty="0"/>
          </a:p>
        </p:txBody>
      </p:sp>
      <p:sp>
        <p:nvSpPr>
          <p:cNvPr id="502" name="Google Shape;502;p5"/>
          <p:cNvSpPr/>
          <p:nvPr/>
        </p:nvSpPr>
        <p:spPr>
          <a:xfrm>
            <a:off x="1461654" y="1949959"/>
            <a:ext cx="9268691" cy="3844059"/>
          </a:xfrm>
          <a:prstGeom prst="roundRect">
            <a:avLst/>
          </a:prstGeom>
          <a:solidFill>
            <a:srgbClr val="D7B9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500"/>
              <a:buFont typeface="Arial"/>
              <a:buNone/>
            </a:pPr>
            <a:r>
              <a:rPr lang="en-US" sz="5500" b="0" i="0" u="none" strike="noStrike" cap="none" dirty="0">
                <a:solidFill>
                  <a:schemeClr val="dk1"/>
                </a:solidFill>
                <a:latin typeface="Calibri"/>
                <a:ea typeface="Calibri"/>
                <a:cs typeface="Calibri"/>
                <a:sym typeface="Calibri"/>
              </a:rPr>
              <a:t>What do you think person-centered care means?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6"/>
          <p:cNvSpPr txBox="1">
            <a:spLocks noGrp="1"/>
          </p:cNvSpPr>
          <p:nvPr>
            <p:ph type="body" idx="2"/>
          </p:nvPr>
        </p:nvSpPr>
        <p:spPr>
          <a:xfrm>
            <a:off x="5648774" y="4810538"/>
            <a:ext cx="6191595" cy="1864899"/>
          </a:xfrm>
          <a:prstGeom prst="rect">
            <a:avLst/>
          </a:prstGeom>
          <a:noFill/>
          <a:ln>
            <a:noFill/>
          </a:ln>
        </p:spPr>
        <p:txBody>
          <a:bodyPr spcFirstLastPara="1" wrap="square" lIns="91425" tIns="45700" rIns="91425" bIns="45700" anchor="ctr" anchorCtr="0">
            <a:noAutofit/>
          </a:bodyPr>
          <a:lstStyle/>
          <a:p>
            <a:pPr marL="60325" lvl="0" indent="0" algn="l" rtl="0">
              <a:lnSpc>
                <a:spcPct val="100000"/>
              </a:lnSpc>
              <a:spcBef>
                <a:spcPts val="1000"/>
              </a:spcBef>
              <a:spcAft>
                <a:spcPts val="0"/>
              </a:spcAft>
              <a:buSzPts val="2400"/>
              <a:buNone/>
            </a:pPr>
            <a:r>
              <a:rPr lang="en-US" dirty="0"/>
              <a:t>World Health Organization</a:t>
            </a:r>
            <a:endParaRPr dirty="0"/>
          </a:p>
          <a:p>
            <a:pPr marL="60325" lvl="0" indent="0" algn="l" rtl="0">
              <a:lnSpc>
                <a:spcPct val="100000"/>
              </a:lnSpc>
              <a:spcBef>
                <a:spcPts val="1000"/>
              </a:spcBef>
              <a:spcAft>
                <a:spcPts val="0"/>
              </a:spcAft>
              <a:buSzPts val="2400"/>
              <a:buNone/>
            </a:pPr>
            <a:r>
              <a:rPr lang="en-US" b="0" i="1" dirty="0">
                <a:solidFill>
                  <a:schemeClr val="dk1"/>
                </a:solidFill>
              </a:rPr>
              <a:t>Framework on integrated, people-centered health services, 2016</a:t>
            </a:r>
            <a:endParaRPr dirty="0"/>
          </a:p>
        </p:txBody>
      </p:sp>
      <p:sp>
        <p:nvSpPr>
          <p:cNvPr id="509" name="Google Shape;509;p6"/>
          <p:cNvSpPr txBox="1">
            <a:spLocks noGrp="1"/>
          </p:cNvSpPr>
          <p:nvPr>
            <p:ph type="sldNum" idx="4294967295"/>
          </p:nvPr>
        </p:nvSpPr>
        <p:spPr>
          <a:xfrm>
            <a:off x="11488738" y="6310313"/>
            <a:ext cx="70326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dirty="0"/>
          </a:p>
        </p:txBody>
      </p:sp>
      <p:sp>
        <p:nvSpPr>
          <p:cNvPr id="510" name="Google Shape;510;p6"/>
          <p:cNvSpPr txBox="1">
            <a:spLocks noGrp="1"/>
          </p:cNvSpPr>
          <p:nvPr>
            <p:ph type="body" idx="1"/>
          </p:nvPr>
        </p:nvSpPr>
        <p:spPr>
          <a:xfrm>
            <a:off x="1954213" y="712787"/>
            <a:ext cx="8086725" cy="4097752"/>
          </a:xfrm>
          <a:prstGeom prst="rect">
            <a:avLst/>
          </a:prstGeom>
          <a:noFill/>
          <a:ln>
            <a:noFill/>
          </a:ln>
        </p:spPr>
        <p:txBody>
          <a:bodyPr spcFirstLastPara="1" wrap="square" lIns="91425" tIns="45700" rIns="91425" bIns="45700" anchor="t" anchorCtr="0">
            <a:normAutofit lnSpcReduction="10000"/>
          </a:bodyPr>
          <a:lstStyle/>
          <a:p>
            <a:pPr marL="119063" lvl="0" indent="0" algn="l" rtl="0">
              <a:lnSpc>
                <a:spcPct val="110000"/>
              </a:lnSpc>
              <a:spcBef>
                <a:spcPts val="600"/>
              </a:spcBef>
              <a:spcAft>
                <a:spcPts val="0"/>
              </a:spcAft>
              <a:buSzPts val="3600"/>
              <a:buNone/>
            </a:pPr>
            <a:r>
              <a:rPr lang="en-US" sz="2400" i="0" dirty="0">
                <a:latin typeface="Source Sans Pro"/>
                <a:ea typeface="Source Sans Pro"/>
                <a:cs typeface="Source Sans Pro"/>
                <a:sym typeface="Source Sans Pro"/>
              </a:rPr>
              <a:t>…</a:t>
            </a:r>
            <a:r>
              <a:rPr lang="en-US" sz="2400" i="0" dirty="0"/>
              <a:t> An approach to care that </a:t>
            </a:r>
            <a:r>
              <a:rPr lang="en-US" sz="2400" b="1" i="0" dirty="0">
                <a:solidFill>
                  <a:schemeClr val="lt2"/>
                </a:solidFill>
              </a:rPr>
              <a:t>consciously adopts </a:t>
            </a:r>
            <a:r>
              <a:rPr lang="en-US" sz="2400" i="0" dirty="0"/>
              <a:t>individuals’, carers’, families’ and communities’ perspectives </a:t>
            </a:r>
            <a:r>
              <a:rPr lang="en-US" sz="2400" b="1" i="0" dirty="0"/>
              <a:t>as </a:t>
            </a:r>
            <a:r>
              <a:rPr lang="en-US" sz="2400" i="0" dirty="0"/>
              <a:t>participants in, and beneficiaries of, trusted health systems that are </a:t>
            </a:r>
            <a:r>
              <a:rPr lang="en-US" sz="2400" b="1" i="0" dirty="0">
                <a:solidFill>
                  <a:schemeClr val="lt2"/>
                </a:solidFill>
              </a:rPr>
              <a:t>organized around the comprehensive needs of people rather than individual diseases</a:t>
            </a:r>
            <a:r>
              <a:rPr lang="en-US" sz="2400" i="0" dirty="0"/>
              <a:t>, and respects social preferences….it also requires that </a:t>
            </a:r>
            <a:r>
              <a:rPr lang="en-US" sz="2400" b="1" i="0" dirty="0">
                <a:solidFill>
                  <a:schemeClr val="lt2"/>
                </a:solidFill>
              </a:rPr>
              <a:t>patients have the education and support they need</a:t>
            </a:r>
            <a:r>
              <a:rPr lang="en-US" sz="2400" i="0" dirty="0">
                <a:solidFill>
                  <a:schemeClr val="lt2"/>
                </a:solidFill>
              </a:rPr>
              <a:t> </a:t>
            </a:r>
            <a:r>
              <a:rPr lang="en-US" sz="2400" i="0" dirty="0"/>
              <a:t>to make decisions and participate in their own care and that carers are able to attain maximal function within a </a:t>
            </a:r>
            <a:r>
              <a:rPr lang="en-US" sz="2400" b="1" i="0" dirty="0">
                <a:solidFill>
                  <a:schemeClr val="lt2"/>
                </a:solidFill>
              </a:rPr>
              <a:t>supportive working environment</a:t>
            </a:r>
            <a:r>
              <a:rPr lang="en-US" sz="2400" i="0" dirty="0"/>
              <a:t>. </a:t>
            </a:r>
            <a:r>
              <a:rPr lang="en-US" sz="2400" i="0" dirty="0">
                <a:latin typeface="Source Sans Pro"/>
                <a:ea typeface="Source Sans Pro"/>
                <a:cs typeface="Source Sans Pro"/>
                <a:sym typeface="Source Sans Pro"/>
              </a:rPr>
              <a:t>…”</a:t>
            </a:r>
            <a:endParaRPr sz="2400" i="0" dirty="0">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1"/>
          <p:cNvSpPr txBox="1">
            <a:spLocks noGrp="1"/>
          </p:cNvSpPr>
          <p:nvPr>
            <p:ph type="title"/>
          </p:nvPr>
        </p:nvSpPr>
        <p:spPr>
          <a:xfrm>
            <a:off x="838200" y="365125"/>
            <a:ext cx="10515600" cy="89164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Principles </a:t>
            </a:r>
            <a:r>
              <a:rPr lang="en-US" dirty="0"/>
              <a:t>of person-centered care</a:t>
            </a:r>
            <a:endParaRPr dirty="0"/>
          </a:p>
        </p:txBody>
      </p:sp>
      <p:sp>
        <p:nvSpPr>
          <p:cNvPr id="517" name="Google Shape;517;p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dirty="0"/>
          </a:p>
        </p:txBody>
      </p:sp>
      <p:graphicFrame>
        <p:nvGraphicFramePr>
          <p:cNvPr id="2" name="Diagram 1" descr="diagram of the five principles of person centered care">
            <a:extLst>
              <a:ext uri="{FF2B5EF4-FFF2-40B4-BE49-F238E27FC236}">
                <a16:creationId xmlns:a16="http://schemas.microsoft.com/office/drawing/2014/main" id="{D5A23F01-1EB2-7537-247C-D8F2F973F198}"/>
              </a:ext>
            </a:extLst>
          </p:cNvPr>
          <p:cNvGraphicFramePr/>
          <p:nvPr>
            <p:extLst>
              <p:ext uri="{D42A27DB-BD31-4B8C-83A1-F6EECF244321}">
                <p14:modId xmlns:p14="http://schemas.microsoft.com/office/powerpoint/2010/main" val="3656255597"/>
              </p:ext>
            </p:extLst>
          </p:nvPr>
        </p:nvGraphicFramePr>
        <p:xfrm>
          <a:off x="2032000" y="125677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12"/>
          <p:cNvSpPr txBox="1">
            <a:spLocks noGrp="1"/>
          </p:cNvSpPr>
          <p:nvPr>
            <p:ph type="title"/>
          </p:nvPr>
        </p:nvSpPr>
        <p:spPr>
          <a:xfrm>
            <a:off x="838200" y="812481"/>
            <a:ext cx="10515600" cy="54027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dirty="0"/>
              <a:t>Linking principles to benefits of person-centered care</a:t>
            </a:r>
            <a:endParaRPr dirty="0"/>
          </a:p>
        </p:txBody>
      </p:sp>
      <p:sp>
        <p:nvSpPr>
          <p:cNvPr id="532" name="Google Shape;532;p12"/>
          <p:cNvSpPr txBox="1">
            <a:spLocks noGrp="1"/>
          </p:cNvSpPr>
          <p:nvPr>
            <p:ph type="body" idx="2"/>
          </p:nvPr>
        </p:nvSpPr>
        <p:spPr>
          <a:xfrm>
            <a:off x="545669" y="205556"/>
            <a:ext cx="5384180" cy="390525"/>
          </a:xfrm>
          <a:prstGeom prst="rect">
            <a:avLst/>
          </a:prstGeom>
          <a:noFill/>
          <a:ln>
            <a:noFill/>
          </a:ln>
        </p:spPr>
        <p:txBody>
          <a:bodyPr spcFirstLastPara="1" wrap="square" lIns="91425" tIns="45700" rIns="91425" bIns="45700" anchor="ctr" anchorCtr="0">
            <a:noAutofit/>
          </a:bodyPr>
          <a:lstStyle/>
          <a:p>
            <a:pPr marL="457200" lvl="0" indent="-228600" algn="l" rtl="0">
              <a:lnSpc>
                <a:spcPct val="100000"/>
              </a:lnSpc>
              <a:spcBef>
                <a:spcPts val="1000"/>
              </a:spcBef>
              <a:spcAft>
                <a:spcPts val="0"/>
              </a:spcAft>
              <a:buClr>
                <a:schemeClr val="accent3"/>
              </a:buClr>
              <a:buSzPts val="1800"/>
              <a:buNone/>
            </a:pPr>
            <a:r>
              <a:rPr lang="en-US" b="1" dirty="0"/>
              <a:t>ACTIVITY 2</a:t>
            </a:r>
            <a:endParaRPr dirty="0"/>
          </a:p>
        </p:txBody>
      </p:sp>
      <p:sp>
        <p:nvSpPr>
          <p:cNvPr id="533" name="Google Shape;533;p1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dirty="0"/>
          </a:p>
        </p:txBody>
      </p:sp>
      <p:graphicFrame>
        <p:nvGraphicFramePr>
          <p:cNvPr id="534" name="Google Shape;534;p12"/>
          <p:cNvGraphicFramePr/>
          <p:nvPr>
            <p:extLst>
              <p:ext uri="{D42A27DB-BD31-4B8C-83A1-F6EECF244321}">
                <p14:modId xmlns:p14="http://schemas.microsoft.com/office/powerpoint/2010/main" val="3934382110"/>
              </p:ext>
            </p:extLst>
          </p:nvPr>
        </p:nvGraphicFramePr>
        <p:xfrm>
          <a:off x="676402" y="1371279"/>
          <a:ext cx="10677398" cy="5184717"/>
        </p:xfrm>
        <a:graphic>
          <a:graphicData uri="http://schemas.openxmlformats.org/drawingml/2006/table">
            <a:tbl>
              <a:tblPr>
                <a:noFill/>
                <a:tableStyleId>{61CE33CD-6CDD-4EDF-B35D-EB136F48E78F}</a:tableStyleId>
              </a:tblPr>
              <a:tblGrid>
                <a:gridCol w="3748947">
                  <a:extLst>
                    <a:ext uri="{9D8B030D-6E8A-4147-A177-3AD203B41FA5}">
                      <a16:colId xmlns:a16="http://schemas.microsoft.com/office/drawing/2014/main" val="20000"/>
                    </a:ext>
                  </a:extLst>
                </a:gridCol>
                <a:gridCol w="1476860">
                  <a:extLst>
                    <a:ext uri="{9D8B030D-6E8A-4147-A177-3AD203B41FA5}">
                      <a16:colId xmlns:a16="http://schemas.microsoft.com/office/drawing/2014/main" val="20001"/>
                    </a:ext>
                  </a:extLst>
                </a:gridCol>
                <a:gridCol w="1044023">
                  <a:extLst>
                    <a:ext uri="{9D8B030D-6E8A-4147-A177-3AD203B41FA5}">
                      <a16:colId xmlns:a16="http://schemas.microsoft.com/office/drawing/2014/main" val="20002"/>
                    </a:ext>
                  </a:extLst>
                </a:gridCol>
                <a:gridCol w="1443789">
                  <a:extLst>
                    <a:ext uri="{9D8B030D-6E8A-4147-A177-3AD203B41FA5}">
                      <a16:colId xmlns:a16="http://schemas.microsoft.com/office/drawing/2014/main" val="20003"/>
                    </a:ext>
                  </a:extLst>
                </a:gridCol>
                <a:gridCol w="1331495">
                  <a:extLst>
                    <a:ext uri="{9D8B030D-6E8A-4147-A177-3AD203B41FA5}">
                      <a16:colId xmlns:a16="http://schemas.microsoft.com/office/drawing/2014/main" val="20004"/>
                    </a:ext>
                  </a:extLst>
                </a:gridCol>
                <a:gridCol w="1632284">
                  <a:extLst>
                    <a:ext uri="{9D8B030D-6E8A-4147-A177-3AD203B41FA5}">
                      <a16:colId xmlns:a16="http://schemas.microsoft.com/office/drawing/2014/main" val="20005"/>
                    </a:ext>
                  </a:extLst>
                </a:gridCol>
              </a:tblGrid>
              <a:tr h="537732">
                <a:tc gridSpan="6">
                  <a:txBody>
                    <a:bodyPr/>
                    <a:lstStyle/>
                    <a:p>
                      <a:pPr marL="0" lvl="0" indent="0" algn="ctr">
                        <a:lnSpc>
                          <a:spcPct val="100000"/>
                        </a:lnSpc>
                        <a:spcBef>
                          <a:spcPts val="0"/>
                        </a:spcBef>
                        <a:spcAft>
                          <a:spcPts val="0"/>
                        </a:spcAft>
                        <a:buNone/>
                      </a:pPr>
                      <a:r>
                        <a:rPr lang="en-US" sz="1800" b="1" u="none" strike="noStrike" cap="none" dirty="0">
                          <a:solidFill>
                            <a:schemeClr val="tx1"/>
                          </a:solidFill>
                          <a:latin typeface="Source Sans Pro"/>
                          <a:ea typeface="Source Sans Pro"/>
                          <a:cs typeface="Source Sans Pro"/>
                        </a:rPr>
                        <a:t>PRINCIPLES</a:t>
                      </a:r>
                      <a:endParaRPr sz="1800" b="1" u="none" strike="noStrike" cap="none" dirty="0">
                        <a:solidFill>
                          <a:schemeClr val="tx1"/>
                        </a:solidFill>
                        <a:latin typeface="Source Sans Pro"/>
                        <a:ea typeface="Source Sans Pro"/>
                        <a:cs typeface="Source Sans Pro"/>
                        <a:sym typeface="Source Sans Pro"/>
                      </a:endParaRPr>
                    </a:p>
                  </a:txBody>
                  <a:tcPr marL="91425" marR="91425" marT="91425" marB="91425"/>
                </a:tc>
                <a:tc hMerge="1">
                  <a:txBody>
                    <a:bodyPr/>
                    <a:lstStyle/>
                    <a:p>
                      <a:endParaRPr sz="1800" b="1" u="none" strike="noStrike" cap="none" dirty="0">
                        <a:solidFill>
                          <a:schemeClr val="lt1"/>
                        </a:solidFill>
                        <a:latin typeface="Source Sans Pro"/>
                        <a:ea typeface="Source Sans Pro"/>
                        <a:cs typeface="Source Sans Pro"/>
                        <a:sym typeface="Source Sans Pro"/>
                      </a:endParaRPr>
                    </a:p>
                  </a:txBody>
                  <a:tcPr marL="91425" marR="91425" marT="91425" marB="91425">
                    <a:solidFill>
                      <a:schemeClr val="accent5"/>
                    </a:solidFill>
                  </a:tcPr>
                </a:tc>
                <a:tc hMerge="1">
                  <a:txBody>
                    <a:bodyPr/>
                    <a:lstStyle/>
                    <a:p>
                      <a:endParaRPr/>
                    </a:p>
                  </a:txBody>
                  <a:tcPr marL="91425" marR="91425" marT="91425" marB="91425">
                    <a:solidFill>
                      <a:schemeClr val="accent6"/>
                    </a:solidFill>
                  </a:tcPr>
                </a:tc>
                <a:tc hMerge="1">
                  <a:txBody>
                    <a:bodyPr/>
                    <a:lstStyle/>
                    <a:p>
                      <a:endParaRPr>
                        <a:sym typeface="Source Sans Pro"/>
                      </a:endParaRPr>
                    </a:p>
                  </a:txBody>
                  <a:tcPr marL="91425" marR="91425" marT="91425" marB="91425">
                    <a:solidFill>
                      <a:schemeClr val="accent1"/>
                    </a:solidFill>
                  </a:tcPr>
                </a:tc>
                <a:tc hMerge="1">
                  <a:txBody>
                    <a:bodyPr/>
                    <a:lstStyle/>
                    <a:p>
                      <a:endParaRPr>
                        <a:sym typeface="Source Sans Pro"/>
                      </a:endParaRPr>
                    </a:p>
                  </a:txBody>
                  <a:tcPr marL="91425" marR="91425" marT="91425" marB="91425">
                    <a:solidFill>
                      <a:srgbClr val="84B86F"/>
                    </a:solidFill>
                  </a:tcPr>
                </a:tc>
                <a:tc hMerge="1">
                  <a:txBody>
                    <a:bodyPr/>
                    <a:lstStyle/>
                    <a:p>
                      <a:endParaRPr>
                        <a:sym typeface="Source Sans Pro"/>
                      </a:endParaRPr>
                    </a:p>
                  </a:txBody>
                  <a:tcPr marL="91425" marR="91425" marT="91425" marB="91425">
                    <a:solidFill>
                      <a:schemeClr val="accent3"/>
                    </a:solidFill>
                  </a:tcPr>
                </a:tc>
                <a:extLst>
                  <a:ext uri="{0D108BD9-81ED-4DB2-BD59-A6C34878D82A}">
                    <a16:rowId xmlns:a16="http://schemas.microsoft.com/office/drawing/2014/main" val="179386207"/>
                  </a:ext>
                </a:extLst>
              </a:tr>
              <a:tr h="932975">
                <a:tc>
                  <a:txBody>
                    <a:bodyPr/>
                    <a:lstStyle/>
                    <a:p>
                      <a:pPr marL="0" marR="0" lvl="0" indent="0" algn="ctr" rtl="0">
                        <a:lnSpc>
                          <a:spcPct val="100000"/>
                        </a:lnSpc>
                        <a:spcBef>
                          <a:spcPts val="0"/>
                        </a:spcBef>
                        <a:spcAft>
                          <a:spcPts val="0"/>
                        </a:spcAft>
                        <a:buClr>
                          <a:schemeClr val="dk1"/>
                        </a:buClr>
                        <a:buSzPts val="2800"/>
                        <a:buFont typeface="Arial"/>
                        <a:buNone/>
                      </a:pPr>
                      <a:endParaRPr lang="en-US" sz="1800" b="1" u="none" strike="noStrike" cap="none" dirty="0">
                        <a:solidFill>
                          <a:schemeClr val="dk1"/>
                        </a:solidFill>
                        <a:latin typeface="Source Sans Pro"/>
                        <a:ea typeface="Source Sans Pro"/>
                        <a:cs typeface="Source Sans Pro"/>
                      </a:endParaRPr>
                    </a:p>
                    <a:p>
                      <a:pPr marL="0" marR="0" lvl="0" indent="0" algn="ctr">
                        <a:lnSpc>
                          <a:spcPct val="100000"/>
                        </a:lnSpc>
                        <a:spcBef>
                          <a:spcPts val="0"/>
                        </a:spcBef>
                        <a:spcAft>
                          <a:spcPts val="0"/>
                        </a:spcAft>
                        <a:buSzPts val="2800"/>
                        <a:buFont typeface="Arial"/>
                        <a:buNone/>
                      </a:pPr>
                      <a:endParaRPr lang="en-US" sz="1800" b="1" u="none" strike="noStrike" cap="none" dirty="0">
                        <a:solidFill>
                          <a:schemeClr val="dk1"/>
                        </a:solidFill>
                        <a:latin typeface="Source Sans Pro"/>
                        <a:ea typeface="Source Sans Pro"/>
                        <a:cs typeface="Source Sans Pro"/>
                      </a:endParaRPr>
                    </a:p>
                    <a:p>
                      <a:pPr marL="0" marR="0" lvl="0" indent="0" algn="ctr">
                        <a:lnSpc>
                          <a:spcPct val="100000"/>
                        </a:lnSpc>
                        <a:spcBef>
                          <a:spcPts val="0"/>
                        </a:spcBef>
                        <a:spcAft>
                          <a:spcPts val="0"/>
                        </a:spcAft>
                        <a:buSzPts val="2800"/>
                        <a:buFont typeface="Arial"/>
                        <a:buNone/>
                      </a:pPr>
                      <a:r>
                        <a:rPr lang="en-US" sz="1800" b="1" u="none" strike="noStrike" cap="none" dirty="0">
                          <a:solidFill>
                            <a:schemeClr val="dk1"/>
                          </a:solidFill>
                          <a:latin typeface="Source Sans Pro"/>
                          <a:ea typeface="Source Sans Pro"/>
                          <a:cs typeface="Source Sans Pro"/>
                          <a:sym typeface="Source Sans Pro"/>
                        </a:rPr>
                        <a:t>BENEFIT</a:t>
                      </a:r>
                      <a:endParaRPr sz="18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Information, Agency &amp; Informed Choice </a:t>
                      </a:r>
                      <a:endParaRPr lang="en-US" sz="1600" dirty="0">
                        <a:solidFill>
                          <a:schemeClr val="bg1"/>
                        </a:solidFill>
                      </a:endParaRPr>
                    </a:p>
                  </a:txBody>
                  <a:tcPr marL="91425" marR="91425" marT="91425" marB="91425">
                    <a:solidFill>
                      <a:schemeClr val="accent5"/>
                    </a:solidFill>
                  </a:tcPr>
                </a:tc>
                <a:tc>
                  <a:txBody>
                    <a:bodyPr/>
                    <a:lstStyle/>
                    <a:p>
                      <a:pPr lvl="0" algn="ctr"/>
                      <a:r>
                        <a:rPr lang="en-US" sz="1600" b="1" i="0" u="none" strike="noStrike" cap="none" dirty="0">
                          <a:solidFill>
                            <a:schemeClr val="bg1"/>
                          </a:solidFill>
                          <a:latin typeface="Source Sans Pro"/>
                          <a:ea typeface="Source Sans Pro"/>
                          <a:cs typeface="Source Sans Pro"/>
                          <a:sym typeface="Source Sans Pro"/>
                        </a:rPr>
                        <a:t>Equity</a:t>
                      </a:r>
                      <a:endParaRPr lang="en-US" sz="1600" dirty="0">
                        <a:solidFill>
                          <a:schemeClr val="bg1"/>
                        </a:solidFill>
                      </a:endParaRPr>
                    </a:p>
                  </a:txBody>
                  <a:tcPr marL="91425" marR="91425" marT="91425" marB="91425">
                    <a:solidFill>
                      <a:schemeClr val="accent6"/>
                    </a:solidFill>
                  </a:tcPr>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Technical Competence &amp; Safety</a:t>
                      </a:r>
                      <a:endParaRPr lang="en-US" sz="1600" dirty="0">
                        <a:solidFill>
                          <a:schemeClr val="bg1"/>
                        </a:solidFill>
                      </a:endParaRPr>
                    </a:p>
                  </a:txBody>
                  <a:tcPr marL="91425" marR="91425" marT="91425" marB="91425">
                    <a:solidFill>
                      <a:schemeClr val="accent1"/>
                    </a:solidFill>
                  </a:tcPr>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Respect &amp; Compassion</a:t>
                      </a:r>
                      <a:endParaRPr lang="en-US" sz="1600" dirty="0">
                        <a:solidFill>
                          <a:schemeClr val="bg1"/>
                        </a:solidFill>
                      </a:endParaRPr>
                    </a:p>
                  </a:txBody>
                  <a:tcPr marL="91425" marR="91425" marT="91425" marB="91425">
                    <a:solidFill>
                      <a:srgbClr val="84B86F"/>
                    </a:solidFill>
                  </a:tcPr>
                </a:tc>
                <a:tc>
                  <a:txBody>
                    <a:bodyPr/>
                    <a:lstStyle/>
                    <a:p>
                      <a:pPr marL="0" marR="0" lvl="0" indent="0" algn="ctr" defTabSz="914400" rtl="0" eaLnBrk="1" fontAlgn="auto" latinLnBrk="0" hangingPunct="1">
                        <a:lnSpc>
                          <a:spcPct val="100000"/>
                        </a:lnSpc>
                        <a:spcBef>
                          <a:spcPts val="0"/>
                        </a:spcBef>
                        <a:spcAft>
                          <a:spcPts val="0"/>
                        </a:spcAft>
                        <a:buClr>
                          <a:schemeClr val="dk1"/>
                        </a:buClr>
                        <a:buSzPts val="2800"/>
                        <a:buFont typeface="Arial"/>
                        <a:buNone/>
                        <a:tabLst/>
                        <a:defRPr/>
                      </a:pPr>
                      <a:r>
                        <a:rPr lang="en-US" sz="1600" b="1" i="0" u="none" strike="noStrike" cap="none" dirty="0">
                          <a:solidFill>
                            <a:schemeClr val="bg1"/>
                          </a:solidFill>
                          <a:latin typeface="Source Sans Pro"/>
                          <a:ea typeface="Source Sans Pro"/>
                          <a:cs typeface="Source Sans Pro"/>
                          <a:sym typeface="Source Sans Pro"/>
                        </a:rPr>
                        <a:t>Continuity, Integration &amp; Coordination </a:t>
                      </a:r>
                      <a:endParaRPr lang="en-US" sz="1600" dirty="0">
                        <a:solidFill>
                          <a:schemeClr val="bg1"/>
                        </a:solidFill>
                      </a:endParaRPr>
                    </a:p>
                    <a:p>
                      <a:pPr marL="0" marR="0" lvl="0" indent="0" algn="ctr" rtl="0">
                        <a:lnSpc>
                          <a:spcPct val="100000"/>
                        </a:lnSpc>
                        <a:spcBef>
                          <a:spcPts val="0"/>
                        </a:spcBef>
                        <a:spcAft>
                          <a:spcPts val="0"/>
                        </a:spcAft>
                        <a:buClr>
                          <a:schemeClr val="dk1"/>
                        </a:buClr>
                        <a:buSzPts val="2800"/>
                        <a:buFont typeface="Arial"/>
                        <a:buNone/>
                      </a:pPr>
                      <a:endParaRPr sz="1600" u="none" strike="noStrike" cap="none" dirty="0">
                        <a:solidFill>
                          <a:schemeClr val="bg1"/>
                        </a:solidFill>
                        <a:latin typeface="Source Sans Pro"/>
                        <a:ea typeface="Source Sans Pro"/>
                        <a:cs typeface="Source Sans Pro"/>
                        <a:sym typeface="Source Sans Pro"/>
                      </a:endParaRPr>
                    </a:p>
                  </a:txBody>
                  <a:tcPr marL="91425" marR="91425" marT="91425" marB="91425">
                    <a:solidFill>
                      <a:schemeClr val="accent3"/>
                    </a:solidFill>
                  </a:tcPr>
                </a:tc>
                <a:extLst>
                  <a:ext uri="{0D108BD9-81ED-4DB2-BD59-A6C34878D82A}">
                    <a16:rowId xmlns:a16="http://schemas.microsoft.com/office/drawing/2014/main" val="10000"/>
                  </a:ext>
                </a:extLst>
              </a:tr>
              <a:tr h="64322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Improved health outcomes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1"/>
                  </a:ext>
                </a:extLst>
              </a:tr>
              <a:tr h="101722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Improved satisfaction among clients and their families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2"/>
                  </a:ext>
                </a:extLst>
              </a:tr>
              <a:tr h="69547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Better job satisfaction for staff</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3"/>
                  </a:ext>
                </a:extLst>
              </a:tr>
              <a:tr h="1132850">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Enhanced reputation of providers among clients and communities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25492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12"/>
          <p:cNvSpPr txBox="1">
            <a:spLocks noGrp="1"/>
          </p:cNvSpPr>
          <p:nvPr>
            <p:ph type="title"/>
          </p:nvPr>
        </p:nvSpPr>
        <p:spPr>
          <a:xfrm>
            <a:off x="838199" y="812481"/>
            <a:ext cx="10920663" cy="54027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Roboto Condensed"/>
              <a:buNone/>
            </a:pPr>
            <a:r>
              <a:rPr lang="en-US" dirty="0"/>
              <a:t>Linking principles to benefits of person-centered care (continued)</a:t>
            </a:r>
            <a:endParaRPr dirty="0"/>
          </a:p>
        </p:txBody>
      </p:sp>
      <p:sp>
        <p:nvSpPr>
          <p:cNvPr id="532" name="Google Shape;532;p12"/>
          <p:cNvSpPr txBox="1">
            <a:spLocks noGrp="1"/>
          </p:cNvSpPr>
          <p:nvPr>
            <p:ph type="body" idx="2"/>
          </p:nvPr>
        </p:nvSpPr>
        <p:spPr>
          <a:xfrm>
            <a:off x="545669" y="205556"/>
            <a:ext cx="5384180" cy="390525"/>
          </a:xfrm>
          <a:prstGeom prst="rect">
            <a:avLst/>
          </a:prstGeom>
          <a:noFill/>
          <a:ln>
            <a:noFill/>
          </a:ln>
        </p:spPr>
        <p:txBody>
          <a:bodyPr spcFirstLastPara="1" wrap="square" lIns="91425" tIns="45700" rIns="91425" bIns="45700" anchor="ctr" anchorCtr="0">
            <a:noAutofit/>
          </a:bodyPr>
          <a:lstStyle/>
          <a:p>
            <a:pPr marL="457200" lvl="0" indent="-228600" algn="l" rtl="0">
              <a:lnSpc>
                <a:spcPct val="100000"/>
              </a:lnSpc>
              <a:spcBef>
                <a:spcPts val="1000"/>
              </a:spcBef>
              <a:spcAft>
                <a:spcPts val="0"/>
              </a:spcAft>
              <a:buClr>
                <a:schemeClr val="accent3"/>
              </a:buClr>
              <a:buSzPts val="1800"/>
              <a:buNone/>
            </a:pPr>
            <a:r>
              <a:rPr lang="en-US" b="1" dirty="0"/>
              <a:t>ACTIVITY 2</a:t>
            </a:r>
            <a:endParaRPr dirty="0"/>
          </a:p>
        </p:txBody>
      </p:sp>
      <p:sp>
        <p:nvSpPr>
          <p:cNvPr id="533" name="Google Shape;533;p1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dirty="0"/>
          </a:p>
        </p:txBody>
      </p:sp>
      <p:graphicFrame>
        <p:nvGraphicFramePr>
          <p:cNvPr id="2" name="Google Shape;534;p12">
            <a:extLst>
              <a:ext uri="{FF2B5EF4-FFF2-40B4-BE49-F238E27FC236}">
                <a16:creationId xmlns:a16="http://schemas.microsoft.com/office/drawing/2014/main" id="{43229660-F3C7-00D3-22B4-A059CFDD6E2A}"/>
              </a:ext>
            </a:extLst>
          </p:cNvPr>
          <p:cNvGraphicFramePr/>
          <p:nvPr>
            <p:extLst>
              <p:ext uri="{D42A27DB-BD31-4B8C-83A1-F6EECF244321}">
                <p14:modId xmlns:p14="http://schemas.microsoft.com/office/powerpoint/2010/main" val="3593675950"/>
              </p:ext>
            </p:extLst>
          </p:nvPr>
        </p:nvGraphicFramePr>
        <p:xfrm>
          <a:off x="757301" y="1352757"/>
          <a:ext cx="10677398" cy="5184717"/>
        </p:xfrm>
        <a:graphic>
          <a:graphicData uri="http://schemas.openxmlformats.org/drawingml/2006/table">
            <a:tbl>
              <a:tblPr>
                <a:noFill/>
                <a:tableStyleId>{61CE33CD-6CDD-4EDF-B35D-EB136F48E78F}</a:tableStyleId>
              </a:tblPr>
              <a:tblGrid>
                <a:gridCol w="3748947">
                  <a:extLst>
                    <a:ext uri="{9D8B030D-6E8A-4147-A177-3AD203B41FA5}">
                      <a16:colId xmlns:a16="http://schemas.microsoft.com/office/drawing/2014/main" val="20000"/>
                    </a:ext>
                  </a:extLst>
                </a:gridCol>
                <a:gridCol w="1476860">
                  <a:extLst>
                    <a:ext uri="{9D8B030D-6E8A-4147-A177-3AD203B41FA5}">
                      <a16:colId xmlns:a16="http://schemas.microsoft.com/office/drawing/2014/main" val="20001"/>
                    </a:ext>
                  </a:extLst>
                </a:gridCol>
                <a:gridCol w="1044023">
                  <a:extLst>
                    <a:ext uri="{9D8B030D-6E8A-4147-A177-3AD203B41FA5}">
                      <a16:colId xmlns:a16="http://schemas.microsoft.com/office/drawing/2014/main" val="20002"/>
                    </a:ext>
                  </a:extLst>
                </a:gridCol>
                <a:gridCol w="1443789">
                  <a:extLst>
                    <a:ext uri="{9D8B030D-6E8A-4147-A177-3AD203B41FA5}">
                      <a16:colId xmlns:a16="http://schemas.microsoft.com/office/drawing/2014/main" val="20003"/>
                    </a:ext>
                  </a:extLst>
                </a:gridCol>
                <a:gridCol w="1331495">
                  <a:extLst>
                    <a:ext uri="{9D8B030D-6E8A-4147-A177-3AD203B41FA5}">
                      <a16:colId xmlns:a16="http://schemas.microsoft.com/office/drawing/2014/main" val="20004"/>
                    </a:ext>
                  </a:extLst>
                </a:gridCol>
                <a:gridCol w="1632284">
                  <a:extLst>
                    <a:ext uri="{9D8B030D-6E8A-4147-A177-3AD203B41FA5}">
                      <a16:colId xmlns:a16="http://schemas.microsoft.com/office/drawing/2014/main" val="20005"/>
                    </a:ext>
                  </a:extLst>
                </a:gridCol>
              </a:tblGrid>
              <a:tr h="537732">
                <a:tc gridSpan="6">
                  <a:txBody>
                    <a:bodyPr/>
                    <a:lstStyle/>
                    <a:p>
                      <a:pPr marL="0" lvl="0" indent="0" algn="ctr">
                        <a:lnSpc>
                          <a:spcPct val="100000"/>
                        </a:lnSpc>
                        <a:spcBef>
                          <a:spcPts val="0"/>
                        </a:spcBef>
                        <a:spcAft>
                          <a:spcPts val="0"/>
                        </a:spcAft>
                        <a:buNone/>
                      </a:pPr>
                      <a:r>
                        <a:rPr lang="en-US" sz="1800" b="1" u="none" strike="noStrike" cap="none" dirty="0">
                          <a:solidFill>
                            <a:schemeClr val="tx1"/>
                          </a:solidFill>
                          <a:latin typeface="Source Sans Pro"/>
                          <a:ea typeface="Source Sans Pro"/>
                          <a:cs typeface="Source Sans Pro"/>
                        </a:rPr>
                        <a:t>PRINCIPLES</a:t>
                      </a:r>
                      <a:endParaRPr sz="1800" b="1" u="none" strike="noStrike" cap="none" dirty="0">
                        <a:solidFill>
                          <a:schemeClr val="tx1"/>
                        </a:solidFill>
                        <a:latin typeface="Source Sans Pro"/>
                        <a:ea typeface="Source Sans Pro"/>
                        <a:cs typeface="Source Sans Pro"/>
                        <a:sym typeface="Source Sans Pro"/>
                      </a:endParaRPr>
                    </a:p>
                  </a:txBody>
                  <a:tcPr marL="91425" marR="91425" marT="91425" marB="91425"/>
                </a:tc>
                <a:tc hMerge="1">
                  <a:txBody>
                    <a:bodyPr/>
                    <a:lstStyle/>
                    <a:p>
                      <a:endParaRPr sz="1800" b="1" u="none" strike="noStrike" cap="none" dirty="0">
                        <a:solidFill>
                          <a:schemeClr val="lt1"/>
                        </a:solidFill>
                        <a:latin typeface="Source Sans Pro"/>
                        <a:ea typeface="Source Sans Pro"/>
                        <a:cs typeface="Source Sans Pro"/>
                        <a:sym typeface="Source Sans Pro"/>
                      </a:endParaRPr>
                    </a:p>
                  </a:txBody>
                  <a:tcPr marL="91425" marR="91425" marT="91425" marB="91425">
                    <a:solidFill>
                      <a:schemeClr val="accent5"/>
                    </a:solidFill>
                  </a:tcPr>
                </a:tc>
                <a:tc hMerge="1">
                  <a:txBody>
                    <a:bodyPr/>
                    <a:lstStyle/>
                    <a:p>
                      <a:endParaRPr/>
                    </a:p>
                  </a:txBody>
                  <a:tcPr marL="91425" marR="91425" marT="91425" marB="91425">
                    <a:solidFill>
                      <a:schemeClr val="accent6"/>
                    </a:solidFill>
                  </a:tcPr>
                </a:tc>
                <a:tc hMerge="1">
                  <a:txBody>
                    <a:bodyPr/>
                    <a:lstStyle/>
                    <a:p>
                      <a:endParaRPr>
                        <a:sym typeface="Source Sans Pro"/>
                      </a:endParaRPr>
                    </a:p>
                  </a:txBody>
                  <a:tcPr marL="91425" marR="91425" marT="91425" marB="91425">
                    <a:solidFill>
                      <a:schemeClr val="accent1"/>
                    </a:solidFill>
                  </a:tcPr>
                </a:tc>
                <a:tc hMerge="1">
                  <a:txBody>
                    <a:bodyPr/>
                    <a:lstStyle/>
                    <a:p>
                      <a:endParaRPr>
                        <a:sym typeface="Source Sans Pro"/>
                      </a:endParaRPr>
                    </a:p>
                  </a:txBody>
                  <a:tcPr marL="91425" marR="91425" marT="91425" marB="91425">
                    <a:solidFill>
                      <a:srgbClr val="84B86F"/>
                    </a:solidFill>
                  </a:tcPr>
                </a:tc>
                <a:tc hMerge="1">
                  <a:txBody>
                    <a:bodyPr/>
                    <a:lstStyle/>
                    <a:p>
                      <a:endParaRPr>
                        <a:sym typeface="Source Sans Pro"/>
                      </a:endParaRPr>
                    </a:p>
                  </a:txBody>
                  <a:tcPr marL="91425" marR="91425" marT="91425" marB="91425">
                    <a:solidFill>
                      <a:schemeClr val="accent3"/>
                    </a:solidFill>
                  </a:tcPr>
                </a:tc>
                <a:extLst>
                  <a:ext uri="{0D108BD9-81ED-4DB2-BD59-A6C34878D82A}">
                    <a16:rowId xmlns:a16="http://schemas.microsoft.com/office/drawing/2014/main" val="179386207"/>
                  </a:ext>
                </a:extLst>
              </a:tr>
              <a:tr h="932975">
                <a:tc>
                  <a:txBody>
                    <a:bodyPr/>
                    <a:lstStyle/>
                    <a:p>
                      <a:pPr marL="0" marR="0" lvl="0" indent="0" algn="ctr" rtl="0">
                        <a:lnSpc>
                          <a:spcPct val="100000"/>
                        </a:lnSpc>
                        <a:spcBef>
                          <a:spcPts val="0"/>
                        </a:spcBef>
                        <a:spcAft>
                          <a:spcPts val="0"/>
                        </a:spcAft>
                        <a:buClr>
                          <a:schemeClr val="dk1"/>
                        </a:buClr>
                        <a:buSzPts val="2800"/>
                        <a:buFont typeface="Arial"/>
                        <a:buNone/>
                      </a:pPr>
                      <a:endParaRPr lang="en-US" sz="1800" b="1" u="none" strike="noStrike" cap="none" dirty="0">
                        <a:solidFill>
                          <a:schemeClr val="dk1"/>
                        </a:solidFill>
                        <a:latin typeface="Source Sans Pro"/>
                        <a:ea typeface="Source Sans Pro"/>
                        <a:cs typeface="Source Sans Pro"/>
                      </a:endParaRPr>
                    </a:p>
                    <a:p>
                      <a:pPr marL="0" marR="0" lvl="0" indent="0" algn="ctr">
                        <a:lnSpc>
                          <a:spcPct val="100000"/>
                        </a:lnSpc>
                        <a:spcBef>
                          <a:spcPts val="0"/>
                        </a:spcBef>
                        <a:spcAft>
                          <a:spcPts val="0"/>
                        </a:spcAft>
                        <a:buSzPts val="2800"/>
                        <a:buFont typeface="Arial"/>
                        <a:buNone/>
                      </a:pPr>
                      <a:endParaRPr lang="en-US" sz="1800" b="1" u="none" strike="noStrike" cap="none" dirty="0">
                        <a:solidFill>
                          <a:schemeClr val="dk1"/>
                        </a:solidFill>
                        <a:latin typeface="Source Sans Pro"/>
                        <a:ea typeface="Source Sans Pro"/>
                        <a:cs typeface="Source Sans Pro"/>
                      </a:endParaRPr>
                    </a:p>
                    <a:p>
                      <a:pPr marL="0" marR="0" lvl="0" indent="0" algn="ctr">
                        <a:lnSpc>
                          <a:spcPct val="100000"/>
                        </a:lnSpc>
                        <a:spcBef>
                          <a:spcPts val="0"/>
                        </a:spcBef>
                        <a:spcAft>
                          <a:spcPts val="0"/>
                        </a:spcAft>
                        <a:buSzPts val="2800"/>
                        <a:buFont typeface="Arial"/>
                        <a:buNone/>
                      </a:pPr>
                      <a:r>
                        <a:rPr lang="en-US" sz="1800" b="1" u="none" strike="noStrike" cap="none" dirty="0">
                          <a:solidFill>
                            <a:schemeClr val="dk1"/>
                          </a:solidFill>
                          <a:latin typeface="Source Sans Pro"/>
                          <a:ea typeface="Source Sans Pro"/>
                          <a:cs typeface="Source Sans Pro"/>
                          <a:sym typeface="Source Sans Pro"/>
                        </a:rPr>
                        <a:t>BENEFIT</a:t>
                      </a:r>
                      <a:endParaRPr sz="18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Information, Agency &amp; Informed Choice </a:t>
                      </a:r>
                      <a:endParaRPr lang="en-US" sz="1600" dirty="0">
                        <a:solidFill>
                          <a:schemeClr val="bg1"/>
                        </a:solidFill>
                      </a:endParaRPr>
                    </a:p>
                  </a:txBody>
                  <a:tcPr marL="91425" marR="91425" marT="91425" marB="91425">
                    <a:solidFill>
                      <a:schemeClr val="accent5"/>
                    </a:solidFill>
                  </a:tcPr>
                </a:tc>
                <a:tc>
                  <a:txBody>
                    <a:bodyPr/>
                    <a:lstStyle/>
                    <a:p>
                      <a:pPr lvl="0" algn="ctr"/>
                      <a:r>
                        <a:rPr lang="en-US" sz="1600" b="1" i="0" u="none" strike="noStrike" cap="none" dirty="0">
                          <a:solidFill>
                            <a:schemeClr val="bg1"/>
                          </a:solidFill>
                          <a:latin typeface="Source Sans Pro"/>
                          <a:ea typeface="Source Sans Pro"/>
                          <a:cs typeface="Source Sans Pro"/>
                          <a:sym typeface="Source Sans Pro"/>
                        </a:rPr>
                        <a:t>Equity</a:t>
                      </a:r>
                      <a:endParaRPr lang="en-US" sz="1600" dirty="0">
                        <a:solidFill>
                          <a:schemeClr val="bg1"/>
                        </a:solidFill>
                      </a:endParaRPr>
                    </a:p>
                  </a:txBody>
                  <a:tcPr marL="91425" marR="91425" marT="91425" marB="91425">
                    <a:solidFill>
                      <a:schemeClr val="accent6"/>
                    </a:solidFill>
                  </a:tcPr>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Technical Competence &amp; Safety</a:t>
                      </a:r>
                      <a:endParaRPr lang="en-US" sz="1600" dirty="0">
                        <a:solidFill>
                          <a:schemeClr val="bg1"/>
                        </a:solidFill>
                      </a:endParaRPr>
                    </a:p>
                  </a:txBody>
                  <a:tcPr marL="91425" marR="91425" marT="91425" marB="91425">
                    <a:solidFill>
                      <a:schemeClr val="accent1"/>
                    </a:solidFill>
                  </a:tcPr>
                </a:tc>
                <a:tc>
                  <a:txBody>
                    <a:bodyPr/>
                    <a:lstStyle/>
                    <a:p>
                      <a:pPr lvl="0" algn="ctr">
                        <a:buClr>
                          <a:srgbClr val="000000"/>
                        </a:buClr>
                        <a:buSzPts val="1600"/>
                        <a:buFont typeface="Arial"/>
                        <a:buNone/>
                      </a:pPr>
                      <a:r>
                        <a:rPr lang="en-US" sz="1600" b="1" i="0" u="none" strike="noStrike" cap="none" dirty="0">
                          <a:solidFill>
                            <a:schemeClr val="bg1"/>
                          </a:solidFill>
                          <a:latin typeface="Source Sans Pro"/>
                          <a:ea typeface="Source Sans Pro"/>
                          <a:cs typeface="Source Sans Pro"/>
                          <a:sym typeface="Source Sans Pro"/>
                        </a:rPr>
                        <a:t>Respect &amp; Compassion</a:t>
                      </a:r>
                      <a:endParaRPr lang="en-US" sz="1600" dirty="0">
                        <a:solidFill>
                          <a:schemeClr val="bg1"/>
                        </a:solidFill>
                      </a:endParaRPr>
                    </a:p>
                  </a:txBody>
                  <a:tcPr marL="91425" marR="91425" marT="91425" marB="91425">
                    <a:solidFill>
                      <a:srgbClr val="84B86F"/>
                    </a:solidFill>
                  </a:tcPr>
                </a:tc>
                <a:tc>
                  <a:txBody>
                    <a:bodyPr/>
                    <a:lstStyle/>
                    <a:p>
                      <a:pPr marL="0" marR="0" lvl="0" indent="0" algn="ctr" defTabSz="914400" rtl="0" eaLnBrk="1" fontAlgn="auto" latinLnBrk="0" hangingPunct="1">
                        <a:lnSpc>
                          <a:spcPct val="100000"/>
                        </a:lnSpc>
                        <a:spcBef>
                          <a:spcPts val="0"/>
                        </a:spcBef>
                        <a:spcAft>
                          <a:spcPts val="0"/>
                        </a:spcAft>
                        <a:buClr>
                          <a:schemeClr val="dk1"/>
                        </a:buClr>
                        <a:buSzPts val="2800"/>
                        <a:buFont typeface="Arial"/>
                        <a:buNone/>
                        <a:tabLst/>
                        <a:defRPr/>
                      </a:pPr>
                      <a:r>
                        <a:rPr lang="en-US" sz="1600" b="1" i="0" u="none" strike="noStrike" cap="none" dirty="0">
                          <a:solidFill>
                            <a:schemeClr val="bg1"/>
                          </a:solidFill>
                          <a:latin typeface="Source Sans Pro"/>
                          <a:ea typeface="Source Sans Pro"/>
                          <a:cs typeface="Source Sans Pro"/>
                          <a:sym typeface="Source Sans Pro"/>
                        </a:rPr>
                        <a:t>Continuity, Integration &amp; Coordination </a:t>
                      </a:r>
                      <a:endParaRPr lang="en-US" sz="1600" dirty="0">
                        <a:solidFill>
                          <a:schemeClr val="bg1"/>
                        </a:solidFill>
                      </a:endParaRPr>
                    </a:p>
                    <a:p>
                      <a:pPr marL="0" marR="0" lvl="0" indent="0" algn="ctr" rtl="0">
                        <a:lnSpc>
                          <a:spcPct val="100000"/>
                        </a:lnSpc>
                        <a:spcBef>
                          <a:spcPts val="0"/>
                        </a:spcBef>
                        <a:spcAft>
                          <a:spcPts val="0"/>
                        </a:spcAft>
                        <a:buClr>
                          <a:schemeClr val="dk1"/>
                        </a:buClr>
                        <a:buSzPts val="2800"/>
                        <a:buFont typeface="Arial"/>
                        <a:buNone/>
                      </a:pPr>
                      <a:endParaRPr sz="1600" u="none" strike="noStrike" cap="none" dirty="0">
                        <a:solidFill>
                          <a:schemeClr val="bg1"/>
                        </a:solidFill>
                        <a:latin typeface="Source Sans Pro"/>
                        <a:ea typeface="Source Sans Pro"/>
                        <a:cs typeface="Source Sans Pro"/>
                        <a:sym typeface="Source Sans Pro"/>
                      </a:endParaRPr>
                    </a:p>
                  </a:txBody>
                  <a:tcPr marL="91425" marR="91425" marT="91425" marB="91425">
                    <a:solidFill>
                      <a:schemeClr val="accent3"/>
                    </a:solidFill>
                  </a:tcPr>
                </a:tc>
                <a:extLst>
                  <a:ext uri="{0D108BD9-81ED-4DB2-BD59-A6C34878D82A}">
                    <a16:rowId xmlns:a16="http://schemas.microsoft.com/office/drawing/2014/main" val="10000"/>
                  </a:ext>
                </a:extLst>
              </a:tr>
              <a:tr h="64322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Improved health outcomes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1"/>
                  </a:ext>
                </a:extLst>
              </a:tr>
              <a:tr h="101722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Improved satisfaction among clients and their families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2"/>
                  </a:ext>
                </a:extLst>
              </a:tr>
              <a:tr h="695475">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rPr>
                        <a:t>Better job satisfaction for staff</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3"/>
                  </a:ext>
                </a:extLst>
              </a:tr>
              <a:tr h="1132850">
                <a:tc>
                  <a:txBody>
                    <a:bodyPr/>
                    <a:lstStyle/>
                    <a:p>
                      <a:pPr marL="0" marR="0" lvl="0" indent="0" algn="l" rtl="0">
                        <a:lnSpc>
                          <a:spcPct val="100000"/>
                        </a:lnSpc>
                        <a:spcBef>
                          <a:spcPts val="0"/>
                        </a:spcBef>
                        <a:spcAft>
                          <a:spcPts val="0"/>
                        </a:spcAft>
                        <a:buClr>
                          <a:schemeClr val="dk1"/>
                        </a:buClr>
                        <a:buSzPts val="2800"/>
                        <a:buFont typeface="Arial"/>
                        <a:buNone/>
                      </a:pPr>
                      <a:r>
                        <a:rPr lang="en-US" sz="1800" u="none" strike="noStrike" cap="none" dirty="0">
                          <a:solidFill>
                            <a:schemeClr val="dk1"/>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Enhanced reputation of providers among clients and communities</a:t>
                      </a:r>
                      <a:endParaRPr sz="1800" u="none" strike="noStrike" cap="none" dirty="0">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tc>
                  <a:txBody>
                    <a:bodyPr/>
                    <a:lstStyle/>
                    <a:p>
                      <a:pPr marL="0" marR="0" lvl="0" indent="0" algn="ctr" rtl="0">
                        <a:lnSpc>
                          <a:spcPct val="100000"/>
                        </a:lnSpc>
                        <a:spcBef>
                          <a:spcPts val="0"/>
                        </a:spcBef>
                        <a:spcAft>
                          <a:spcPts val="0"/>
                        </a:spcAft>
                        <a:buClr>
                          <a:schemeClr val="dk1"/>
                        </a:buClr>
                        <a:buSzPts val="2800"/>
                        <a:buFont typeface="Arial"/>
                        <a:buNone/>
                      </a:pPr>
                      <a:r>
                        <a:rPr lang="en-US" sz="2000" b="1" u="none" strike="noStrike" cap="none" dirty="0">
                          <a:solidFill>
                            <a:schemeClr val="dk1"/>
                          </a:solidFill>
                          <a:latin typeface="Source Sans Pro"/>
                          <a:ea typeface="Source Sans Pro"/>
                          <a:cs typeface="Source Sans Pro"/>
                          <a:sym typeface="Source Sans Pro"/>
                        </a:rPr>
                        <a:t>X</a:t>
                      </a:r>
                      <a:endParaRPr sz="2000" b="1" u="none" strike="noStrike" cap="none" dirty="0">
                        <a:solidFill>
                          <a:schemeClr val="dk1"/>
                        </a:solidFill>
                        <a:latin typeface="Source Sans Pro"/>
                        <a:ea typeface="Source Sans Pro"/>
                        <a:cs typeface="Source Sans Pro"/>
                        <a:sym typeface="Source Sans Pro"/>
                      </a:endParaRPr>
                    </a:p>
                  </a:txBody>
                  <a:tcPr marL="91425" marR="91425" marT="91425" marB="91425"/>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04917582"/>
      </p:ext>
    </p:extLst>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9eca71f-2779-4b16-a8fd-abbad002b6f3">
      <Terms xmlns="http://schemas.microsoft.com/office/infopath/2007/PartnerControls"/>
    </lcf76f155ced4ddcb4097134ff3c332f>
    <TaxCatchAll xmlns="2b04e3bf-eb77-48e0-9993-e01b67b1c33a" xsi:nil="true"/>
  </documentManagement>
</p:properties>
</file>

<file path=customXml/itemProps1.xml><?xml version="1.0" encoding="utf-8"?>
<ds:datastoreItem xmlns:ds="http://schemas.openxmlformats.org/officeDocument/2006/customXml" ds:itemID="{C583CCEC-E6AE-4361-B544-039893E990D4}">
  <ds:schemaRefs>
    <ds:schemaRef ds:uri="http://schemas.microsoft.com/sharepoint/v3/contenttype/forms"/>
  </ds:schemaRefs>
</ds:datastoreItem>
</file>

<file path=customXml/itemProps2.xml><?xml version="1.0" encoding="utf-8"?>
<ds:datastoreItem xmlns:ds="http://schemas.openxmlformats.org/officeDocument/2006/customXml" ds:itemID="{C7F5A895-E06B-4876-92E4-7241148B6D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eca71f-2779-4b16-a8fd-abbad002b6f3"/>
    <ds:schemaRef ds:uri="3a6f91b1-a58e-4169-ad8b-8626878c99ea"/>
    <ds:schemaRef ds:uri="2b04e3bf-eb77-48e0-9993-e01b67b1c3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2ECD7B1-8B2A-41FE-983C-49D1486DDB84}">
  <ds:schemaRefs>
    <ds:schemaRef ds:uri="http://schemas.microsoft.com/office/2006/metadata/properties"/>
    <ds:schemaRef ds:uri="http://schemas.microsoft.com/office/infopath/2007/PartnerControls"/>
    <ds:schemaRef ds:uri="d9eca71f-2779-4b16-a8fd-abbad002b6f3"/>
    <ds:schemaRef ds:uri="2b04e3bf-eb77-48e0-9993-e01b67b1c33a"/>
  </ds:schemaRefs>
</ds:datastoreItem>
</file>

<file path=docProps/app.xml><?xml version="1.0" encoding="utf-8"?>
<Properties xmlns="http://schemas.openxmlformats.org/officeDocument/2006/extended-properties" xmlns:vt="http://schemas.openxmlformats.org/officeDocument/2006/docPropsVTypes">
  <TotalTime>68</TotalTime>
  <Words>6356</Words>
  <Application>Microsoft Office PowerPoint</Application>
  <PresentationFormat>Widescreen</PresentationFormat>
  <Paragraphs>471</Paragraphs>
  <Slides>31</Slides>
  <Notes>31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Source Sans Pro</vt:lpstr>
      <vt:lpstr>Calibri</vt:lpstr>
      <vt:lpstr>Roboto Condensed</vt:lpstr>
      <vt:lpstr>Times New Roman</vt:lpstr>
      <vt:lpstr>Arial</vt:lpstr>
      <vt:lpstr>Branded Image Slides</vt:lpstr>
      <vt:lpstr>Light Background</vt:lpstr>
      <vt:lpstr>PowerPoint Presentation</vt:lpstr>
      <vt:lpstr>PowerPoint Presentation</vt:lpstr>
      <vt:lpstr>Learning objectives</vt:lpstr>
      <vt:lpstr>Why is good communication between providers and clients important</vt:lpstr>
      <vt:lpstr>Group discussion</vt:lpstr>
      <vt:lpstr>PowerPoint Presentation</vt:lpstr>
      <vt:lpstr>Principles of person-centered care</vt:lpstr>
      <vt:lpstr>Linking principles to benefits of person-centered care</vt:lpstr>
      <vt:lpstr>Linking principles to benefits of person-centered care (continued)</vt:lpstr>
      <vt:lpstr>What is gender and what are gender roles?</vt:lpstr>
      <vt:lpstr>How gender influences access to and quality of health care</vt:lpstr>
      <vt:lpstr>Defining adolescence and youth</vt:lpstr>
      <vt:lpstr>Small group work: Focusing on the whole person</vt:lpstr>
      <vt:lpstr>Barriers to access and use of health services for  adolescents and youth</vt:lpstr>
      <vt:lpstr>Considering client circumstances</vt:lpstr>
      <vt:lpstr>PowerPoint Presentation</vt:lpstr>
      <vt:lpstr>PowerPoint Presentation</vt:lpstr>
      <vt:lpstr>Learning objectives</vt:lpstr>
      <vt:lpstr>How do we communicate?</vt:lpstr>
      <vt:lpstr>How do we communicate?</vt:lpstr>
      <vt:lpstr>Types of effective nonverbal communication </vt:lpstr>
      <vt:lpstr>Effective nonverbal communication</vt:lpstr>
      <vt:lpstr>Effective verbal communication</vt:lpstr>
      <vt:lpstr>Using simple, clear language</vt:lpstr>
      <vt:lpstr>Partner discussion</vt:lpstr>
      <vt:lpstr>Other key counseling skills</vt:lpstr>
      <vt:lpstr> Why ask the client questions?</vt:lpstr>
      <vt:lpstr> Types of questions</vt:lpstr>
      <vt:lpstr> Tips for asking questions effectively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4</cp:revision>
  <dcterms:created xsi:type="dcterms:W3CDTF">2020-07-17T17:14:17Z</dcterms:created>
  <dcterms:modified xsi:type="dcterms:W3CDTF">2024-11-11T19:12:54Z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