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9" r:id="rId5"/>
  </p:sldMasterIdLst>
  <p:notesMasterIdLst>
    <p:notesMasterId r:id="rId17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 id="411" r:id="rId161"/>
    <p:sldId id="412" r:id="rId162"/>
    <p:sldId id="413" r:id="rId163"/>
    <p:sldId id="414" r:id="rId164"/>
    <p:sldId id="415" r:id="rId165"/>
    <p:sldId id="416" r:id="rId166"/>
    <p:sldId id="417" r:id="rId167"/>
    <p:sldId id="418" r:id="rId168"/>
    <p:sldId id="419" r:id="rId169"/>
  </p:sldIdLst>
  <p:sldSz cx="12192000" cy="6858000"/>
  <p:notesSz cx="6858000" cy="9144000"/>
  <p:embeddedFontLst>
    <p:embeddedFont>
      <p:font typeface="Arial Narrow" panose="020B0606020202030204" pitchFamily="34" charset="0"/>
      <p:regular r:id="rId171"/>
      <p:bold r:id="rId172"/>
      <p:italic r:id="rId173"/>
      <p:boldItalic r:id="rId174"/>
    </p:embeddedFont>
    <p:embeddedFont>
      <p:font typeface="Century Gothic" panose="020B0502020202020204" pitchFamily="34" charset="0"/>
      <p:regular r:id="rId175"/>
      <p:bold r:id="rId176"/>
      <p:italic r:id="rId177"/>
      <p:boldItalic r:id="rId178"/>
    </p:embeddedFont>
    <p:embeddedFont>
      <p:font typeface="Gill Sans" panose="020B0604020202020204" charset="0"/>
      <p:regular r:id="rId179"/>
      <p:bold r:id="rId180"/>
    </p:embeddedFont>
    <p:embeddedFont>
      <p:font typeface="Roboto Condensed" panose="02000000000000000000" pitchFamily="2" charset="0"/>
      <p:regular r:id="rId181"/>
      <p:bold r:id="rId182"/>
      <p:italic r:id="rId183"/>
      <p:boldItalic r:id="rId184"/>
    </p:embeddedFont>
    <p:embeddedFont>
      <p:font typeface="Source Sans Pro" panose="020B0503030403020204" pitchFamily="34" charset="0"/>
      <p:regular r:id="rId185"/>
      <p:bold r:id="rId186"/>
      <p:italic r:id="rId187"/>
      <p:boldItalic r:id="rId1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3" roundtripDataSignature="AMtx7mjKmrG5ZS8dXULvs/Jz5vbFwTupy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Wickstrom" initials="" lastIdx="48" clrIdx="0"/>
  <p:cmAuthor id="1" name="Rebecca Husband" initials="" lastIdx="53" clrIdx="1"/>
  <p:cmAuthor id="2" name="Intissar Sarker" initials="" lastIdx="1" clrIdx="2"/>
  <p:cmAuthor id="3" name="Kate Dieringer" initial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C1E0A5-EB88-488C-9977-9D6A2D8F2881}">
  <a:tblStyle styleId="{5EC1E0A5-EB88-488C-9977-9D6A2D8F288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notesMaster" Target="notesMasters/notesMaster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font" Target="fonts/font11.fntdata"/><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font" Target="fonts/font1.fntdata"/><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font" Target="fonts/font12.fntdata"/><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font" Target="fonts/font2.fntdata"/><Relationship Id="rId193" Type="http://customschemas.google.com/relationships/presentationmetadata" Target="metadata"/><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font" Target="fonts/font18.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font" Target="fonts/font13.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font" Target="fonts/font8.fntdata"/><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font" Target="fonts/font3.fntdata"/><Relationship Id="rId194" Type="http://schemas.openxmlformats.org/officeDocument/2006/relationships/commentAuthors" Target="commentAuthors.xml"/><Relationship Id="rId199"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font" Target="fonts/font14.fntdata"/><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font" Target="fonts/font4.fntdata"/><Relationship Id="rId179" Type="http://schemas.openxmlformats.org/officeDocument/2006/relationships/font" Target="fonts/font9.fntdata"/><Relationship Id="rId195" Type="http://schemas.openxmlformats.org/officeDocument/2006/relationships/presProps" Target="presProp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font" Target="fonts/font15.fntdata"/><Relationship Id="rId4" Type="http://schemas.openxmlformats.org/officeDocument/2006/relationships/slideMaster" Target="slideMasters/slideMaster1.xml"/><Relationship Id="rId9" Type="http://schemas.openxmlformats.org/officeDocument/2006/relationships/slide" Target="slides/slide4.xml"/><Relationship Id="rId180" Type="http://schemas.openxmlformats.org/officeDocument/2006/relationships/font" Target="fonts/font10.fntdata"/><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font" Target="fonts/font5.fntdata"/><Relationship Id="rId196" Type="http://schemas.openxmlformats.org/officeDocument/2006/relationships/viewProps" Target="viewProps.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font" Target="fonts/font16.fntdata"/><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font" Target="fonts/font6.fntdata"/><Relationship Id="rId197" Type="http://schemas.openxmlformats.org/officeDocument/2006/relationships/theme" Target="theme/theme1.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font" Target="fonts/font17.fntdata"/><Relationship Id="rId1" Type="http://schemas.openxmlformats.org/officeDocument/2006/relationships/customXml" Target="../customXml/item1.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font" Target="fonts/font7.fntdata"/><Relationship Id="rId198" Type="http://schemas.openxmlformats.org/officeDocument/2006/relationships/tableStyles" Target="tableStyles.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usband" userId="a1c3f38b-1c71-4d5c-b171-57ba1883ef73" providerId="ADAL" clId="{15E69B84-4316-4D6B-9DD8-5BCB8D319FEE}"/>
    <pc:docChg chg="undo custSel modSld">
      <pc:chgData name="Rebecca Husband" userId="a1c3f38b-1c71-4d5c-b171-57ba1883ef73" providerId="ADAL" clId="{15E69B84-4316-4D6B-9DD8-5BCB8D319FEE}" dt="2024-10-12T19:46:32.527" v="1957" actId="2"/>
      <pc:docMkLst>
        <pc:docMk/>
      </pc:docMkLst>
      <pc:sldChg chg="modNotesTx">
        <pc:chgData name="Rebecca Husband" userId="a1c3f38b-1c71-4d5c-b171-57ba1883ef73" providerId="ADAL" clId="{15E69B84-4316-4D6B-9DD8-5BCB8D319FEE}" dt="2024-10-12T18:51:59.171" v="12" actId="20577"/>
        <pc:sldMkLst>
          <pc:docMk/>
          <pc:sldMk cId="0" sldId="256"/>
        </pc:sldMkLst>
      </pc:sldChg>
      <pc:sldChg chg="modNotes modNotesTx">
        <pc:chgData name="Rebecca Husband" userId="a1c3f38b-1c71-4d5c-b171-57ba1883ef73" providerId="ADAL" clId="{15E69B84-4316-4D6B-9DD8-5BCB8D319FEE}" dt="2024-10-12T19:38:49.029" v="1877"/>
        <pc:sldMkLst>
          <pc:docMk/>
          <pc:sldMk cId="0" sldId="258"/>
        </pc:sldMkLst>
      </pc:sldChg>
      <pc:sldChg chg="modSp modNotes">
        <pc:chgData name="Rebecca Husband" userId="a1c3f38b-1c71-4d5c-b171-57ba1883ef73" providerId="ADAL" clId="{15E69B84-4316-4D6B-9DD8-5BCB8D319FEE}" dt="2024-10-12T19:00:45.752" v="209" actId="20577"/>
        <pc:sldMkLst>
          <pc:docMk/>
          <pc:sldMk cId="0" sldId="259"/>
        </pc:sldMkLst>
        <pc:spChg chg="mod">
          <ac:chgData name="Rebecca Husband" userId="a1c3f38b-1c71-4d5c-b171-57ba1883ef73" providerId="ADAL" clId="{15E69B84-4316-4D6B-9DD8-5BCB8D319FEE}" dt="2024-10-12T18:56:09.505" v="32" actId="11530"/>
          <ac:spMkLst>
            <pc:docMk/>
            <pc:sldMk cId="0" sldId="259"/>
            <ac:spMk id="479" creationId="{00000000-0000-0000-0000-000000000000}"/>
          </ac:spMkLst>
        </pc:spChg>
      </pc:sldChg>
      <pc:sldChg chg="modNotes">
        <pc:chgData name="Rebecca Husband" userId="a1c3f38b-1c71-4d5c-b171-57ba1883ef73" providerId="ADAL" clId="{15E69B84-4316-4D6B-9DD8-5BCB8D319FEE}" dt="2024-10-12T19:01:40.210" v="241" actId="113"/>
        <pc:sldMkLst>
          <pc:docMk/>
          <pc:sldMk cId="0" sldId="260"/>
        </pc:sldMkLst>
      </pc:sldChg>
      <pc:sldChg chg="modSp mod modNotes">
        <pc:chgData name="Rebecca Husband" userId="a1c3f38b-1c71-4d5c-b171-57ba1883ef73" providerId="ADAL" clId="{15E69B84-4316-4D6B-9DD8-5BCB8D319FEE}" dt="2024-10-12T19:46:05.613" v="1947" actId="2"/>
        <pc:sldMkLst>
          <pc:docMk/>
          <pc:sldMk cId="0" sldId="261"/>
        </pc:sldMkLst>
        <pc:spChg chg="mod">
          <ac:chgData name="Rebecca Husband" userId="a1c3f38b-1c71-4d5c-b171-57ba1883ef73" providerId="ADAL" clId="{15E69B84-4316-4D6B-9DD8-5BCB8D319FEE}" dt="2024-10-12T19:46:05.613" v="1947" actId="2"/>
          <ac:spMkLst>
            <pc:docMk/>
            <pc:sldMk cId="0" sldId="261"/>
            <ac:spMk id="501" creationId="{00000000-0000-0000-0000-000000000000}"/>
          </ac:spMkLst>
        </pc:spChg>
      </pc:sldChg>
      <pc:sldChg chg="modNotes">
        <pc:chgData name="Rebecca Husband" userId="a1c3f38b-1c71-4d5c-b171-57ba1883ef73" providerId="ADAL" clId="{15E69B84-4316-4D6B-9DD8-5BCB8D319FEE}" dt="2024-10-12T19:01:54.299" v="252" actId="13926"/>
        <pc:sldMkLst>
          <pc:docMk/>
          <pc:sldMk cId="0" sldId="262"/>
        </pc:sldMkLst>
      </pc:sldChg>
      <pc:sldChg chg="modNotes modNotesTx">
        <pc:chgData name="Rebecca Husband" userId="a1c3f38b-1c71-4d5c-b171-57ba1883ef73" providerId="ADAL" clId="{15E69B84-4316-4D6B-9DD8-5BCB8D319FEE}" dt="2024-10-12T19:46:08.172" v="1948" actId="2"/>
        <pc:sldMkLst>
          <pc:docMk/>
          <pc:sldMk cId="0" sldId="263"/>
        </pc:sldMkLst>
      </pc:sldChg>
      <pc:sldChg chg="modNotes">
        <pc:chgData name="Rebecca Husband" userId="a1c3f38b-1c71-4d5c-b171-57ba1883ef73" providerId="ADAL" clId="{15E69B84-4316-4D6B-9DD8-5BCB8D319FEE}" dt="2024-10-12T19:02:30.530" v="273" actId="20577"/>
        <pc:sldMkLst>
          <pc:docMk/>
          <pc:sldMk cId="0" sldId="264"/>
        </pc:sldMkLst>
      </pc:sldChg>
      <pc:sldChg chg="modNotes">
        <pc:chgData name="Rebecca Husband" userId="a1c3f38b-1c71-4d5c-b171-57ba1883ef73" providerId="ADAL" clId="{15E69B84-4316-4D6B-9DD8-5BCB8D319FEE}" dt="2024-10-12T19:02:36.265" v="281" actId="20577"/>
        <pc:sldMkLst>
          <pc:docMk/>
          <pc:sldMk cId="0" sldId="265"/>
        </pc:sldMkLst>
      </pc:sldChg>
      <pc:sldChg chg="modNotes modNotesTx">
        <pc:chgData name="Rebecca Husband" userId="a1c3f38b-1c71-4d5c-b171-57ba1883ef73" providerId="ADAL" clId="{15E69B84-4316-4D6B-9DD8-5BCB8D319FEE}" dt="2024-10-12T19:46:11.009" v="1951" actId="2"/>
        <pc:sldMkLst>
          <pc:docMk/>
          <pc:sldMk cId="0" sldId="266"/>
        </pc:sldMkLst>
      </pc:sldChg>
      <pc:sldChg chg="modNotes">
        <pc:chgData name="Rebecca Husband" userId="a1c3f38b-1c71-4d5c-b171-57ba1883ef73" providerId="ADAL" clId="{15E69B84-4316-4D6B-9DD8-5BCB8D319FEE}" dt="2024-10-12T19:02:49.038" v="298" actId="13926"/>
        <pc:sldMkLst>
          <pc:docMk/>
          <pc:sldMk cId="0" sldId="267"/>
        </pc:sldMkLst>
      </pc:sldChg>
      <pc:sldChg chg="modNotes">
        <pc:chgData name="Rebecca Husband" userId="a1c3f38b-1c71-4d5c-b171-57ba1883ef73" providerId="ADAL" clId="{15E69B84-4316-4D6B-9DD8-5BCB8D319FEE}" dt="2024-10-12T19:02:56.691" v="307" actId="255"/>
        <pc:sldMkLst>
          <pc:docMk/>
          <pc:sldMk cId="0" sldId="268"/>
        </pc:sldMkLst>
      </pc:sldChg>
      <pc:sldChg chg="modNotes">
        <pc:chgData name="Rebecca Husband" userId="a1c3f38b-1c71-4d5c-b171-57ba1883ef73" providerId="ADAL" clId="{15E69B84-4316-4D6B-9DD8-5BCB8D319FEE}" dt="2024-10-12T19:03:09.057" v="315" actId="20577"/>
        <pc:sldMkLst>
          <pc:docMk/>
          <pc:sldMk cId="0" sldId="271"/>
        </pc:sldMkLst>
      </pc:sldChg>
      <pc:sldChg chg="modSp mod modNotes">
        <pc:chgData name="Rebecca Husband" userId="a1c3f38b-1c71-4d5c-b171-57ba1883ef73" providerId="ADAL" clId="{15E69B84-4316-4D6B-9DD8-5BCB8D319FEE}" dt="2024-10-12T19:46:16.717" v="1952" actId="2"/>
        <pc:sldMkLst>
          <pc:docMk/>
          <pc:sldMk cId="0" sldId="272"/>
        </pc:sldMkLst>
        <pc:spChg chg="mod">
          <ac:chgData name="Rebecca Husband" userId="a1c3f38b-1c71-4d5c-b171-57ba1883ef73" providerId="ADAL" clId="{15E69B84-4316-4D6B-9DD8-5BCB8D319FEE}" dt="2024-10-12T19:46:16.717" v="1952" actId="2"/>
          <ac:spMkLst>
            <pc:docMk/>
            <pc:sldMk cId="0" sldId="272"/>
            <ac:spMk id="656" creationId="{00000000-0000-0000-0000-000000000000}"/>
          </ac:spMkLst>
        </pc:spChg>
      </pc:sldChg>
      <pc:sldChg chg="modNotes">
        <pc:chgData name="Rebecca Husband" userId="a1c3f38b-1c71-4d5c-b171-57ba1883ef73" providerId="ADAL" clId="{15E69B84-4316-4D6B-9DD8-5BCB8D319FEE}" dt="2024-10-12T19:03:30.098" v="333" actId="20577"/>
        <pc:sldMkLst>
          <pc:docMk/>
          <pc:sldMk cId="0" sldId="273"/>
        </pc:sldMkLst>
      </pc:sldChg>
      <pc:sldChg chg="modNotes">
        <pc:chgData name="Rebecca Husband" userId="a1c3f38b-1c71-4d5c-b171-57ba1883ef73" providerId="ADAL" clId="{15E69B84-4316-4D6B-9DD8-5BCB8D319FEE}" dt="2024-10-12T19:03:35.271" v="341" actId="20577"/>
        <pc:sldMkLst>
          <pc:docMk/>
          <pc:sldMk cId="0" sldId="274"/>
        </pc:sldMkLst>
      </pc:sldChg>
      <pc:sldChg chg="modNotes modNotesTx">
        <pc:chgData name="Rebecca Husband" userId="a1c3f38b-1c71-4d5c-b171-57ba1883ef73" providerId="ADAL" clId="{15E69B84-4316-4D6B-9DD8-5BCB8D319FEE}" dt="2024-10-12T19:39:16.953" v="1885" actId="20577"/>
        <pc:sldMkLst>
          <pc:docMk/>
          <pc:sldMk cId="0" sldId="275"/>
        </pc:sldMkLst>
      </pc:sldChg>
      <pc:sldChg chg="modNotes">
        <pc:chgData name="Rebecca Husband" userId="a1c3f38b-1c71-4d5c-b171-57ba1883ef73" providerId="ADAL" clId="{15E69B84-4316-4D6B-9DD8-5BCB8D319FEE}" dt="2024-10-12T19:04:06.354" v="363" actId="20577"/>
        <pc:sldMkLst>
          <pc:docMk/>
          <pc:sldMk cId="0" sldId="276"/>
        </pc:sldMkLst>
      </pc:sldChg>
      <pc:sldChg chg="modNotes">
        <pc:chgData name="Rebecca Husband" userId="a1c3f38b-1c71-4d5c-b171-57ba1883ef73" providerId="ADAL" clId="{15E69B84-4316-4D6B-9DD8-5BCB8D319FEE}" dt="2024-10-12T19:04:11.906" v="371" actId="20577"/>
        <pc:sldMkLst>
          <pc:docMk/>
          <pc:sldMk cId="0" sldId="277"/>
        </pc:sldMkLst>
      </pc:sldChg>
      <pc:sldChg chg="modSp mod modNotes">
        <pc:chgData name="Rebecca Husband" userId="a1c3f38b-1c71-4d5c-b171-57ba1883ef73" providerId="ADAL" clId="{15E69B84-4316-4D6B-9DD8-5BCB8D319FEE}" dt="2024-10-12T19:46:18.532" v="1953" actId="2"/>
        <pc:sldMkLst>
          <pc:docMk/>
          <pc:sldMk cId="0" sldId="278"/>
        </pc:sldMkLst>
        <pc:spChg chg="mod">
          <ac:chgData name="Rebecca Husband" userId="a1c3f38b-1c71-4d5c-b171-57ba1883ef73" providerId="ADAL" clId="{15E69B84-4316-4D6B-9DD8-5BCB8D319FEE}" dt="2024-10-12T19:46:18.532" v="1953" actId="2"/>
          <ac:spMkLst>
            <pc:docMk/>
            <pc:sldMk cId="0" sldId="278"/>
            <ac:spMk id="729" creationId="{00000000-0000-0000-0000-000000000000}"/>
          </ac:spMkLst>
        </pc:spChg>
      </pc:sldChg>
      <pc:sldChg chg="modNotes">
        <pc:chgData name="Rebecca Husband" userId="a1c3f38b-1c71-4d5c-b171-57ba1883ef73" providerId="ADAL" clId="{15E69B84-4316-4D6B-9DD8-5BCB8D319FEE}" dt="2024-10-12T19:04:23.322" v="388" actId="20577"/>
        <pc:sldMkLst>
          <pc:docMk/>
          <pc:sldMk cId="0" sldId="279"/>
        </pc:sldMkLst>
      </pc:sldChg>
      <pc:sldChg chg="modNotesTx">
        <pc:chgData name="Rebecca Husband" userId="a1c3f38b-1c71-4d5c-b171-57ba1883ef73" providerId="ADAL" clId="{15E69B84-4316-4D6B-9DD8-5BCB8D319FEE}" dt="2024-10-12T18:52:30.997" v="14" actId="13926"/>
        <pc:sldMkLst>
          <pc:docMk/>
          <pc:sldMk cId="0" sldId="280"/>
        </pc:sldMkLst>
      </pc:sldChg>
      <pc:sldChg chg="modNotes">
        <pc:chgData name="Rebecca Husband" userId="a1c3f38b-1c71-4d5c-b171-57ba1883ef73" providerId="ADAL" clId="{15E69B84-4316-4D6B-9DD8-5BCB8D319FEE}" dt="2024-10-12T19:04:37.331" v="396" actId="20577"/>
        <pc:sldMkLst>
          <pc:docMk/>
          <pc:sldMk cId="0" sldId="281"/>
        </pc:sldMkLst>
      </pc:sldChg>
      <pc:sldChg chg="modNotes">
        <pc:chgData name="Rebecca Husband" userId="a1c3f38b-1c71-4d5c-b171-57ba1883ef73" providerId="ADAL" clId="{15E69B84-4316-4D6B-9DD8-5BCB8D319FEE}" dt="2024-10-12T19:04:41.010" v="404" actId="20577"/>
        <pc:sldMkLst>
          <pc:docMk/>
          <pc:sldMk cId="0" sldId="282"/>
        </pc:sldMkLst>
      </pc:sldChg>
      <pc:sldChg chg="modNotes">
        <pc:chgData name="Rebecca Husband" userId="a1c3f38b-1c71-4d5c-b171-57ba1883ef73" providerId="ADAL" clId="{15E69B84-4316-4D6B-9DD8-5BCB8D319FEE}" dt="2024-10-12T19:04:49.896" v="414" actId="20577"/>
        <pc:sldMkLst>
          <pc:docMk/>
          <pc:sldMk cId="0" sldId="283"/>
        </pc:sldMkLst>
      </pc:sldChg>
      <pc:sldChg chg="modNotes">
        <pc:chgData name="Rebecca Husband" userId="a1c3f38b-1c71-4d5c-b171-57ba1883ef73" providerId="ADAL" clId="{15E69B84-4316-4D6B-9DD8-5BCB8D319FEE}" dt="2024-10-12T19:04:53.571" v="422" actId="20577"/>
        <pc:sldMkLst>
          <pc:docMk/>
          <pc:sldMk cId="0" sldId="284"/>
        </pc:sldMkLst>
      </pc:sldChg>
      <pc:sldChg chg="modNotes modNotesTx">
        <pc:chgData name="Rebecca Husband" userId="a1c3f38b-1c71-4d5c-b171-57ba1883ef73" providerId="ADAL" clId="{15E69B84-4316-4D6B-9DD8-5BCB8D319FEE}" dt="2024-10-12T19:39:22.765" v="1887" actId="20577"/>
        <pc:sldMkLst>
          <pc:docMk/>
          <pc:sldMk cId="0" sldId="285"/>
        </pc:sldMkLst>
      </pc:sldChg>
      <pc:sldChg chg="modNotes">
        <pc:chgData name="Rebecca Husband" userId="a1c3f38b-1c71-4d5c-b171-57ba1883ef73" providerId="ADAL" clId="{15E69B84-4316-4D6B-9DD8-5BCB8D319FEE}" dt="2024-10-12T19:05:02.338" v="439" actId="20577"/>
        <pc:sldMkLst>
          <pc:docMk/>
          <pc:sldMk cId="0" sldId="286"/>
        </pc:sldMkLst>
      </pc:sldChg>
      <pc:sldChg chg="modNotes">
        <pc:chgData name="Rebecca Husband" userId="a1c3f38b-1c71-4d5c-b171-57ba1883ef73" providerId="ADAL" clId="{15E69B84-4316-4D6B-9DD8-5BCB8D319FEE}" dt="2024-10-12T19:05:07.864" v="447" actId="20577"/>
        <pc:sldMkLst>
          <pc:docMk/>
          <pc:sldMk cId="0" sldId="287"/>
        </pc:sldMkLst>
      </pc:sldChg>
      <pc:sldChg chg="modNotes">
        <pc:chgData name="Rebecca Husband" userId="a1c3f38b-1c71-4d5c-b171-57ba1883ef73" providerId="ADAL" clId="{15E69B84-4316-4D6B-9DD8-5BCB8D319FEE}" dt="2024-10-12T19:05:10.993" v="455" actId="20577"/>
        <pc:sldMkLst>
          <pc:docMk/>
          <pc:sldMk cId="0" sldId="288"/>
        </pc:sldMkLst>
      </pc:sldChg>
      <pc:sldChg chg="modNotes">
        <pc:chgData name="Rebecca Husband" userId="a1c3f38b-1c71-4d5c-b171-57ba1883ef73" providerId="ADAL" clId="{15E69B84-4316-4D6B-9DD8-5BCB8D319FEE}" dt="2024-10-12T19:05:17.440" v="464" actId="20577"/>
        <pc:sldMkLst>
          <pc:docMk/>
          <pc:sldMk cId="0" sldId="289"/>
        </pc:sldMkLst>
      </pc:sldChg>
      <pc:sldChg chg="addSp modSp modNotesTx">
        <pc:chgData name="Rebecca Husband" userId="a1c3f38b-1c71-4d5c-b171-57ba1883ef73" providerId="ADAL" clId="{15E69B84-4316-4D6B-9DD8-5BCB8D319FEE}" dt="2024-10-12T18:56:32.050" v="33"/>
        <pc:sldMkLst>
          <pc:docMk/>
          <pc:sldMk cId="0" sldId="290"/>
        </pc:sldMkLst>
        <pc:spChg chg="add mod">
          <ac:chgData name="Rebecca Husband" userId="a1c3f38b-1c71-4d5c-b171-57ba1883ef73" providerId="ADAL" clId="{15E69B84-4316-4D6B-9DD8-5BCB8D319FEE}" dt="2024-10-12T18:56:32.050" v="33"/>
          <ac:spMkLst>
            <pc:docMk/>
            <pc:sldMk cId="0" sldId="290"/>
            <ac:spMk id="2" creationId="{BF05F0BA-CA59-7B8A-9EB7-32354BBECD3D}"/>
          </ac:spMkLst>
        </pc:spChg>
      </pc:sldChg>
      <pc:sldChg chg="modNotes">
        <pc:chgData name="Rebecca Husband" userId="a1c3f38b-1c71-4d5c-b171-57ba1883ef73" providerId="ADAL" clId="{15E69B84-4316-4D6B-9DD8-5BCB8D319FEE}" dt="2024-10-12T19:05:27.392" v="473" actId="6549"/>
        <pc:sldMkLst>
          <pc:docMk/>
          <pc:sldMk cId="0" sldId="291"/>
        </pc:sldMkLst>
      </pc:sldChg>
      <pc:sldChg chg="modNotes">
        <pc:chgData name="Rebecca Husband" userId="a1c3f38b-1c71-4d5c-b171-57ba1883ef73" providerId="ADAL" clId="{15E69B84-4316-4D6B-9DD8-5BCB8D319FEE}" dt="2024-10-12T19:05:31.844" v="480" actId="20577"/>
        <pc:sldMkLst>
          <pc:docMk/>
          <pc:sldMk cId="0" sldId="292"/>
        </pc:sldMkLst>
      </pc:sldChg>
      <pc:sldChg chg="modNotes">
        <pc:chgData name="Rebecca Husband" userId="a1c3f38b-1c71-4d5c-b171-57ba1883ef73" providerId="ADAL" clId="{15E69B84-4316-4D6B-9DD8-5BCB8D319FEE}" dt="2024-10-12T19:05:45.385" v="490" actId="14100"/>
        <pc:sldMkLst>
          <pc:docMk/>
          <pc:sldMk cId="0" sldId="293"/>
        </pc:sldMkLst>
      </pc:sldChg>
      <pc:sldChg chg="modNotes">
        <pc:chgData name="Rebecca Husband" userId="a1c3f38b-1c71-4d5c-b171-57ba1883ef73" providerId="ADAL" clId="{15E69B84-4316-4D6B-9DD8-5BCB8D319FEE}" dt="2024-10-12T19:05:49.672" v="497" actId="20577"/>
        <pc:sldMkLst>
          <pc:docMk/>
          <pc:sldMk cId="0" sldId="294"/>
        </pc:sldMkLst>
      </pc:sldChg>
      <pc:sldChg chg="modNotes">
        <pc:chgData name="Rebecca Husband" userId="a1c3f38b-1c71-4d5c-b171-57ba1883ef73" providerId="ADAL" clId="{15E69B84-4316-4D6B-9DD8-5BCB8D319FEE}" dt="2024-10-12T19:05:55.856" v="506" actId="20577"/>
        <pc:sldMkLst>
          <pc:docMk/>
          <pc:sldMk cId="0" sldId="295"/>
        </pc:sldMkLst>
      </pc:sldChg>
      <pc:sldChg chg="modNotes modNotesTx">
        <pc:chgData name="Rebecca Husband" userId="a1c3f38b-1c71-4d5c-b171-57ba1883ef73" providerId="ADAL" clId="{15E69B84-4316-4D6B-9DD8-5BCB8D319FEE}" dt="2024-10-12T19:39:28.250" v="1889" actId="20577"/>
        <pc:sldMkLst>
          <pc:docMk/>
          <pc:sldMk cId="0" sldId="296"/>
        </pc:sldMkLst>
      </pc:sldChg>
      <pc:sldChg chg="modNotes">
        <pc:chgData name="Rebecca Husband" userId="a1c3f38b-1c71-4d5c-b171-57ba1883ef73" providerId="ADAL" clId="{15E69B84-4316-4D6B-9DD8-5BCB8D319FEE}" dt="2024-10-12T19:06:05.147" v="522" actId="20577"/>
        <pc:sldMkLst>
          <pc:docMk/>
          <pc:sldMk cId="0" sldId="297"/>
        </pc:sldMkLst>
      </pc:sldChg>
      <pc:sldChg chg="modNotes">
        <pc:chgData name="Rebecca Husband" userId="a1c3f38b-1c71-4d5c-b171-57ba1883ef73" providerId="ADAL" clId="{15E69B84-4316-4D6B-9DD8-5BCB8D319FEE}" dt="2024-10-12T19:06:10.658" v="530" actId="20577"/>
        <pc:sldMkLst>
          <pc:docMk/>
          <pc:sldMk cId="0" sldId="298"/>
        </pc:sldMkLst>
      </pc:sldChg>
      <pc:sldChg chg="modNotes">
        <pc:chgData name="Rebecca Husband" userId="a1c3f38b-1c71-4d5c-b171-57ba1883ef73" providerId="ADAL" clId="{15E69B84-4316-4D6B-9DD8-5BCB8D319FEE}" dt="2024-10-12T19:10:52.355" v="749" actId="20577"/>
        <pc:sldMkLst>
          <pc:docMk/>
          <pc:sldMk cId="0" sldId="299"/>
        </pc:sldMkLst>
      </pc:sldChg>
      <pc:sldChg chg="modNotes">
        <pc:chgData name="Rebecca Husband" userId="a1c3f38b-1c71-4d5c-b171-57ba1883ef73" providerId="ADAL" clId="{15E69B84-4316-4D6B-9DD8-5BCB8D319FEE}" dt="2024-10-12T19:07:09.386" v="558" actId="20577"/>
        <pc:sldMkLst>
          <pc:docMk/>
          <pc:sldMk cId="0" sldId="300"/>
        </pc:sldMkLst>
      </pc:sldChg>
      <pc:sldChg chg="modNotes">
        <pc:chgData name="Rebecca Husband" userId="a1c3f38b-1c71-4d5c-b171-57ba1883ef73" providerId="ADAL" clId="{15E69B84-4316-4D6B-9DD8-5BCB8D319FEE}" dt="2024-10-12T19:07:16.888" v="566" actId="20577"/>
        <pc:sldMkLst>
          <pc:docMk/>
          <pc:sldMk cId="0" sldId="303"/>
        </pc:sldMkLst>
      </pc:sldChg>
      <pc:sldChg chg="modNotes">
        <pc:chgData name="Rebecca Husband" userId="a1c3f38b-1c71-4d5c-b171-57ba1883ef73" providerId="ADAL" clId="{15E69B84-4316-4D6B-9DD8-5BCB8D319FEE}" dt="2024-10-12T19:07:28.696" v="574" actId="20577"/>
        <pc:sldMkLst>
          <pc:docMk/>
          <pc:sldMk cId="0" sldId="304"/>
        </pc:sldMkLst>
      </pc:sldChg>
      <pc:sldChg chg="modNotes">
        <pc:chgData name="Rebecca Husband" userId="a1c3f38b-1c71-4d5c-b171-57ba1883ef73" providerId="ADAL" clId="{15E69B84-4316-4D6B-9DD8-5BCB8D319FEE}" dt="2024-10-12T19:07:33.809" v="582" actId="20577"/>
        <pc:sldMkLst>
          <pc:docMk/>
          <pc:sldMk cId="0" sldId="305"/>
        </pc:sldMkLst>
      </pc:sldChg>
      <pc:sldChg chg="modNotes modNotesTx">
        <pc:chgData name="Rebecca Husband" userId="a1c3f38b-1c71-4d5c-b171-57ba1883ef73" providerId="ADAL" clId="{15E69B84-4316-4D6B-9DD8-5BCB8D319FEE}" dt="2024-10-12T19:39:39.410" v="1891" actId="20577"/>
        <pc:sldMkLst>
          <pc:docMk/>
          <pc:sldMk cId="0" sldId="306"/>
        </pc:sldMkLst>
      </pc:sldChg>
      <pc:sldChg chg="modNotes">
        <pc:chgData name="Rebecca Husband" userId="a1c3f38b-1c71-4d5c-b171-57ba1883ef73" providerId="ADAL" clId="{15E69B84-4316-4D6B-9DD8-5BCB8D319FEE}" dt="2024-10-12T19:08:35.785" v="605" actId="14100"/>
        <pc:sldMkLst>
          <pc:docMk/>
          <pc:sldMk cId="0" sldId="307"/>
        </pc:sldMkLst>
      </pc:sldChg>
      <pc:sldChg chg="modNotes modNotesTx">
        <pc:chgData name="Rebecca Husband" userId="a1c3f38b-1c71-4d5c-b171-57ba1883ef73" providerId="ADAL" clId="{15E69B84-4316-4D6B-9DD8-5BCB8D319FEE}" dt="2024-10-12T19:40:07.333" v="1899" actId="20577"/>
        <pc:sldMkLst>
          <pc:docMk/>
          <pc:sldMk cId="0" sldId="308"/>
        </pc:sldMkLst>
      </pc:sldChg>
      <pc:sldChg chg="modNotes">
        <pc:chgData name="Rebecca Husband" userId="a1c3f38b-1c71-4d5c-b171-57ba1883ef73" providerId="ADAL" clId="{15E69B84-4316-4D6B-9DD8-5BCB8D319FEE}" dt="2024-10-12T19:08:43.434" v="621" actId="20577"/>
        <pc:sldMkLst>
          <pc:docMk/>
          <pc:sldMk cId="0" sldId="309"/>
        </pc:sldMkLst>
      </pc:sldChg>
      <pc:sldChg chg="modNotes">
        <pc:chgData name="Rebecca Husband" userId="a1c3f38b-1c71-4d5c-b171-57ba1883ef73" providerId="ADAL" clId="{15E69B84-4316-4D6B-9DD8-5BCB8D319FEE}" dt="2024-10-12T19:08:49.779" v="630" actId="20577"/>
        <pc:sldMkLst>
          <pc:docMk/>
          <pc:sldMk cId="0" sldId="310"/>
        </pc:sldMkLst>
      </pc:sldChg>
      <pc:sldChg chg="modNotes">
        <pc:chgData name="Rebecca Husband" userId="a1c3f38b-1c71-4d5c-b171-57ba1883ef73" providerId="ADAL" clId="{15E69B84-4316-4D6B-9DD8-5BCB8D319FEE}" dt="2024-10-12T19:08:59.216" v="639" actId="20577"/>
        <pc:sldMkLst>
          <pc:docMk/>
          <pc:sldMk cId="0" sldId="311"/>
        </pc:sldMkLst>
      </pc:sldChg>
      <pc:sldChg chg="addSp modSp modNotesTx">
        <pc:chgData name="Rebecca Husband" userId="a1c3f38b-1c71-4d5c-b171-57ba1883ef73" providerId="ADAL" clId="{15E69B84-4316-4D6B-9DD8-5BCB8D319FEE}" dt="2024-10-12T18:56:42.145" v="34"/>
        <pc:sldMkLst>
          <pc:docMk/>
          <pc:sldMk cId="0" sldId="312"/>
        </pc:sldMkLst>
        <pc:spChg chg="add mod">
          <ac:chgData name="Rebecca Husband" userId="a1c3f38b-1c71-4d5c-b171-57ba1883ef73" providerId="ADAL" clId="{15E69B84-4316-4D6B-9DD8-5BCB8D319FEE}" dt="2024-10-12T18:56:42.145" v="34"/>
          <ac:spMkLst>
            <pc:docMk/>
            <pc:sldMk cId="0" sldId="312"/>
            <ac:spMk id="2" creationId="{CF2BB6F9-FB65-193C-03CA-9D62429474ED}"/>
          </ac:spMkLst>
        </pc:spChg>
      </pc:sldChg>
      <pc:sldChg chg="modNotes modNotesTx">
        <pc:chgData name="Rebecca Husband" userId="a1c3f38b-1c71-4d5c-b171-57ba1883ef73" providerId="ADAL" clId="{15E69B84-4316-4D6B-9DD8-5BCB8D319FEE}" dt="2024-10-12T19:09:07.828" v="648" actId="6549"/>
        <pc:sldMkLst>
          <pc:docMk/>
          <pc:sldMk cId="0" sldId="313"/>
        </pc:sldMkLst>
      </pc:sldChg>
      <pc:sldChg chg="modNotes">
        <pc:chgData name="Rebecca Husband" userId="a1c3f38b-1c71-4d5c-b171-57ba1883ef73" providerId="ADAL" clId="{15E69B84-4316-4D6B-9DD8-5BCB8D319FEE}" dt="2024-10-12T19:09:11.595" v="655" actId="20577"/>
        <pc:sldMkLst>
          <pc:docMk/>
          <pc:sldMk cId="0" sldId="314"/>
        </pc:sldMkLst>
      </pc:sldChg>
      <pc:sldChg chg="modNotes">
        <pc:chgData name="Rebecca Husband" userId="a1c3f38b-1c71-4d5c-b171-57ba1883ef73" providerId="ADAL" clId="{15E69B84-4316-4D6B-9DD8-5BCB8D319FEE}" dt="2024-10-12T19:09:17.143" v="663" actId="20577"/>
        <pc:sldMkLst>
          <pc:docMk/>
          <pc:sldMk cId="0" sldId="315"/>
        </pc:sldMkLst>
      </pc:sldChg>
      <pc:sldChg chg="modNotes">
        <pc:chgData name="Rebecca Husband" userId="a1c3f38b-1c71-4d5c-b171-57ba1883ef73" providerId="ADAL" clId="{15E69B84-4316-4D6B-9DD8-5BCB8D319FEE}" dt="2024-10-12T19:09:19.667" v="671" actId="20577"/>
        <pc:sldMkLst>
          <pc:docMk/>
          <pc:sldMk cId="0" sldId="316"/>
        </pc:sldMkLst>
      </pc:sldChg>
      <pc:sldChg chg="modNotes modNotesTx">
        <pc:chgData name="Rebecca Husband" userId="a1c3f38b-1c71-4d5c-b171-57ba1883ef73" providerId="ADAL" clId="{15E69B84-4316-4D6B-9DD8-5BCB8D319FEE}" dt="2024-10-12T19:40:31.812" v="1905" actId="20577"/>
        <pc:sldMkLst>
          <pc:docMk/>
          <pc:sldMk cId="0" sldId="317"/>
        </pc:sldMkLst>
      </pc:sldChg>
      <pc:sldChg chg="modSp mod modNotes modNotesTx">
        <pc:chgData name="Rebecca Husband" userId="a1c3f38b-1c71-4d5c-b171-57ba1883ef73" providerId="ADAL" clId="{15E69B84-4316-4D6B-9DD8-5BCB8D319FEE}" dt="2024-10-12T19:46:21.178" v="1954" actId="2"/>
        <pc:sldMkLst>
          <pc:docMk/>
          <pc:sldMk cId="0" sldId="318"/>
        </pc:sldMkLst>
        <pc:spChg chg="mod">
          <ac:chgData name="Rebecca Husband" userId="a1c3f38b-1c71-4d5c-b171-57ba1883ef73" providerId="ADAL" clId="{15E69B84-4316-4D6B-9DD8-5BCB8D319FEE}" dt="2024-10-12T19:46:21.178" v="1954" actId="2"/>
          <ac:spMkLst>
            <pc:docMk/>
            <pc:sldMk cId="0" sldId="318"/>
            <ac:spMk id="1135" creationId="{00000000-0000-0000-0000-000000000000}"/>
          </ac:spMkLst>
        </pc:spChg>
      </pc:sldChg>
      <pc:sldChg chg="modNotes modNotesTx">
        <pc:chgData name="Rebecca Husband" userId="a1c3f38b-1c71-4d5c-b171-57ba1883ef73" providerId="ADAL" clId="{15E69B84-4316-4D6B-9DD8-5BCB8D319FEE}" dt="2024-10-12T19:40:44.196" v="1909" actId="20577"/>
        <pc:sldMkLst>
          <pc:docMk/>
          <pc:sldMk cId="0" sldId="319"/>
        </pc:sldMkLst>
      </pc:sldChg>
      <pc:sldChg chg="modNotes modNotesTx">
        <pc:chgData name="Rebecca Husband" userId="a1c3f38b-1c71-4d5c-b171-57ba1883ef73" providerId="ADAL" clId="{15E69B84-4316-4D6B-9DD8-5BCB8D319FEE}" dt="2024-10-12T19:40:51.845" v="1911" actId="20577"/>
        <pc:sldMkLst>
          <pc:docMk/>
          <pc:sldMk cId="0" sldId="320"/>
        </pc:sldMkLst>
      </pc:sldChg>
      <pc:sldChg chg="modNotes modNotesTx">
        <pc:chgData name="Rebecca Husband" userId="a1c3f38b-1c71-4d5c-b171-57ba1883ef73" providerId="ADAL" clId="{15E69B84-4316-4D6B-9DD8-5BCB8D319FEE}" dt="2024-10-12T19:40:59.053" v="1913" actId="20577"/>
        <pc:sldMkLst>
          <pc:docMk/>
          <pc:sldMk cId="0" sldId="321"/>
        </pc:sldMkLst>
      </pc:sldChg>
      <pc:sldChg chg="modNotes">
        <pc:chgData name="Rebecca Husband" userId="a1c3f38b-1c71-4d5c-b171-57ba1883ef73" providerId="ADAL" clId="{15E69B84-4316-4D6B-9DD8-5BCB8D319FEE}" dt="2024-10-12T19:10:14.170" v="727" actId="20577"/>
        <pc:sldMkLst>
          <pc:docMk/>
          <pc:sldMk cId="0" sldId="322"/>
        </pc:sldMkLst>
      </pc:sldChg>
      <pc:sldChg chg="modNotes">
        <pc:chgData name="Rebecca Husband" userId="a1c3f38b-1c71-4d5c-b171-57ba1883ef73" providerId="ADAL" clId="{15E69B84-4316-4D6B-9DD8-5BCB8D319FEE}" dt="2024-10-12T19:14:00.656" v="846" actId="20577"/>
        <pc:sldMkLst>
          <pc:docMk/>
          <pc:sldMk cId="0" sldId="323"/>
        </pc:sldMkLst>
      </pc:sldChg>
      <pc:sldChg chg="modNotes">
        <pc:chgData name="Rebecca Husband" userId="a1c3f38b-1c71-4d5c-b171-57ba1883ef73" providerId="ADAL" clId="{15E69B84-4316-4D6B-9DD8-5BCB8D319FEE}" dt="2024-10-12T19:12:19.179" v="771" actId="20577"/>
        <pc:sldMkLst>
          <pc:docMk/>
          <pc:sldMk cId="0" sldId="324"/>
        </pc:sldMkLst>
      </pc:sldChg>
      <pc:sldChg chg="modSp mod modNotesTx">
        <pc:chgData name="Rebecca Husband" userId="a1c3f38b-1c71-4d5c-b171-57ba1883ef73" providerId="ADAL" clId="{15E69B84-4316-4D6B-9DD8-5BCB8D319FEE}" dt="2024-10-12T18:57:00.562" v="35" actId="1076"/>
        <pc:sldMkLst>
          <pc:docMk/>
          <pc:sldMk cId="0" sldId="325"/>
        </pc:sldMkLst>
        <pc:spChg chg="mod">
          <ac:chgData name="Rebecca Husband" userId="a1c3f38b-1c71-4d5c-b171-57ba1883ef73" providerId="ADAL" clId="{15E69B84-4316-4D6B-9DD8-5BCB8D319FEE}" dt="2024-10-12T18:57:00.562" v="35" actId="1076"/>
          <ac:spMkLst>
            <pc:docMk/>
            <pc:sldMk cId="0" sldId="325"/>
            <ac:spMk id="1209" creationId="{00000000-0000-0000-0000-000000000000}"/>
          </ac:spMkLst>
        </pc:spChg>
      </pc:sldChg>
      <pc:sldChg chg="modNotes">
        <pc:chgData name="Rebecca Husband" userId="a1c3f38b-1c71-4d5c-b171-57ba1883ef73" providerId="ADAL" clId="{15E69B84-4316-4D6B-9DD8-5BCB8D319FEE}" dt="2024-10-12T19:12:25.436" v="778" actId="20577"/>
        <pc:sldMkLst>
          <pc:docMk/>
          <pc:sldMk cId="0" sldId="326"/>
        </pc:sldMkLst>
      </pc:sldChg>
      <pc:sldChg chg="modNotes">
        <pc:chgData name="Rebecca Husband" userId="a1c3f38b-1c71-4d5c-b171-57ba1883ef73" providerId="ADAL" clId="{15E69B84-4316-4D6B-9DD8-5BCB8D319FEE}" dt="2024-10-12T19:12:28.672" v="785" actId="20577"/>
        <pc:sldMkLst>
          <pc:docMk/>
          <pc:sldMk cId="0" sldId="327"/>
        </pc:sldMkLst>
      </pc:sldChg>
      <pc:sldChg chg="modNotes">
        <pc:chgData name="Rebecca Husband" userId="a1c3f38b-1c71-4d5c-b171-57ba1883ef73" providerId="ADAL" clId="{15E69B84-4316-4D6B-9DD8-5BCB8D319FEE}" dt="2024-10-12T19:12:38.257" v="793" actId="20577"/>
        <pc:sldMkLst>
          <pc:docMk/>
          <pc:sldMk cId="0" sldId="328"/>
        </pc:sldMkLst>
      </pc:sldChg>
      <pc:sldChg chg="modNotes">
        <pc:chgData name="Rebecca Husband" userId="a1c3f38b-1c71-4d5c-b171-57ba1883ef73" providerId="ADAL" clId="{15E69B84-4316-4D6B-9DD8-5BCB8D319FEE}" dt="2024-10-12T19:12:42.907" v="801" actId="20577"/>
        <pc:sldMkLst>
          <pc:docMk/>
          <pc:sldMk cId="0" sldId="329"/>
        </pc:sldMkLst>
      </pc:sldChg>
      <pc:sldChg chg="modNotes modNotesTx">
        <pc:chgData name="Rebecca Husband" userId="a1c3f38b-1c71-4d5c-b171-57ba1883ef73" providerId="ADAL" clId="{15E69B84-4316-4D6B-9DD8-5BCB8D319FEE}" dt="2024-10-12T19:41:20.069" v="1919" actId="20577"/>
        <pc:sldMkLst>
          <pc:docMk/>
          <pc:sldMk cId="0" sldId="330"/>
        </pc:sldMkLst>
      </pc:sldChg>
      <pc:sldChg chg="modNotes modNotesTx">
        <pc:chgData name="Rebecca Husband" userId="a1c3f38b-1c71-4d5c-b171-57ba1883ef73" providerId="ADAL" clId="{15E69B84-4316-4D6B-9DD8-5BCB8D319FEE}" dt="2024-10-12T19:41:25.661" v="1921" actId="20577"/>
        <pc:sldMkLst>
          <pc:docMk/>
          <pc:sldMk cId="0" sldId="331"/>
        </pc:sldMkLst>
      </pc:sldChg>
      <pc:sldChg chg="modNotes modNotesTx">
        <pc:chgData name="Rebecca Husband" userId="a1c3f38b-1c71-4d5c-b171-57ba1883ef73" providerId="ADAL" clId="{15E69B84-4316-4D6B-9DD8-5BCB8D319FEE}" dt="2024-10-12T19:41:32" v="1923" actId="20577"/>
        <pc:sldMkLst>
          <pc:docMk/>
          <pc:sldMk cId="0" sldId="332"/>
        </pc:sldMkLst>
      </pc:sldChg>
      <pc:sldChg chg="modNotes modNotesTx">
        <pc:chgData name="Rebecca Husband" userId="a1c3f38b-1c71-4d5c-b171-57ba1883ef73" providerId="ADAL" clId="{15E69B84-4316-4D6B-9DD8-5BCB8D319FEE}" dt="2024-10-12T19:41:37.565" v="1925" actId="20577"/>
        <pc:sldMkLst>
          <pc:docMk/>
          <pc:sldMk cId="0" sldId="333"/>
        </pc:sldMkLst>
      </pc:sldChg>
      <pc:sldChg chg="modNotes">
        <pc:chgData name="Rebecca Husband" userId="a1c3f38b-1c71-4d5c-b171-57ba1883ef73" providerId="ADAL" clId="{15E69B84-4316-4D6B-9DD8-5BCB8D319FEE}" dt="2024-10-12T19:13:07.771" v="835" actId="20577"/>
        <pc:sldMkLst>
          <pc:docMk/>
          <pc:sldMk cId="0" sldId="334"/>
        </pc:sldMkLst>
      </pc:sldChg>
      <pc:sldChg chg="modNotes">
        <pc:chgData name="Rebecca Husband" userId="a1c3f38b-1c71-4d5c-b171-57ba1883ef73" providerId="ADAL" clId="{15E69B84-4316-4D6B-9DD8-5BCB8D319FEE}" dt="2024-10-12T19:13:33.538" v="842" actId="20577"/>
        <pc:sldMkLst>
          <pc:docMk/>
          <pc:sldMk cId="0" sldId="335"/>
        </pc:sldMkLst>
      </pc:sldChg>
      <pc:sldChg chg="modNotes">
        <pc:chgData name="Rebecca Husband" userId="a1c3f38b-1c71-4d5c-b171-57ba1883ef73" providerId="ADAL" clId="{15E69B84-4316-4D6B-9DD8-5BCB8D319FEE}" dt="2024-10-12T19:14:29.546" v="855" actId="20577"/>
        <pc:sldMkLst>
          <pc:docMk/>
          <pc:sldMk cId="0" sldId="336"/>
        </pc:sldMkLst>
      </pc:sldChg>
      <pc:sldChg chg="addSp modSp modNotesTx">
        <pc:chgData name="Rebecca Husband" userId="a1c3f38b-1c71-4d5c-b171-57ba1883ef73" providerId="ADAL" clId="{15E69B84-4316-4D6B-9DD8-5BCB8D319FEE}" dt="2024-10-12T18:57:27.868" v="41" actId="13926"/>
        <pc:sldMkLst>
          <pc:docMk/>
          <pc:sldMk cId="0" sldId="337"/>
        </pc:sldMkLst>
        <pc:spChg chg="add mod">
          <ac:chgData name="Rebecca Husband" userId="a1c3f38b-1c71-4d5c-b171-57ba1883ef73" providerId="ADAL" clId="{15E69B84-4316-4D6B-9DD8-5BCB8D319FEE}" dt="2024-10-12T18:57:12.063" v="36"/>
          <ac:spMkLst>
            <pc:docMk/>
            <pc:sldMk cId="0" sldId="337"/>
            <ac:spMk id="2" creationId="{28FD06AA-54CE-DA36-8064-1A6153978AB0}"/>
          </ac:spMkLst>
        </pc:spChg>
      </pc:sldChg>
      <pc:sldChg chg="modNotes">
        <pc:chgData name="Rebecca Husband" userId="a1c3f38b-1c71-4d5c-b171-57ba1883ef73" providerId="ADAL" clId="{15E69B84-4316-4D6B-9DD8-5BCB8D319FEE}" dt="2024-10-12T19:14:37.024" v="864" actId="6549"/>
        <pc:sldMkLst>
          <pc:docMk/>
          <pc:sldMk cId="0" sldId="338"/>
        </pc:sldMkLst>
      </pc:sldChg>
      <pc:sldChg chg="modSp mod modNotes">
        <pc:chgData name="Rebecca Husband" userId="a1c3f38b-1c71-4d5c-b171-57ba1883ef73" providerId="ADAL" clId="{15E69B84-4316-4D6B-9DD8-5BCB8D319FEE}" dt="2024-10-12T19:46:22.507" v="1955" actId="2"/>
        <pc:sldMkLst>
          <pc:docMk/>
          <pc:sldMk cId="0" sldId="339"/>
        </pc:sldMkLst>
        <pc:spChg chg="mod">
          <ac:chgData name="Rebecca Husband" userId="a1c3f38b-1c71-4d5c-b171-57ba1883ef73" providerId="ADAL" clId="{15E69B84-4316-4D6B-9DD8-5BCB8D319FEE}" dt="2024-10-12T19:46:22.507" v="1955" actId="2"/>
          <ac:spMkLst>
            <pc:docMk/>
            <pc:sldMk cId="0" sldId="339"/>
            <ac:spMk id="1354" creationId="{00000000-0000-0000-0000-000000000000}"/>
          </ac:spMkLst>
        </pc:spChg>
      </pc:sldChg>
      <pc:sldChg chg="modNotes">
        <pc:chgData name="Rebecca Husband" userId="a1c3f38b-1c71-4d5c-b171-57ba1883ef73" providerId="ADAL" clId="{15E69B84-4316-4D6B-9DD8-5BCB8D319FEE}" dt="2024-10-12T19:14:46.240" v="880" actId="20577"/>
        <pc:sldMkLst>
          <pc:docMk/>
          <pc:sldMk cId="0" sldId="340"/>
        </pc:sldMkLst>
      </pc:sldChg>
      <pc:sldChg chg="modNotes">
        <pc:chgData name="Rebecca Husband" userId="a1c3f38b-1c71-4d5c-b171-57ba1883ef73" providerId="ADAL" clId="{15E69B84-4316-4D6B-9DD8-5BCB8D319FEE}" dt="2024-10-12T19:14:48.867" v="888" actId="20577"/>
        <pc:sldMkLst>
          <pc:docMk/>
          <pc:sldMk cId="0" sldId="341"/>
        </pc:sldMkLst>
      </pc:sldChg>
      <pc:sldChg chg="modNotes modNotesTx">
        <pc:chgData name="Rebecca Husband" userId="a1c3f38b-1c71-4d5c-b171-57ba1883ef73" providerId="ADAL" clId="{15E69B84-4316-4D6B-9DD8-5BCB8D319FEE}" dt="2024-10-12T19:41:55.804" v="1931" actId="20577"/>
        <pc:sldMkLst>
          <pc:docMk/>
          <pc:sldMk cId="0" sldId="342"/>
        </pc:sldMkLst>
      </pc:sldChg>
      <pc:sldChg chg="modSp mod modNotes modNotesTx">
        <pc:chgData name="Rebecca Husband" userId="a1c3f38b-1c71-4d5c-b171-57ba1883ef73" providerId="ADAL" clId="{15E69B84-4316-4D6B-9DD8-5BCB8D319FEE}" dt="2024-10-12T19:46:23.845" v="1956" actId="2"/>
        <pc:sldMkLst>
          <pc:docMk/>
          <pc:sldMk cId="0" sldId="343"/>
        </pc:sldMkLst>
        <pc:spChg chg="mod">
          <ac:chgData name="Rebecca Husband" userId="a1c3f38b-1c71-4d5c-b171-57ba1883ef73" providerId="ADAL" clId="{15E69B84-4316-4D6B-9DD8-5BCB8D319FEE}" dt="2024-10-12T19:46:23.845" v="1956" actId="2"/>
          <ac:spMkLst>
            <pc:docMk/>
            <pc:sldMk cId="0" sldId="343"/>
            <ac:spMk id="1402" creationId="{00000000-0000-0000-0000-000000000000}"/>
          </ac:spMkLst>
        </pc:spChg>
      </pc:sldChg>
      <pc:sldChg chg="modNotes">
        <pc:chgData name="Rebecca Husband" userId="a1c3f38b-1c71-4d5c-b171-57ba1883ef73" providerId="ADAL" clId="{15E69B84-4316-4D6B-9DD8-5BCB8D319FEE}" dt="2024-10-12T19:20:44.130" v="1027" actId="20577"/>
        <pc:sldMkLst>
          <pc:docMk/>
          <pc:sldMk cId="0" sldId="344"/>
        </pc:sldMkLst>
      </pc:sldChg>
      <pc:sldChg chg="modNotes">
        <pc:chgData name="Rebecca Husband" userId="a1c3f38b-1c71-4d5c-b171-57ba1883ef73" providerId="ADAL" clId="{15E69B84-4316-4D6B-9DD8-5BCB8D319FEE}" dt="2024-10-12T19:20:41.938" v="1026" actId="20577"/>
        <pc:sldMkLst>
          <pc:docMk/>
          <pc:sldMk cId="0" sldId="345"/>
        </pc:sldMkLst>
      </pc:sldChg>
      <pc:sldChg chg="modNotes">
        <pc:chgData name="Rebecca Husband" userId="a1c3f38b-1c71-4d5c-b171-57ba1883ef73" providerId="ADAL" clId="{15E69B84-4316-4D6B-9DD8-5BCB8D319FEE}" dt="2024-10-12T19:20:38.547" v="1025" actId="20577"/>
        <pc:sldMkLst>
          <pc:docMk/>
          <pc:sldMk cId="0" sldId="346"/>
        </pc:sldMkLst>
      </pc:sldChg>
      <pc:sldChg chg="modNotes">
        <pc:chgData name="Rebecca Husband" userId="a1c3f38b-1c71-4d5c-b171-57ba1883ef73" providerId="ADAL" clId="{15E69B84-4316-4D6B-9DD8-5BCB8D319FEE}" dt="2024-10-12T19:20:35.768" v="1024" actId="20577"/>
        <pc:sldMkLst>
          <pc:docMk/>
          <pc:sldMk cId="0" sldId="347"/>
        </pc:sldMkLst>
      </pc:sldChg>
      <pc:sldChg chg="modNotes">
        <pc:chgData name="Rebecca Husband" userId="a1c3f38b-1c71-4d5c-b171-57ba1883ef73" providerId="ADAL" clId="{15E69B84-4316-4D6B-9DD8-5BCB8D319FEE}" dt="2024-10-12T19:20:33.411" v="1023" actId="20577"/>
        <pc:sldMkLst>
          <pc:docMk/>
          <pc:sldMk cId="0" sldId="348"/>
        </pc:sldMkLst>
      </pc:sldChg>
      <pc:sldChg chg="modNotes">
        <pc:chgData name="Rebecca Husband" userId="a1c3f38b-1c71-4d5c-b171-57ba1883ef73" providerId="ADAL" clId="{15E69B84-4316-4D6B-9DD8-5BCB8D319FEE}" dt="2024-10-12T19:21:39.305" v="1050" actId="20577"/>
        <pc:sldMkLst>
          <pc:docMk/>
          <pc:sldMk cId="0" sldId="349"/>
        </pc:sldMkLst>
      </pc:sldChg>
      <pc:sldChg chg="modNotes">
        <pc:chgData name="Rebecca Husband" userId="a1c3f38b-1c71-4d5c-b171-57ba1883ef73" providerId="ADAL" clId="{15E69B84-4316-4D6B-9DD8-5BCB8D319FEE}" dt="2024-10-12T19:22:30.153" v="1067" actId="14100"/>
        <pc:sldMkLst>
          <pc:docMk/>
          <pc:sldMk cId="0" sldId="350"/>
        </pc:sldMkLst>
      </pc:sldChg>
      <pc:sldChg chg="modNotes">
        <pc:chgData name="Rebecca Husband" userId="a1c3f38b-1c71-4d5c-b171-57ba1883ef73" providerId="ADAL" clId="{15E69B84-4316-4D6B-9DD8-5BCB8D319FEE}" dt="2024-10-12T19:22:39.139" v="1075" actId="20577"/>
        <pc:sldMkLst>
          <pc:docMk/>
          <pc:sldMk cId="0" sldId="351"/>
        </pc:sldMkLst>
      </pc:sldChg>
      <pc:sldChg chg="modNotes modNotesTx">
        <pc:chgData name="Rebecca Husband" userId="a1c3f38b-1c71-4d5c-b171-57ba1883ef73" providerId="ADAL" clId="{15E69B84-4316-4D6B-9DD8-5BCB8D319FEE}" dt="2024-10-12T19:42:11.914" v="1933"/>
        <pc:sldMkLst>
          <pc:docMk/>
          <pc:sldMk cId="0" sldId="352"/>
        </pc:sldMkLst>
      </pc:sldChg>
      <pc:sldChg chg="modNotes">
        <pc:chgData name="Rebecca Husband" userId="a1c3f38b-1c71-4d5c-b171-57ba1883ef73" providerId="ADAL" clId="{15E69B84-4316-4D6B-9DD8-5BCB8D319FEE}" dt="2024-10-12T19:23:10.241" v="1089" actId="20577"/>
        <pc:sldMkLst>
          <pc:docMk/>
          <pc:sldMk cId="0" sldId="353"/>
        </pc:sldMkLst>
      </pc:sldChg>
      <pc:sldChg chg="modNotes">
        <pc:chgData name="Rebecca Husband" userId="a1c3f38b-1c71-4d5c-b171-57ba1883ef73" providerId="ADAL" clId="{15E69B84-4316-4D6B-9DD8-5BCB8D319FEE}" dt="2024-10-12T19:24:00.419" v="1136" actId="20577"/>
        <pc:sldMkLst>
          <pc:docMk/>
          <pc:sldMk cId="0" sldId="354"/>
        </pc:sldMkLst>
      </pc:sldChg>
      <pc:sldChg chg="modNotes">
        <pc:chgData name="Rebecca Husband" userId="a1c3f38b-1c71-4d5c-b171-57ba1883ef73" providerId="ADAL" clId="{15E69B84-4316-4D6B-9DD8-5BCB8D319FEE}" dt="2024-10-12T19:23:57.848" v="1135" actId="20577"/>
        <pc:sldMkLst>
          <pc:docMk/>
          <pc:sldMk cId="0" sldId="355"/>
        </pc:sldMkLst>
      </pc:sldChg>
      <pc:sldChg chg="modNotes">
        <pc:chgData name="Rebecca Husband" userId="a1c3f38b-1c71-4d5c-b171-57ba1883ef73" providerId="ADAL" clId="{15E69B84-4316-4D6B-9DD8-5BCB8D319FEE}" dt="2024-10-12T19:24:10.771" v="1145" actId="20577"/>
        <pc:sldMkLst>
          <pc:docMk/>
          <pc:sldMk cId="0" sldId="356"/>
        </pc:sldMkLst>
      </pc:sldChg>
      <pc:sldChg chg="modNotes">
        <pc:chgData name="Rebecca Husband" userId="a1c3f38b-1c71-4d5c-b171-57ba1883ef73" providerId="ADAL" clId="{15E69B84-4316-4D6B-9DD8-5BCB8D319FEE}" dt="2024-10-12T19:24:17.353" v="1154" actId="20577"/>
        <pc:sldMkLst>
          <pc:docMk/>
          <pc:sldMk cId="0" sldId="357"/>
        </pc:sldMkLst>
      </pc:sldChg>
      <pc:sldChg chg="modNotes">
        <pc:chgData name="Rebecca Husband" userId="a1c3f38b-1c71-4d5c-b171-57ba1883ef73" providerId="ADAL" clId="{15E69B84-4316-4D6B-9DD8-5BCB8D319FEE}" dt="2024-10-12T19:24:23.572" v="1163" actId="20577"/>
        <pc:sldMkLst>
          <pc:docMk/>
          <pc:sldMk cId="0" sldId="358"/>
        </pc:sldMkLst>
      </pc:sldChg>
      <pc:sldChg chg="modNotes">
        <pc:chgData name="Rebecca Husband" userId="a1c3f38b-1c71-4d5c-b171-57ba1883ef73" providerId="ADAL" clId="{15E69B84-4316-4D6B-9DD8-5BCB8D319FEE}" dt="2024-10-12T19:24:30.984" v="1172" actId="20577"/>
        <pc:sldMkLst>
          <pc:docMk/>
          <pc:sldMk cId="0" sldId="359"/>
        </pc:sldMkLst>
      </pc:sldChg>
      <pc:sldChg chg="modNotes">
        <pc:chgData name="Rebecca Husband" userId="a1c3f38b-1c71-4d5c-b171-57ba1883ef73" providerId="ADAL" clId="{15E69B84-4316-4D6B-9DD8-5BCB8D319FEE}" dt="2024-10-12T19:24:37.760" v="1181" actId="20577"/>
        <pc:sldMkLst>
          <pc:docMk/>
          <pc:sldMk cId="0" sldId="360"/>
        </pc:sldMkLst>
      </pc:sldChg>
      <pc:sldChg chg="modNotes modNotesTx">
        <pc:chgData name="Rebecca Husband" userId="a1c3f38b-1c71-4d5c-b171-57ba1883ef73" providerId="ADAL" clId="{15E69B84-4316-4D6B-9DD8-5BCB8D319FEE}" dt="2024-10-12T19:46:32.527" v="1957" actId="2"/>
        <pc:sldMkLst>
          <pc:docMk/>
          <pc:sldMk cId="0" sldId="361"/>
        </pc:sldMkLst>
      </pc:sldChg>
      <pc:sldChg chg="modNotes">
        <pc:chgData name="Rebecca Husband" userId="a1c3f38b-1c71-4d5c-b171-57ba1883ef73" providerId="ADAL" clId="{15E69B84-4316-4D6B-9DD8-5BCB8D319FEE}" dt="2024-10-12T19:25:02.457" v="1201" actId="20577"/>
        <pc:sldMkLst>
          <pc:docMk/>
          <pc:sldMk cId="0" sldId="362"/>
        </pc:sldMkLst>
      </pc:sldChg>
      <pc:sldChg chg="modNotes modNotesTx">
        <pc:chgData name="Rebecca Husband" userId="a1c3f38b-1c71-4d5c-b171-57ba1883ef73" providerId="ADAL" clId="{15E69B84-4316-4D6B-9DD8-5BCB8D319FEE}" dt="2024-10-12T19:42:19.381" v="1935" actId="20577"/>
        <pc:sldMkLst>
          <pc:docMk/>
          <pc:sldMk cId="0" sldId="363"/>
        </pc:sldMkLst>
      </pc:sldChg>
      <pc:sldChg chg="modNotes">
        <pc:chgData name="Rebecca Husband" userId="a1c3f38b-1c71-4d5c-b171-57ba1883ef73" providerId="ADAL" clId="{15E69B84-4316-4D6B-9DD8-5BCB8D319FEE}" dt="2024-10-12T19:25:27.873" v="1246" actId="20577"/>
        <pc:sldMkLst>
          <pc:docMk/>
          <pc:sldMk cId="0" sldId="364"/>
        </pc:sldMkLst>
      </pc:sldChg>
      <pc:sldChg chg="modNotes">
        <pc:chgData name="Rebecca Husband" userId="a1c3f38b-1c71-4d5c-b171-57ba1883ef73" providerId="ADAL" clId="{15E69B84-4316-4D6B-9DD8-5BCB8D319FEE}" dt="2024-10-12T19:25:39.745" v="1256" actId="20577"/>
        <pc:sldMkLst>
          <pc:docMk/>
          <pc:sldMk cId="0" sldId="365"/>
        </pc:sldMkLst>
      </pc:sldChg>
      <pc:sldChg chg="modNotes">
        <pc:chgData name="Rebecca Husband" userId="a1c3f38b-1c71-4d5c-b171-57ba1883ef73" providerId="ADAL" clId="{15E69B84-4316-4D6B-9DD8-5BCB8D319FEE}" dt="2024-10-12T19:26:13.498" v="1296" actId="20577"/>
        <pc:sldMkLst>
          <pc:docMk/>
          <pc:sldMk cId="0" sldId="366"/>
        </pc:sldMkLst>
      </pc:sldChg>
      <pc:sldChg chg="modNotes">
        <pc:chgData name="Rebecca Husband" userId="a1c3f38b-1c71-4d5c-b171-57ba1883ef73" providerId="ADAL" clId="{15E69B84-4316-4D6B-9DD8-5BCB8D319FEE}" dt="2024-10-12T19:26:31.299" v="1313" actId="20577"/>
        <pc:sldMkLst>
          <pc:docMk/>
          <pc:sldMk cId="0" sldId="367"/>
        </pc:sldMkLst>
      </pc:sldChg>
      <pc:sldChg chg="modNotes">
        <pc:chgData name="Rebecca Husband" userId="a1c3f38b-1c71-4d5c-b171-57ba1883ef73" providerId="ADAL" clId="{15E69B84-4316-4D6B-9DD8-5BCB8D319FEE}" dt="2024-10-12T19:26:33.889" v="1314" actId="20577"/>
        <pc:sldMkLst>
          <pc:docMk/>
          <pc:sldMk cId="0" sldId="368"/>
        </pc:sldMkLst>
      </pc:sldChg>
      <pc:sldChg chg="modNotes modNotesTx">
        <pc:chgData name="Rebecca Husband" userId="a1c3f38b-1c71-4d5c-b171-57ba1883ef73" providerId="ADAL" clId="{15E69B84-4316-4D6B-9DD8-5BCB8D319FEE}" dt="2024-10-12T19:42:24.996" v="1937" actId="20577"/>
        <pc:sldMkLst>
          <pc:docMk/>
          <pc:sldMk cId="0" sldId="369"/>
        </pc:sldMkLst>
      </pc:sldChg>
      <pc:sldChg chg="modSp mod modNotes modNotesTx">
        <pc:chgData name="Rebecca Husband" userId="a1c3f38b-1c71-4d5c-b171-57ba1883ef73" providerId="ADAL" clId="{15E69B84-4316-4D6B-9DD8-5BCB8D319FEE}" dt="2024-10-12T19:26:42.392" v="1330" actId="20577"/>
        <pc:sldMkLst>
          <pc:docMk/>
          <pc:sldMk cId="0" sldId="370"/>
        </pc:sldMkLst>
        <pc:spChg chg="mod">
          <ac:chgData name="Rebecca Husband" userId="a1c3f38b-1c71-4d5c-b171-57ba1883ef73" providerId="ADAL" clId="{15E69B84-4316-4D6B-9DD8-5BCB8D319FEE}" dt="2024-10-12T18:58:25.812" v="184" actId="6549"/>
          <ac:spMkLst>
            <pc:docMk/>
            <pc:sldMk cId="0" sldId="370"/>
            <ac:spMk id="1794" creationId="{00000000-0000-0000-0000-000000000000}"/>
          </ac:spMkLst>
        </pc:spChg>
      </pc:sldChg>
      <pc:sldChg chg="modNotes">
        <pc:chgData name="Rebecca Husband" userId="a1c3f38b-1c71-4d5c-b171-57ba1883ef73" providerId="ADAL" clId="{15E69B84-4316-4D6B-9DD8-5BCB8D319FEE}" dt="2024-10-12T19:26:47.063" v="1338" actId="20577"/>
        <pc:sldMkLst>
          <pc:docMk/>
          <pc:sldMk cId="0" sldId="371"/>
        </pc:sldMkLst>
      </pc:sldChg>
      <pc:sldChg chg="modNotes modNotesTx">
        <pc:chgData name="Rebecca Husband" userId="a1c3f38b-1c71-4d5c-b171-57ba1883ef73" providerId="ADAL" clId="{15E69B84-4316-4D6B-9DD8-5BCB8D319FEE}" dt="2024-10-12T19:42:31.738" v="1939" actId="20577"/>
        <pc:sldMkLst>
          <pc:docMk/>
          <pc:sldMk cId="0" sldId="372"/>
        </pc:sldMkLst>
      </pc:sldChg>
      <pc:sldChg chg="modNotes modNotesTx">
        <pc:chgData name="Rebecca Husband" userId="a1c3f38b-1c71-4d5c-b171-57ba1883ef73" providerId="ADAL" clId="{15E69B84-4316-4D6B-9DD8-5BCB8D319FEE}" dt="2024-10-12T19:42:36.830" v="1941" actId="20577"/>
        <pc:sldMkLst>
          <pc:docMk/>
          <pc:sldMk cId="0" sldId="373"/>
        </pc:sldMkLst>
      </pc:sldChg>
      <pc:sldChg chg="modNotes">
        <pc:chgData name="Rebecca Husband" userId="a1c3f38b-1c71-4d5c-b171-57ba1883ef73" providerId="ADAL" clId="{15E69B84-4316-4D6B-9DD8-5BCB8D319FEE}" dt="2024-10-12T19:27:22.873" v="1349" actId="20577"/>
        <pc:sldMkLst>
          <pc:docMk/>
          <pc:sldMk cId="0" sldId="374"/>
        </pc:sldMkLst>
      </pc:sldChg>
      <pc:sldChg chg="modNotesTx">
        <pc:chgData name="Rebecca Husband" userId="a1c3f38b-1c71-4d5c-b171-57ba1883ef73" providerId="ADAL" clId="{15E69B84-4316-4D6B-9DD8-5BCB8D319FEE}" dt="2024-10-12T18:59:21.395" v="193" actId="13926"/>
        <pc:sldMkLst>
          <pc:docMk/>
          <pc:sldMk cId="0" sldId="375"/>
        </pc:sldMkLst>
      </pc:sldChg>
      <pc:sldChg chg="modNotes">
        <pc:chgData name="Rebecca Husband" userId="a1c3f38b-1c71-4d5c-b171-57ba1883ef73" providerId="ADAL" clId="{15E69B84-4316-4D6B-9DD8-5BCB8D319FEE}" dt="2024-10-12T19:28:33.456" v="1398" actId="20577"/>
        <pc:sldMkLst>
          <pc:docMk/>
          <pc:sldMk cId="0" sldId="376"/>
        </pc:sldMkLst>
      </pc:sldChg>
      <pc:sldChg chg="modNotes">
        <pc:chgData name="Rebecca Husband" userId="a1c3f38b-1c71-4d5c-b171-57ba1883ef73" providerId="ADAL" clId="{15E69B84-4316-4D6B-9DD8-5BCB8D319FEE}" dt="2024-10-12T19:28:40.609" v="1406" actId="20577"/>
        <pc:sldMkLst>
          <pc:docMk/>
          <pc:sldMk cId="0" sldId="377"/>
        </pc:sldMkLst>
      </pc:sldChg>
      <pc:sldChg chg="modNotes">
        <pc:chgData name="Rebecca Husband" userId="a1c3f38b-1c71-4d5c-b171-57ba1883ef73" providerId="ADAL" clId="{15E69B84-4316-4D6B-9DD8-5BCB8D319FEE}" dt="2024-10-12T19:28:44.729" v="1414" actId="20577"/>
        <pc:sldMkLst>
          <pc:docMk/>
          <pc:sldMk cId="0" sldId="378"/>
        </pc:sldMkLst>
      </pc:sldChg>
      <pc:sldChg chg="modNotes">
        <pc:chgData name="Rebecca Husband" userId="a1c3f38b-1c71-4d5c-b171-57ba1883ef73" providerId="ADAL" clId="{15E69B84-4316-4D6B-9DD8-5BCB8D319FEE}" dt="2024-10-12T19:31:45.975" v="1490" actId="14100"/>
        <pc:sldMkLst>
          <pc:docMk/>
          <pc:sldMk cId="0" sldId="379"/>
        </pc:sldMkLst>
      </pc:sldChg>
      <pc:sldChg chg="modNotes">
        <pc:chgData name="Rebecca Husband" userId="a1c3f38b-1c71-4d5c-b171-57ba1883ef73" providerId="ADAL" clId="{15E69B84-4316-4D6B-9DD8-5BCB8D319FEE}" dt="2024-10-12T19:31:58.067" v="1498" actId="20577"/>
        <pc:sldMkLst>
          <pc:docMk/>
          <pc:sldMk cId="0" sldId="380"/>
        </pc:sldMkLst>
      </pc:sldChg>
      <pc:sldChg chg="modNotes">
        <pc:chgData name="Rebecca Husband" userId="a1c3f38b-1c71-4d5c-b171-57ba1883ef73" providerId="ADAL" clId="{15E69B84-4316-4D6B-9DD8-5BCB8D319FEE}" dt="2024-10-12T19:32:01.432" v="1506" actId="20577"/>
        <pc:sldMkLst>
          <pc:docMk/>
          <pc:sldMk cId="0" sldId="381"/>
        </pc:sldMkLst>
      </pc:sldChg>
      <pc:sldChg chg="modNotes">
        <pc:chgData name="Rebecca Husband" userId="a1c3f38b-1c71-4d5c-b171-57ba1883ef73" providerId="ADAL" clId="{15E69B84-4316-4D6B-9DD8-5BCB8D319FEE}" dt="2024-10-12T19:32:05.468" v="1514" actId="20577"/>
        <pc:sldMkLst>
          <pc:docMk/>
          <pc:sldMk cId="0" sldId="382"/>
        </pc:sldMkLst>
      </pc:sldChg>
      <pc:sldChg chg="modSp mod modNotes">
        <pc:chgData name="Rebecca Husband" userId="a1c3f38b-1c71-4d5c-b171-57ba1883ef73" providerId="ADAL" clId="{15E69B84-4316-4D6B-9DD8-5BCB8D319FEE}" dt="2024-10-12T19:45:49.632" v="1945" actId="2"/>
        <pc:sldMkLst>
          <pc:docMk/>
          <pc:sldMk cId="0" sldId="383"/>
        </pc:sldMkLst>
        <pc:spChg chg="mod">
          <ac:chgData name="Rebecca Husband" userId="a1c3f38b-1c71-4d5c-b171-57ba1883ef73" providerId="ADAL" clId="{15E69B84-4316-4D6B-9DD8-5BCB8D319FEE}" dt="2024-10-12T19:45:49.632" v="1945" actId="2"/>
          <ac:spMkLst>
            <pc:docMk/>
            <pc:sldMk cId="0" sldId="383"/>
            <ac:spMk id="1925" creationId="{00000000-0000-0000-0000-000000000000}"/>
          </ac:spMkLst>
        </pc:spChg>
      </pc:sldChg>
      <pc:sldChg chg="modNotes">
        <pc:chgData name="Rebecca Husband" userId="a1c3f38b-1c71-4d5c-b171-57ba1883ef73" providerId="ADAL" clId="{15E69B84-4316-4D6B-9DD8-5BCB8D319FEE}" dt="2024-10-12T19:32:19.001" v="1531" actId="20577"/>
        <pc:sldMkLst>
          <pc:docMk/>
          <pc:sldMk cId="0" sldId="384"/>
        </pc:sldMkLst>
      </pc:sldChg>
      <pc:sldChg chg="modNotes">
        <pc:chgData name="Rebecca Husband" userId="a1c3f38b-1c71-4d5c-b171-57ba1883ef73" providerId="ADAL" clId="{15E69B84-4316-4D6B-9DD8-5BCB8D319FEE}" dt="2024-10-12T19:32:26.241" v="1539" actId="20577"/>
        <pc:sldMkLst>
          <pc:docMk/>
          <pc:sldMk cId="0" sldId="385"/>
        </pc:sldMkLst>
      </pc:sldChg>
      <pc:sldChg chg="modNotes">
        <pc:chgData name="Rebecca Husband" userId="a1c3f38b-1c71-4d5c-b171-57ba1883ef73" providerId="ADAL" clId="{15E69B84-4316-4D6B-9DD8-5BCB8D319FEE}" dt="2024-10-12T19:32:36.704" v="1550" actId="179"/>
        <pc:sldMkLst>
          <pc:docMk/>
          <pc:sldMk cId="0" sldId="386"/>
        </pc:sldMkLst>
      </pc:sldChg>
      <pc:sldChg chg="modNotes">
        <pc:chgData name="Rebecca Husband" userId="a1c3f38b-1c71-4d5c-b171-57ba1883ef73" providerId="ADAL" clId="{15E69B84-4316-4D6B-9DD8-5BCB8D319FEE}" dt="2024-10-12T19:32:46.249" v="1558" actId="20577"/>
        <pc:sldMkLst>
          <pc:docMk/>
          <pc:sldMk cId="0" sldId="387"/>
        </pc:sldMkLst>
      </pc:sldChg>
      <pc:sldChg chg="modNotes">
        <pc:chgData name="Rebecca Husband" userId="a1c3f38b-1c71-4d5c-b171-57ba1883ef73" providerId="ADAL" clId="{15E69B84-4316-4D6B-9DD8-5BCB8D319FEE}" dt="2024-10-12T19:32:49.126" v="1566" actId="20577"/>
        <pc:sldMkLst>
          <pc:docMk/>
          <pc:sldMk cId="0" sldId="388"/>
        </pc:sldMkLst>
      </pc:sldChg>
      <pc:sldChg chg="modNotes">
        <pc:chgData name="Rebecca Husband" userId="a1c3f38b-1c71-4d5c-b171-57ba1883ef73" providerId="ADAL" clId="{15E69B84-4316-4D6B-9DD8-5BCB8D319FEE}" dt="2024-10-12T19:32:53.798" v="1574" actId="20577"/>
        <pc:sldMkLst>
          <pc:docMk/>
          <pc:sldMk cId="0" sldId="389"/>
        </pc:sldMkLst>
      </pc:sldChg>
      <pc:sldChg chg="modNotes">
        <pc:chgData name="Rebecca Husband" userId="a1c3f38b-1c71-4d5c-b171-57ba1883ef73" providerId="ADAL" clId="{15E69B84-4316-4D6B-9DD8-5BCB8D319FEE}" dt="2024-10-12T19:33:01.923" v="1583" actId="20577"/>
        <pc:sldMkLst>
          <pc:docMk/>
          <pc:sldMk cId="0" sldId="390"/>
        </pc:sldMkLst>
      </pc:sldChg>
      <pc:sldChg chg="modSp mod modNotes">
        <pc:chgData name="Rebecca Husband" userId="a1c3f38b-1c71-4d5c-b171-57ba1883ef73" providerId="ADAL" clId="{15E69B84-4316-4D6B-9DD8-5BCB8D319FEE}" dt="2024-10-12T19:45:57.226" v="1946" actId="20577"/>
        <pc:sldMkLst>
          <pc:docMk/>
          <pc:sldMk cId="0" sldId="392"/>
        </pc:sldMkLst>
        <pc:spChg chg="mod">
          <ac:chgData name="Rebecca Husband" userId="a1c3f38b-1c71-4d5c-b171-57ba1883ef73" providerId="ADAL" clId="{15E69B84-4316-4D6B-9DD8-5BCB8D319FEE}" dt="2024-10-12T19:45:57.226" v="1946" actId="20577"/>
          <ac:spMkLst>
            <pc:docMk/>
            <pc:sldMk cId="0" sldId="392"/>
            <ac:spMk id="2013" creationId="{00000000-0000-0000-0000-000000000000}"/>
          </ac:spMkLst>
        </pc:spChg>
      </pc:sldChg>
      <pc:sldChg chg="modNotes">
        <pc:chgData name="Rebecca Husband" userId="a1c3f38b-1c71-4d5c-b171-57ba1883ef73" providerId="ADAL" clId="{15E69B84-4316-4D6B-9DD8-5BCB8D319FEE}" dt="2024-10-12T19:33:10.258" v="1599" actId="20577"/>
        <pc:sldMkLst>
          <pc:docMk/>
          <pc:sldMk cId="0" sldId="393"/>
        </pc:sldMkLst>
      </pc:sldChg>
      <pc:sldChg chg="modNotes">
        <pc:chgData name="Rebecca Husband" userId="a1c3f38b-1c71-4d5c-b171-57ba1883ef73" providerId="ADAL" clId="{15E69B84-4316-4D6B-9DD8-5BCB8D319FEE}" dt="2024-10-12T19:33:14.257" v="1607" actId="20577"/>
        <pc:sldMkLst>
          <pc:docMk/>
          <pc:sldMk cId="0" sldId="394"/>
        </pc:sldMkLst>
      </pc:sldChg>
      <pc:sldChg chg="modNotes">
        <pc:chgData name="Rebecca Husband" userId="a1c3f38b-1c71-4d5c-b171-57ba1883ef73" providerId="ADAL" clId="{15E69B84-4316-4D6B-9DD8-5BCB8D319FEE}" dt="2024-10-12T19:33:16.962" v="1615" actId="20577"/>
        <pc:sldMkLst>
          <pc:docMk/>
          <pc:sldMk cId="0" sldId="395"/>
        </pc:sldMkLst>
      </pc:sldChg>
      <pc:sldChg chg="modNotes">
        <pc:chgData name="Rebecca Husband" userId="a1c3f38b-1c71-4d5c-b171-57ba1883ef73" providerId="ADAL" clId="{15E69B84-4316-4D6B-9DD8-5BCB8D319FEE}" dt="2024-10-12T19:33:20.641" v="1623" actId="20577"/>
        <pc:sldMkLst>
          <pc:docMk/>
          <pc:sldMk cId="0" sldId="396"/>
        </pc:sldMkLst>
      </pc:sldChg>
      <pc:sldChg chg="modNotes">
        <pc:chgData name="Rebecca Husband" userId="a1c3f38b-1c71-4d5c-b171-57ba1883ef73" providerId="ADAL" clId="{15E69B84-4316-4D6B-9DD8-5BCB8D319FEE}" dt="2024-10-12T19:33:23.893" v="1631" actId="20577"/>
        <pc:sldMkLst>
          <pc:docMk/>
          <pc:sldMk cId="0" sldId="397"/>
        </pc:sldMkLst>
      </pc:sldChg>
      <pc:sldChg chg="modNotes">
        <pc:chgData name="Rebecca Husband" userId="a1c3f38b-1c71-4d5c-b171-57ba1883ef73" providerId="ADAL" clId="{15E69B84-4316-4D6B-9DD8-5BCB8D319FEE}" dt="2024-10-12T19:33:31.044" v="1640" actId="13926"/>
        <pc:sldMkLst>
          <pc:docMk/>
          <pc:sldMk cId="0" sldId="398"/>
        </pc:sldMkLst>
      </pc:sldChg>
      <pc:sldChg chg="modNotes">
        <pc:chgData name="Rebecca Husband" userId="a1c3f38b-1c71-4d5c-b171-57ba1883ef73" providerId="ADAL" clId="{15E69B84-4316-4D6B-9DD8-5BCB8D319FEE}" dt="2024-10-12T19:33:34.488" v="1648" actId="20577"/>
        <pc:sldMkLst>
          <pc:docMk/>
          <pc:sldMk cId="0" sldId="399"/>
        </pc:sldMkLst>
      </pc:sldChg>
      <pc:sldChg chg="modNotes">
        <pc:chgData name="Rebecca Husband" userId="a1c3f38b-1c71-4d5c-b171-57ba1883ef73" providerId="ADAL" clId="{15E69B84-4316-4D6B-9DD8-5BCB8D319FEE}" dt="2024-10-12T19:33:37.131" v="1656" actId="20577"/>
        <pc:sldMkLst>
          <pc:docMk/>
          <pc:sldMk cId="0" sldId="400"/>
        </pc:sldMkLst>
      </pc:sldChg>
      <pc:sldChg chg="modNotes">
        <pc:chgData name="Rebecca Husband" userId="a1c3f38b-1c71-4d5c-b171-57ba1883ef73" providerId="ADAL" clId="{15E69B84-4316-4D6B-9DD8-5BCB8D319FEE}" dt="2024-10-12T19:33:39.859" v="1664" actId="20577"/>
        <pc:sldMkLst>
          <pc:docMk/>
          <pc:sldMk cId="0" sldId="401"/>
        </pc:sldMkLst>
      </pc:sldChg>
      <pc:sldChg chg="modNotes">
        <pc:chgData name="Rebecca Husband" userId="a1c3f38b-1c71-4d5c-b171-57ba1883ef73" providerId="ADAL" clId="{15E69B84-4316-4D6B-9DD8-5BCB8D319FEE}" dt="2024-10-12T19:33:44.518" v="1673" actId="6549"/>
        <pc:sldMkLst>
          <pc:docMk/>
          <pc:sldMk cId="0" sldId="402"/>
        </pc:sldMkLst>
      </pc:sldChg>
      <pc:sldChg chg="modNotes">
        <pc:chgData name="Rebecca Husband" userId="a1c3f38b-1c71-4d5c-b171-57ba1883ef73" providerId="ADAL" clId="{15E69B84-4316-4D6B-9DD8-5BCB8D319FEE}" dt="2024-10-12T19:33:48.033" v="1681" actId="20577"/>
        <pc:sldMkLst>
          <pc:docMk/>
          <pc:sldMk cId="0" sldId="403"/>
        </pc:sldMkLst>
      </pc:sldChg>
      <pc:sldChg chg="modNotes">
        <pc:chgData name="Rebecca Husband" userId="a1c3f38b-1c71-4d5c-b171-57ba1883ef73" providerId="ADAL" clId="{15E69B84-4316-4D6B-9DD8-5BCB8D319FEE}" dt="2024-10-12T19:33:51.588" v="1689" actId="20577"/>
        <pc:sldMkLst>
          <pc:docMk/>
          <pc:sldMk cId="0" sldId="404"/>
        </pc:sldMkLst>
      </pc:sldChg>
      <pc:sldChg chg="modNotes">
        <pc:chgData name="Rebecca Husband" userId="a1c3f38b-1c71-4d5c-b171-57ba1883ef73" providerId="ADAL" clId="{15E69B84-4316-4D6B-9DD8-5BCB8D319FEE}" dt="2024-10-12T19:34:07.058" v="1699" actId="14100"/>
        <pc:sldMkLst>
          <pc:docMk/>
          <pc:sldMk cId="0" sldId="405"/>
        </pc:sldMkLst>
      </pc:sldChg>
      <pc:sldChg chg="modNotes">
        <pc:chgData name="Rebecca Husband" userId="a1c3f38b-1c71-4d5c-b171-57ba1883ef73" providerId="ADAL" clId="{15E69B84-4316-4D6B-9DD8-5BCB8D319FEE}" dt="2024-10-12T19:34:25.964" v="1711" actId="20577"/>
        <pc:sldMkLst>
          <pc:docMk/>
          <pc:sldMk cId="0" sldId="406"/>
        </pc:sldMkLst>
      </pc:sldChg>
      <pc:sldChg chg="modNotes">
        <pc:chgData name="Rebecca Husband" userId="a1c3f38b-1c71-4d5c-b171-57ba1883ef73" providerId="ADAL" clId="{15E69B84-4316-4D6B-9DD8-5BCB8D319FEE}" dt="2024-10-12T19:34:30.636" v="1719" actId="20577"/>
        <pc:sldMkLst>
          <pc:docMk/>
          <pc:sldMk cId="0" sldId="407"/>
        </pc:sldMkLst>
      </pc:sldChg>
      <pc:sldChg chg="modNotes">
        <pc:chgData name="Rebecca Husband" userId="a1c3f38b-1c71-4d5c-b171-57ba1883ef73" providerId="ADAL" clId="{15E69B84-4316-4D6B-9DD8-5BCB8D319FEE}" dt="2024-10-12T19:34:34.957" v="1727" actId="20577"/>
        <pc:sldMkLst>
          <pc:docMk/>
          <pc:sldMk cId="0" sldId="408"/>
        </pc:sldMkLst>
      </pc:sldChg>
      <pc:sldChg chg="modNotes modNotesTx">
        <pc:chgData name="Rebecca Husband" userId="a1c3f38b-1c71-4d5c-b171-57ba1883ef73" providerId="ADAL" clId="{15E69B84-4316-4D6B-9DD8-5BCB8D319FEE}" dt="2024-10-12T19:42:47.261" v="1944" actId="20577"/>
        <pc:sldMkLst>
          <pc:docMk/>
          <pc:sldMk cId="0" sldId="409"/>
        </pc:sldMkLst>
      </pc:sldChg>
      <pc:sldChg chg="modNotes">
        <pc:chgData name="Rebecca Husband" userId="a1c3f38b-1c71-4d5c-b171-57ba1883ef73" providerId="ADAL" clId="{15E69B84-4316-4D6B-9DD8-5BCB8D319FEE}" dt="2024-10-12T19:35:31.849" v="1748" actId="179"/>
        <pc:sldMkLst>
          <pc:docMk/>
          <pc:sldMk cId="0" sldId="410"/>
        </pc:sldMkLst>
      </pc:sldChg>
      <pc:sldChg chg="modNotes">
        <pc:chgData name="Rebecca Husband" userId="a1c3f38b-1c71-4d5c-b171-57ba1883ef73" providerId="ADAL" clId="{15E69B84-4316-4D6B-9DD8-5BCB8D319FEE}" dt="2024-10-12T19:35:38.068" v="1756" actId="20577"/>
        <pc:sldMkLst>
          <pc:docMk/>
          <pc:sldMk cId="0" sldId="411"/>
        </pc:sldMkLst>
      </pc:sldChg>
      <pc:sldChg chg="modNotes">
        <pc:chgData name="Rebecca Husband" userId="a1c3f38b-1c71-4d5c-b171-57ba1883ef73" providerId="ADAL" clId="{15E69B84-4316-4D6B-9DD8-5BCB8D319FEE}" dt="2024-10-12T19:36:29.664" v="1792" actId="20577"/>
        <pc:sldMkLst>
          <pc:docMk/>
          <pc:sldMk cId="0" sldId="412"/>
        </pc:sldMkLst>
      </pc:sldChg>
      <pc:sldChg chg="modNotes">
        <pc:chgData name="Rebecca Husband" userId="a1c3f38b-1c71-4d5c-b171-57ba1883ef73" providerId="ADAL" clId="{15E69B84-4316-4D6B-9DD8-5BCB8D319FEE}" dt="2024-10-12T19:37:28.251" v="1836" actId="20577"/>
        <pc:sldMkLst>
          <pc:docMk/>
          <pc:sldMk cId="0" sldId="413"/>
        </pc:sldMkLst>
      </pc:sldChg>
      <pc:sldChg chg="modNotes">
        <pc:chgData name="Rebecca Husband" userId="a1c3f38b-1c71-4d5c-b171-57ba1883ef73" providerId="ADAL" clId="{15E69B84-4316-4D6B-9DD8-5BCB8D319FEE}" dt="2024-10-12T19:37:13.505" v="1807" actId="20577"/>
        <pc:sldMkLst>
          <pc:docMk/>
          <pc:sldMk cId="0" sldId="414"/>
        </pc:sldMkLst>
      </pc:sldChg>
      <pc:sldChg chg="modNotes">
        <pc:chgData name="Rebecca Husband" userId="a1c3f38b-1c71-4d5c-b171-57ba1883ef73" providerId="ADAL" clId="{15E69B84-4316-4D6B-9DD8-5BCB8D319FEE}" dt="2024-10-12T19:37:36.355" v="1844" actId="20577"/>
        <pc:sldMkLst>
          <pc:docMk/>
          <pc:sldMk cId="0" sldId="416"/>
        </pc:sldMkLst>
      </pc:sldChg>
      <pc:sldChg chg="modNotes">
        <pc:chgData name="Rebecca Husband" userId="a1c3f38b-1c71-4d5c-b171-57ba1883ef73" providerId="ADAL" clId="{15E69B84-4316-4D6B-9DD8-5BCB8D319FEE}" dt="2024-10-12T19:37:39.537" v="1852" actId="20577"/>
        <pc:sldMkLst>
          <pc:docMk/>
          <pc:sldMk cId="0" sldId="417"/>
        </pc:sldMkLst>
      </pc:sldChg>
      <pc:sldChg chg="modNotes">
        <pc:chgData name="Rebecca Husband" userId="a1c3f38b-1c71-4d5c-b171-57ba1883ef73" providerId="ADAL" clId="{15E69B84-4316-4D6B-9DD8-5BCB8D319FEE}" dt="2024-10-12T19:37:52.626" v="1854" actId="20577"/>
        <pc:sldMkLst>
          <pc:docMk/>
          <pc:sldMk cId="0" sldId="418"/>
        </pc:sldMkLst>
      </pc:sldChg>
      <pc:sldChg chg="modNotes">
        <pc:chgData name="Rebecca Husband" userId="a1c3f38b-1c71-4d5c-b171-57ba1883ef73" providerId="ADAL" clId="{15E69B84-4316-4D6B-9DD8-5BCB8D319FEE}" dt="2024-10-12T19:38:04.285" v="1855" actId="6549"/>
        <pc:sldMkLst>
          <pc:docMk/>
          <pc:sldMk cId="0" sldId="41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www.psi.org/publication/c4c-tools-and-materials/" TargetMode="External"/><Relationship Id="rId5" Type="http://schemas.openxmlformats.org/officeDocument/2006/relationships/hyperlink" Target="https://www.fptraining.org/projects/benefits-family-planning" TargetMode="External"/><Relationship Id="rId4" Type="http://schemas.openxmlformats.org/officeDocument/2006/relationships/hyperlink" Target="https://fphandbook.org/"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www.youtube.com/watch?v=nfdZy4Bi8MU" TargetMode="External"/><Relationship Id="rId2" Type="http://schemas.openxmlformats.org/officeDocument/2006/relationships/slide" Target="../slides/slide111.xml"/><Relationship Id="rId1" Type="http://schemas.openxmlformats.org/officeDocument/2006/relationships/notesMaster" Target="../notesMasters/notesMaster1.xml"/><Relationship Id="rId5" Type="http://schemas.openxmlformats.org/officeDocument/2006/relationships/hyperlink" Target="https://www.path.org/resources/dmpa-sc-training-materials/" TargetMode="External"/><Relationship Id="rId4" Type="http://schemas.openxmlformats.org/officeDocument/2006/relationships/hyperlink" Target="https://globalhealthmedia.org/videos/the-depo-subq-injection/" TargetMode="Externa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s://media.path.org/documents/RH_sp_clinical_br_rev.pdf"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s://www.bing.com/videos/search?q=Standard+Days+Method&amp;&amp;view=detail&amp;mid=D01A3389DF52E1B27711D01A3389DF52E1B27711&amp;&amp;FORM=VRDGAR&amp;ru=%2Fvideos%2Fsearch%3F%26q%3DStandard%2BDays%2BMethod%26FORM%3DVRPATC%26form%3DVDRSCL"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s://globalhealthmedia.org/videos/the-implant/"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s://globalhealthmedia.org/videos/the-iud-2/"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s://globalhealthmedia.org/videos/the-tubal-ligation-w-english/"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hyperlink" Target="https://globalhealthmedia.org/videos/the-vasectomy-w-english/"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globalhealthmedia.org/videos/condoms/"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globalhealthmedia.org/videos/the-female-condom/"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globalhealthmedia.org/videos/the-emergency-contraceptive-pill-hw-english/"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womenshealth.gov/menstrual-cycle/your-menstrual-cycle#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who.int/news/item/29-08-2019-new-app-for-who-s-medical-eligibility-criteria-for-contraceptive-use"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s://www.who.int/publications/i/item/9789241549257" TargetMode="External"/><Relationship Id="rId4" Type="http://schemas.openxmlformats.org/officeDocument/2006/relationships/hyperlink" Target="https://globalhealthmedia.org/videos/the-mec-wheel/"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fhi360.org/resource/service-delivery-tools-and-job-aids-family-planning-provider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globalhealthmedia.org/videos/the-contraceptive-pill/"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omenshealth.gov/menstrual-cycle/your-menstrual-cycle#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globalhealthmedia.org/videos/the-mini-pill-2/"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clip/UgkxtwfX6bFPPHn4z9bd-_anMUOFpB3vGotW"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globalhealthmedia.org/videos/the-contraceptive-injection/"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s://www.path.org/resources/dmpa-sc-training-materials/"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www.youtube.com/watch?v=Pf3PfJw_tYI&amp;feature=youtu.be" TargetMode="External"/><Relationship Id="rId2" Type="http://schemas.openxmlformats.org/officeDocument/2006/relationships/slide" Target="../slides/slide99.xml"/><Relationship Id="rId1" Type="http://schemas.openxmlformats.org/officeDocument/2006/relationships/notesMaster" Target="../notesMasters/notesMaster1.xml"/><Relationship Id="rId5" Type="http://schemas.openxmlformats.org/officeDocument/2006/relationships/hyperlink" Target="https://www.path.org/resources/dmpa-sc-training-materials/" TargetMode="External"/><Relationship Id="rId4" Type="http://schemas.openxmlformats.org/officeDocument/2006/relationships/hyperlink" Target="https://globalhealthmedia.org/videos/the-subq-contraceptive-injectio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a:latin typeface="Source Sans Pro"/>
                <a:ea typeface="Source Sans Pro"/>
                <a:cs typeface="Source Sans Pro"/>
                <a:sym typeface="Source Sans Pro"/>
              </a:rPr>
              <a:t>Time required for completion of this module: approximately </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12 hours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r>
              <a:rPr lang="en-US"/>
              <a:t>Most images have been credited. Where they have not been credited, they are derived from Microsoft 365 stock icons, under a royalty-free license at the Noun Project (</a:t>
            </a:r>
            <a:r>
              <a:rPr lang="en-US" u="sng">
                <a:solidFill>
                  <a:schemeClr val="hlink"/>
                </a:solidFill>
                <a:hlinkClick r:id="rId3"/>
              </a:rPr>
              <a:t>Noun Project: Free Icons &amp; Stock Photos for Everything (thenounproject.com)</a:t>
            </a:r>
            <a:r>
              <a:rPr lang="en-US"/>
              <a:t>), purchased from Shutterstock, or from USAID’s MOMENTUM style guide and templates.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0">
                <a:latin typeface="Source Sans Pro"/>
                <a:ea typeface="Source Sans Pro"/>
                <a:cs typeface="Source Sans Pro"/>
                <a:sym typeface="Source Sans Pro"/>
              </a:rPr>
              <a:t>Session 1 (Overview): 20 minutes</a:t>
            </a:r>
            <a:endParaRPr/>
          </a:p>
          <a:p>
            <a:pPr marL="0" lvl="0" indent="0" algn="l" rtl="0">
              <a:lnSpc>
                <a:spcPct val="100000"/>
              </a:lnSpc>
              <a:spcBef>
                <a:spcPts val="0"/>
              </a:spcBef>
              <a:spcAft>
                <a:spcPts val="0"/>
              </a:spcAft>
              <a:buSzPts val="1400"/>
              <a:buNone/>
            </a:pPr>
            <a:r>
              <a:rPr lang="en-US" b="0">
                <a:latin typeface="Source Sans Pro"/>
                <a:ea typeface="Source Sans Pro"/>
                <a:cs typeface="Source Sans Pro"/>
                <a:sym typeface="Source Sans Pro"/>
              </a:rPr>
              <a:t>Session 2 (Male and female condoms): </a:t>
            </a:r>
            <a:r>
              <a:rPr lang="en-US" b="0" i="0" u="none" strike="noStrike" cap="none">
                <a:solidFill>
                  <a:srgbClr val="000000"/>
                </a:solidFill>
                <a:latin typeface="Source Sans Pro"/>
                <a:ea typeface="Source Sans Pro"/>
                <a:cs typeface="Source Sans Pro"/>
                <a:sym typeface="Source Sans Pro"/>
              </a:rPr>
              <a:t>35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3 (Spermicides): 20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4 (ECPs): 1 hour 10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5 (MEC screening): 30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6 (COCs): 1 hour 30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7 (POPs): 1 hour 30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8 (Progestin-only injectables, including self-injection): 2 hours and 40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9 (SDM and LAM): 50 minutes</a:t>
            </a:r>
            <a:endParaRPr/>
          </a:p>
          <a:p>
            <a:pPr marL="0" lvl="0" indent="0" algn="l" rtl="0">
              <a:lnSpc>
                <a:spcPct val="100000"/>
              </a:lnSpc>
              <a:spcBef>
                <a:spcPts val="0"/>
              </a:spcBef>
              <a:spcAft>
                <a:spcPts val="0"/>
              </a:spcAft>
              <a:buSzPts val="1400"/>
              <a:buNone/>
            </a:pPr>
            <a:r>
              <a:rPr lang="en-US" b="0" i="0" u="none" strike="noStrike" cap="none">
                <a:solidFill>
                  <a:srgbClr val="000000"/>
                </a:solidFill>
                <a:latin typeface="Source Sans Pro"/>
                <a:ea typeface="Source Sans Pro"/>
                <a:cs typeface="Source Sans Pro"/>
                <a:sym typeface="Source Sans Pro"/>
              </a:rPr>
              <a:t>Session 10 (LARCs, PMs, and referrals): 1 hour and 40 minutes</a:t>
            </a:r>
            <a:endParaRPr/>
          </a:p>
          <a:p>
            <a:pPr marL="0" marR="0" lvl="0" indent="0" algn="l" rtl="0">
              <a:lnSpc>
                <a:spcPct val="100000"/>
              </a:lnSpc>
              <a:spcBef>
                <a:spcPts val="0"/>
              </a:spcBef>
              <a:spcAft>
                <a:spcPts val="0"/>
              </a:spcAft>
              <a:buClr>
                <a:srgbClr val="000000"/>
              </a:buClr>
              <a:buSzPts val="1200"/>
              <a:buFont typeface="Source Sans Pro"/>
              <a:buNone/>
            </a:pPr>
            <a:r>
              <a:rPr lang="en-US" b="0" i="0" u="none" strike="noStrike" cap="none">
                <a:solidFill>
                  <a:srgbClr val="000000"/>
                </a:solidFill>
                <a:latin typeface="Source Sans Pro"/>
                <a:ea typeface="Source Sans Pro"/>
                <a:cs typeface="Source Sans Pro"/>
                <a:sym typeface="Source Sans Pro"/>
              </a:rPr>
              <a:t>Session 11 (Gender/youth): 35 minutes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0" i="0" u="none" strike="noStrike" cap="none">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Acknowledgements: </a:t>
            </a:r>
            <a:endParaRPr/>
          </a:p>
          <a:p>
            <a:pPr marL="0" lvl="0" indent="0" algn="l" rtl="0">
              <a:lnSpc>
                <a:spcPct val="100000"/>
              </a:lnSpc>
              <a:spcBef>
                <a:spcPts val="0"/>
              </a:spcBef>
              <a:spcAft>
                <a:spcPts val="0"/>
              </a:spcAft>
              <a:buSzPts val="1400"/>
              <a:buFont typeface="Arial" panose="020B0604020202020204" pitchFamily="34" charset="0"/>
              <a:buNone/>
            </a:pPr>
            <a:r>
              <a:rPr lang="en-US">
                <a:latin typeface="Source Sans Pro"/>
                <a:ea typeface="Source Sans Pro"/>
                <a:cs typeface="Source Sans Pro"/>
                <a:sym typeface="Source Sans Pro"/>
              </a:rPr>
              <a:t>This module is largely based on the following materials:</a:t>
            </a:r>
          </a:p>
          <a:p>
            <a:pPr marL="171450" lvl="0" indent="-171450" algn="l" rtl="0">
              <a:lnSpc>
                <a:spcPct val="100000"/>
              </a:lnSpc>
              <a:spcBef>
                <a:spcPts val="0"/>
              </a:spcBef>
              <a:spcAft>
                <a:spcPts val="0"/>
              </a:spcAft>
              <a:buSzPts val="1400"/>
              <a:buFont typeface="Arial" panose="020B0604020202020204" pitchFamily="34" charset="0"/>
              <a:buChar char="•"/>
            </a:pPr>
            <a:r>
              <a:rPr lang="en-US" b="0">
                <a:latin typeface="Source Sans Pro"/>
                <a:ea typeface="Source Sans Pro"/>
                <a:cs typeface="Source Sans Pro"/>
                <a:sym typeface="Source Sans Pro"/>
              </a:rPr>
              <a:t>FP Global Handbook for Providers, 2022, accessible at: </a:t>
            </a:r>
            <a:r>
              <a:rPr lang="en-US" u="sng">
                <a:solidFill>
                  <a:schemeClr val="hlink"/>
                </a:solidFill>
                <a:latin typeface="Source Sans Pro"/>
                <a:ea typeface="Source Sans Pro"/>
                <a:cs typeface="Source Sans Pro"/>
                <a:sym typeface="Source Sans Pro"/>
                <a:hlinkClick r:id="rId4"/>
              </a:rPr>
              <a:t>https://fphandbook.org/</a:t>
            </a:r>
            <a:endParaRPr>
              <a:latin typeface="Source Sans Pro"/>
              <a:ea typeface="Source Sans Pro"/>
              <a:cs typeface="Source Sans Pro"/>
              <a:sym typeface="Source Sans Pro"/>
            </a:endParaRPr>
          </a:p>
          <a:p>
            <a:pPr marL="171450" lvl="0" indent="-171450" algn="l" rtl="0">
              <a:lnSpc>
                <a:spcPct val="100000"/>
              </a:lnSpc>
              <a:spcBef>
                <a:spcPts val="0"/>
              </a:spcBef>
              <a:spcAft>
                <a:spcPts val="0"/>
              </a:spcAft>
              <a:buSzPts val="1400"/>
              <a:buFont typeface="Arial" panose="020B0604020202020204" pitchFamily="34" charset="0"/>
              <a:buChar char="•"/>
            </a:pPr>
            <a:r>
              <a:rPr lang="en-US">
                <a:latin typeface="Source Sans Pro"/>
                <a:ea typeface="Source Sans Pro"/>
                <a:cs typeface="Source Sans Pro"/>
                <a:sym typeface="Source Sans Pro"/>
              </a:rPr>
              <a:t>Training Resource Package (TRP) for FP, accessible at: </a:t>
            </a:r>
            <a:r>
              <a:rPr lang="en-US" u="sng">
                <a:solidFill>
                  <a:schemeClr val="hlink"/>
                </a:solidFill>
                <a:latin typeface="Source Sans Pro"/>
                <a:ea typeface="Source Sans Pro"/>
                <a:cs typeface="Source Sans Pro"/>
                <a:sym typeface="Source Sans Pro"/>
                <a:hlinkClick r:id="rId5"/>
              </a:rPr>
              <a:t>https://www.fptraining.org/projects/benefits-family-planning</a:t>
            </a:r>
            <a:endParaRPr>
              <a:latin typeface="Source Sans Pro"/>
              <a:ea typeface="Source Sans Pro"/>
              <a:cs typeface="Source Sans Pro"/>
              <a:sym typeface="Source Sans Pro"/>
            </a:endParaRP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a:latin typeface="Source Sans Pro"/>
                <a:ea typeface="Source Sans Pro"/>
                <a:cs typeface="Source Sans Pro"/>
                <a:sym typeface="Source Sans Pro"/>
              </a:rPr>
              <a:t>PSI Counseling for Choice: Choice Book, accessible at: </a:t>
            </a:r>
            <a:r>
              <a:rPr lang="en-US" u="sng">
                <a:solidFill>
                  <a:schemeClr val="hlink"/>
                </a:solidFill>
                <a:hlinkClick r:id="rId6"/>
              </a:rPr>
              <a:t>Counseling for Choice (C4C): The Choice Book for Providers : PSI</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
        <p:nvSpPr>
          <p:cNvPr id="449" name="Google Shape;4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3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6" name="Google Shape;556;p3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a participant to read the names of each method and the accompanying text below.</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These are also FP methods typically provided by pharmacies and drug shops in this country. Here, we present methods that pharmacies and drug shops provide that DO require medical screening. We will learn how to medically screen clients later in the training.</a:t>
            </a:r>
            <a:endParaRPr/>
          </a:p>
          <a:p>
            <a:pPr marL="0" marR="0" lvl="0" indent="0" algn="l" rtl="0">
              <a:lnSpc>
                <a:spcPct val="100000"/>
              </a:lnSpc>
              <a:spcBef>
                <a:spcPts val="60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adapt this slide to include only those methods that are applicable and available to the participant group. </a:t>
            </a:r>
            <a:endParaRPr b="0" i="1" u="none" strike="noStrike" cap="none">
              <a:solidFill>
                <a:srgbClr val="000000"/>
              </a:solidFill>
              <a:latin typeface="Source Sans Pro"/>
              <a:ea typeface="Source Sans Pro"/>
              <a:cs typeface="Source Sans Pro"/>
              <a:sym typeface="Source Sans Pro"/>
            </a:endParaRPr>
          </a:p>
          <a:p>
            <a:pPr marL="0" lvl="0" indent="0" algn="l" rtl="0">
              <a:lnSpc>
                <a:spcPct val="100000"/>
              </a:lnSpc>
              <a:spcBef>
                <a:spcPts val="600"/>
              </a:spcBef>
              <a:spcAft>
                <a:spcPts val="0"/>
              </a:spcAft>
              <a:buClr>
                <a:schemeClr val="dk1"/>
              </a:buClr>
              <a:buSzPts val="1000"/>
              <a:buFont typeface="Arial"/>
              <a:buNone/>
            </a:pPr>
            <a:endParaRPr b="1">
              <a:latin typeface="Source Sans Pro"/>
              <a:ea typeface="Source Sans Pro"/>
              <a:cs typeface="Source Sans Pro"/>
              <a:sym typeface="Source Sans Pro"/>
            </a:endParaRPr>
          </a:p>
          <a:p>
            <a:pPr marL="0" marR="0" lvl="0" indent="0" algn="l" rtl="0">
              <a:lnSpc>
                <a:spcPct val="100000"/>
              </a:lnSpc>
              <a:spcBef>
                <a:spcPts val="600"/>
              </a:spcBef>
              <a:spcAft>
                <a:spcPts val="0"/>
              </a:spcAft>
              <a:buClr>
                <a:schemeClr val="dk1"/>
              </a:buClr>
              <a:buSzPts val="1000"/>
              <a:buFont typeface="Source Sans Pro"/>
              <a:buNone/>
            </a:pPr>
            <a:r>
              <a:rPr lang="en-US" b="1" u="sng">
                <a:latin typeface="Source Sans Pro"/>
                <a:ea typeface="Source Sans Pro"/>
                <a:cs typeface="Source Sans Pro"/>
                <a:sym typeface="Source Sans Pro"/>
              </a:rPr>
              <a:t>References:</a:t>
            </a:r>
            <a:endParaRPr>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for Providers, 2022.</a:t>
            </a:r>
            <a:endParaRPr/>
          </a:p>
          <a:p>
            <a:pPr marL="0" lvl="0" indent="0" algn="l" rtl="0">
              <a:lnSpc>
                <a:spcPct val="100000"/>
              </a:lnSpc>
              <a:spcBef>
                <a:spcPts val="0"/>
              </a:spcBef>
              <a:spcAft>
                <a:spcPts val="0"/>
              </a:spcAft>
              <a:buClr>
                <a:schemeClr val="dk1"/>
              </a:buClr>
              <a:buSzPts val="1000"/>
              <a:buFont typeface="Arial"/>
              <a:buNone/>
            </a:pPr>
            <a:endParaRPr b="1"/>
          </a:p>
        </p:txBody>
      </p:sp>
      <p:sp>
        <p:nvSpPr>
          <p:cNvPr id="557" name="Google Shape;557;p3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p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3" name="Google Shape;1603;p1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 1 is to ask where the client wants the injection.</a:t>
            </a:r>
            <a:endParaRPr/>
          </a:p>
          <a:p>
            <a:pPr marL="0" lvl="0" indent="0" algn="l" rtl="0">
              <a:lnSpc>
                <a:spcPct val="100000"/>
              </a:lnSpc>
              <a:spcBef>
                <a:spcPts val="0"/>
              </a:spcBef>
              <a:spcAft>
                <a:spcPts val="0"/>
              </a:spcAft>
              <a:buSzPts val="1400"/>
              <a:buNone/>
            </a:pPr>
            <a:r>
              <a:rPr lang="en-US">
                <a:latin typeface="Source Sans Pro"/>
                <a:ea typeface="Source Sans Pro"/>
                <a:cs typeface="Source Sans Pro"/>
                <a:sym typeface="Source Sans Pro"/>
              </a:rPr>
              <a:t>The injection can be given:</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In the back of the upper arm</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In the abdomen (but not in the navel)</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On the front of the thigh</a:t>
            </a:r>
            <a:endParaRPr/>
          </a:p>
          <a:p>
            <a:pPr marL="0" lvl="0" indent="0" algn="l" rtl="0">
              <a:lnSpc>
                <a:spcPct val="100000"/>
              </a:lnSpc>
              <a:spcBef>
                <a:spcPts val="0"/>
              </a:spcBef>
              <a:spcAft>
                <a:spcPts val="0"/>
              </a:spcAft>
              <a:buSzPts val="1400"/>
              <a:buNone/>
            </a:pPr>
            <a:r>
              <a:rPr lang="en-US" b="0" i="0" u="none" strike="noStrike">
                <a:latin typeface="Source Sans Pro"/>
                <a:ea typeface="Source Sans Pro"/>
                <a:cs typeface="Source Sans Pro"/>
                <a:sym typeface="Source Sans Pro"/>
              </a:rPr>
              <a:t>If the skin where you will give the injection is dirty, clean it with a cotton ball soaked in clean water.</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If your client is very thin and it is difficult to pinch enough fat at the site she prefers, ask her if you can try the other sites to get a better pinch.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Remember that DMPA-SC should NOT be injected in the buttocks, hip, or deltoid muscle like with depo-IM.</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0"/>
              </a:spcBef>
              <a:spcAft>
                <a:spcPts val="0"/>
              </a:spcAft>
              <a:buSzPts val="1400"/>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0"/>
        <p:cNvGrpSpPr/>
        <p:nvPr/>
      </p:nvGrpSpPr>
      <p:grpSpPr>
        <a:xfrm>
          <a:off x="0" y="0"/>
          <a:ext cx="0" cy="0"/>
          <a:chOff x="0" y="0"/>
          <a:chExt cx="0" cy="0"/>
        </a:xfrm>
      </p:grpSpPr>
      <p:sp>
        <p:nvSpPr>
          <p:cNvPr id="1611" name="Google Shape;1611;p1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2" name="Google Shape;1612;p1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 2 is to open the pouch.</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9"/>
        <p:cNvGrpSpPr/>
        <p:nvPr/>
      </p:nvGrpSpPr>
      <p:grpSpPr>
        <a:xfrm>
          <a:off x="0" y="0"/>
          <a:ext cx="0" cy="0"/>
          <a:chOff x="0" y="0"/>
          <a:chExt cx="0" cy="0"/>
        </a:xfrm>
      </p:grpSpPr>
      <p:sp>
        <p:nvSpPr>
          <p:cNvPr id="1620" name="Google Shape;1620;p1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1" name="Google Shape;1621;p1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Steps 3-4 are to mix the solution.</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3"/>
        <p:cNvGrpSpPr/>
        <p:nvPr/>
      </p:nvGrpSpPr>
      <p:grpSpPr>
        <a:xfrm>
          <a:off x="0" y="0"/>
          <a:ext cx="0" cy="0"/>
          <a:chOff x="0" y="0"/>
          <a:chExt cx="0" cy="0"/>
        </a:xfrm>
      </p:grpSpPr>
      <p:sp>
        <p:nvSpPr>
          <p:cNvPr id="1634" name="Google Shape;1634;p1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5" name="Google Shape;1635;p1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 5 is to activate the device – this is a very important step as some providers think the device is broken when in fact, they have failed to properly activate the device.</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5"/>
        <p:cNvGrpSpPr/>
        <p:nvPr/>
      </p:nvGrpSpPr>
      <p:grpSpPr>
        <a:xfrm>
          <a:off x="0" y="0"/>
          <a:ext cx="0" cy="0"/>
          <a:chOff x="0" y="0"/>
          <a:chExt cx="0" cy="0"/>
        </a:xfrm>
      </p:grpSpPr>
      <p:sp>
        <p:nvSpPr>
          <p:cNvPr id="1646" name="Google Shape;1646;p1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47" name="Google Shape;1647;p1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Why is it so important to close the gap completely during the activation step? As you can see here, the injection will work only when the gap is closed completely. If it is not completely closed, it means the needle inside the device has not pushed through the barrier to allow the drug to come through into the needle. This is a very important step--some providers think the device is broken when in fact, they have failed to properly activate the device.</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6"/>
        <p:cNvGrpSpPr/>
        <p:nvPr/>
      </p:nvGrpSpPr>
      <p:grpSpPr>
        <a:xfrm>
          <a:off x="0" y="0"/>
          <a:ext cx="0" cy="0"/>
          <a:chOff x="0" y="0"/>
          <a:chExt cx="0" cy="0"/>
        </a:xfrm>
      </p:grpSpPr>
      <p:sp>
        <p:nvSpPr>
          <p:cNvPr id="1657" name="Google Shape;1657;p1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8" name="Google Shape;1658;p1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Steps 6-7 is to give the injection.</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p3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77" name="Google Shape;1677;p369:notes"/>
          <p:cNvSpPr txBox="1">
            <a:spLocks noGrp="1"/>
          </p:cNvSpPr>
          <p:nvPr>
            <p:ph type="body" idx="1"/>
          </p:nvPr>
        </p:nvSpPr>
        <p:spPr>
          <a:xfrm>
            <a:off x="685800" y="4400550"/>
            <a:ext cx="5486400" cy="39662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0">
                <a:latin typeface="Source Sans Pro"/>
                <a:ea typeface="Source Sans Pro"/>
                <a:cs typeface="Source Sans Pro"/>
                <a:sym typeface="Source Sans Pro"/>
              </a:rPr>
              <a:t>(</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Steps 8-9 are to squeeze the reservoir and to properly discard the used device.</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 </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Remind</a:t>
            </a:r>
            <a:r>
              <a:rPr lang="en-US" b="0">
                <a:latin typeface="Source Sans Pro"/>
                <a:ea typeface="Source Sans Pro"/>
                <a:cs typeface="Source Sans Pro"/>
                <a:sym typeface="Source Sans Pro"/>
              </a:rPr>
              <a:t> participants of the 5 “don’t”s of needle handling:</a:t>
            </a:r>
            <a:endParaRPr/>
          </a:p>
          <a:p>
            <a:pPr marL="171450" lvl="0" indent="-171450" algn="l" rtl="0">
              <a:lnSpc>
                <a:spcPct val="100000"/>
              </a:lnSpc>
              <a:spcAft>
                <a:spcPts val="0"/>
              </a:spcAft>
              <a:buClr>
                <a:schemeClr val="dk1"/>
              </a:buClr>
              <a:buSzPts val="1000"/>
              <a:buFont typeface="Source Sans Pro"/>
              <a:buChar char="-"/>
            </a:pPr>
            <a:r>
              <a:rPr lang="en-US" b="0">
                <a:latin typeface="Source Sans Pro"/>
                <a:ea typeface="Source Sans Pro"/>
                <a:cs typeface="Source Sans Pro"/>
                <a:sym typeface="Source Sans Pro"/>
              </a:rPr>
              <a:t>Do not recap the needle</a:t>
            </a:r>
            <a:endParaRPr/>
          </a:p>
          <a:p>
            <a:pPr marL="171450" lvl="0" indent="-171450" algn="l" rtl="0">
              <a:lnSpc>
                <a:spcPct val="100000"/>
              </a:lnSpc>
              <a:spcAft>
                <a:spcPts val="0"/>
              </a:spcAft>
              <a:buClr>
                <a:schemeClr val="dk1"/>
              </a:buClr>
              <a:buSzPts val="1000"/>
              <a:buFont typeface="Source Sans Pro"/>
              <a:buChar char="-"/>
            </a:pPr>
            <a:r>
              <a:rPr lang="en-US" b="0">
                <a:latin typeface="Source Sans Pro"/>
                <a:ea typeface="Source Sans Pro"/>
                <a:cs typeface="Source Sans Pro"/>
                <a:sym typeface="Source Sans Pro"/>
              </a:rPr>
              <a:t>Do not touch the needle</a:t>
            </a:r>
            <a:endParaRPr/>
          </a:p>
          <a:p>
            <a:pPr marL="171450" lvl="0" indent="-171450" algn="l" rtl="0">
              <a:lnSpc>
                <a:spcPct val="100000"/>
              </a:lnSpc>
              <a:spcAft>
                <a:spcPts val="0"/>
              </a:spcAft>
              <a:buClr>
                <a:schemeClr val="dk1"/>
              </a:buClr>
              <a:buSzPts val="1000"/>
              <a:buFont typeface="Source Sans Pro"/>
              <a:buChar char="-"/>
            </a:pPr>
            <a:r>
              <a:rPr lang="en-US" b="0">
                <a:latin typeface="Source Sans Pro"/>
                <a:ea typeface="Source Sans Pro"/>
                <a:cs typeface="Source Sans Pro"/>
                <a:sym typeface="Source Sans Pro"/>
              </a:rPr>
              <a:t>Do not leave the needle inside the vial</a:t>
            </a:r>
            <a:endParaRPr/>
          </a:p>
          <a:p>
            <a:pPr marL="171450" lvl="0" indent="-171450" algn="l" rtl="0">
              <a:lnSpc>
                <a:spcPct val="100000"/>
              </a:lnSpc>
              <a:spcAft>
                <a:spcPts val="0"/>
              </a:spcAft>
              <a:buClr>
                <a:schemeClr val="dk1"/>
              </a:buClr>
              <a:buSzPts val="1000"/>
              <a:buFont typeface="Source Sans Pro"/>
              <a:buChar char="-"/>
            </a:pPr>
            <a:r>
              <a:rPr lang="en-US" b="0">
                <a:latin typeface="Source Sans Pro"/>
                <a:ea typeface="Source Sans Pro"/>
                <a:cs typeface="Source Sans Pro"/>
                <a:sym typeface="Source Sans Pro"/>
              </a:rPr>
              <a:t>Do not dispose of used needles in anything other than a sharps container</a:t>
            </a:r>
            <a:endParaRPr/>
          </a:p>
          <a:p>
            <a:pPr marL="171450" lvl="0" indent="-171450" algn="l" rtl="0">
              <a:lnSpc>
                <a:spcPct val="100000"/>
              </a:lnSpc>
              <a:spcAft>
                <a:spcPts val="0"/>
              </a:spcAft>
              <a:buClr>
                <a:schemeClr val="dk1"/>
              </a:buClr>
              <a:buSzPts val="1000"/>
              <a:buFont typeface="Source Sans Pro"/>
              <a:buChar char="-"/>
            </a:pPr>
            <a:r>
              <a:rPr lang="en-US" b="0">
                <a:latin typeface="Source Sans Pro"/>
                <a:ea typeface="Source Sans Pro"/>
                <a:cs typeface="Source Sans Pro"/>
                <a:sym typeface="Source Sans Pro"/>
              </a:rPr>
              <a:t>Do not overfill the sharps container</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FP 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6"/>
        <p:cNvGrpSpPr/>
        <p:nvPr/>
      </p:nvGrpSpPr>
      <p:grpSpPr>
        <a:xfrm>
          <a:off x="0" y="0"/>
          <a:ext cx="0" cy="0"/>
          <a:chOff x="0" y="0"/>
          <a:chExt cx="0" cy="0"/>
        </a:xfrm>
      </p:grpSpPr>
      <p:sp>
        <p:nvSpPr>
          <p:cNvPr id="1687" name="Google Shape;1687;p3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8" name="Google Shape;1688;p3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a:t>
            </a:r>
            <a:r>
              <a:rPr lang="en-US" b="1" i="0" u="none" strike="noStrike" cap="none"/>
              <a:t>OTES</a:t>
            </a:r>
            <a:endParaRPr/>
          </a:p>
          <a:p>
            <a:pPr marL="0" lvl="0" indent="0" algn="l" rtl="0">
              <a:lnSpc>
                <a:spcPct val="100000"/>
              </a:lnSpc>
              <a:spcBef>
                <a:spcPts val="0"/>
              </a:spcBef>
              <a:spcAft>
                <a:spcPts val="0"/>
              </a:spcAft>
              <a:buSzPts val="1400"/>
              <a:buNone/>
            </a:pPr>
            <a:r>
              <a:rPr lang="en-US" b="1" i="0"/>
              <a:t>Say: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After ruling out pregnancy and checking medical conditions, let’s learn about the first ‘W’ for this method, What to do to use the method. </a:t>
            </a:r>
            <a:endParaRPr/>
          </a:p>
          <a:p>
            <a:pPr marL="285750" lvl="0" indent="-260350" algn="l" rtl="0">
              <a:lnSpc>
                <a:spcPct val="100000"/>
              </a:lnSpc>
              <a:spcBef>
                <a:spcPts val="0"/>
              </a:spcBef>
              <a:spcAft>
                <a:spcPts val="0"/>
              </a:spcAft>
              <a:buClr>
                <a:schemeClr val="dk1"/>
              </a:buClr>
              <a:buSzPts val="1000"/>
              <a:buFont typeface="Source Sans Pro"/>
              <a:buChar char="•"/>
            </a:pPr>
            <a:r>
              <a:rPr lang="en-US"/>
              <a:t>Some clients will be anxious about receiving an injection, so being able to discuss how the procedure will be performed is an important part of making their clients feel comfortable. For example, that they will be awake and that they can choose where they want the injection. You can also think about how to describe the pain of receiving an injection, such as – </a:t>
            </a:r>
            <a:r>
              <a:rPr lang="en-US" i="0"/>
              <a:t>it is about the same pain as a bee sting.</a:t>
            </a:r>
            <a:endParaRPr/>
          </a:p>
          <a:p>
            <a:pPr marL="0" lvl="0" indent="0" algn="l" rtl="0">
              <a:lnSpc>
                <a:spcPct val="100000"/>
              </a:lnSpc>
              <a:spcBef>
                <a:spcPts val="0"/>
              </a:spcBef>
              <a:spcAft>
                <a:spcPts val="0"/>
              </a:spcAft>
              <a:buSzPts val="1400"/>
              <a:buNone/>
            </a:pPr>
            <a:r>
              <a:rPr lang="en-US" b="1" i="0"/>
              <a:t>Read </a:t>
            </a:r>
            <a:r>
              <a:rPr lang="en-US" i="0"/>
              <a:t>the bullets and </a:t>
            </a:r>
            <a:r>
              <a:rPr lang="en-US" b="1" i="0"/>
              <a:t>ask </a:t>
            </a:r>
            <a:r>
              <a:rPr lang="en-US" i="0"/>
              <a:t>if there are any questions.</a:t>
            </a:r>
            <a:endParaRPr/>
          </a:p>
          <a:p>
            <a:pPr marL="0" lvl="0" indent="0" algn="l" rtl="0">
              <a:lnSpc>
                <a:spcPct val="100000"/>
              </a:lnSpc>
              <a:spcBef>
                <a:spcPts val="0"/>
              </a:spcBef>
              <a:spcAft>
                <a:spcPts val="0"/>
              </a:spcAft>
              <a:buSzPts val="1400"/>
              <a:buNone/>
            </a:pPr>
            <a:r>
              <a:rPr lang="en-US" b="1" i="0"/>
              <a:t>Remind </a:t>
            </a:r>
            <a:r>
              <a:rPr lang="en-US" i="0"/>
              <a:t>participants it is very important to tell clients that they must use back up methods for the first week of they did not get their injection within 7 days of the start of their monthly bleeding. It takes about a week for the contraceptive to be effective at preventing pregnancy.</a:t>
            </a:r>
            <a:endParaRPr b="1" i="0"/>
          </a:p>
          <a:p>
            <a:pPr marL="0" marR="0" lvl="0" indent="0" algn="l" rtl="0">
              <a:lnSpc>
                <a:spcPct val="100000"/>
              </a:lnSpc>
              <a:spcBef>
                <a:spcPts val="0"/>
              </a:spcBef>
              <a:spcAft>
                <a:spcPts val="0"/>
              </a:spcAft>
              <a:buClr>
                <a:srgbClr val="000000"/>
              </a:buClr>
              <a:buSzPts val="1400"/>
              <a:buFont typeface="Arial"/>
              <a:buNone/>
            </a:pPr>
            <a:endParaRPr lang="en-US"/>
          </a:p>
          <a:p>
            <a:pPr marL="0" marR="0" lvl="0" indent="0" algn="l" rtl="0">
              <a:lnSpc>
                <a:spcPct val="100000"/>
              </a:lnSpc>
              <a:spcBef>
                <a:spcPts val="0"/>
              </a:spcBef>
              <a:spcAft>
                <a:spcPts val="0"/>
              </a:spcAft>
              <a:buClr>
                <a:srgbClr val="000000"/>
              </a:buClr>
              <a:buSzPts val="1400"/>
              <a:buFont typeface="Arial"/>
              <a:buNone/>
            </a:pPr>
            <a:r>
              <a:rPr lang="en-US"/>
              <a:t>* </a:t>
            </a:r>
            <a:r>
              <a:rPr lang="en-US" b="1"/>
              <a:t>Adaptation note: </a:t>
            </a:r>
            <a:r>
              <a:rPr lang="en-US"/>
              <a:t>If DMPA-SC is not available in the country or through this cadre, remove the reference.</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Injectables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228600" marR="0" lvl="0" indent="-165100" algn="l" rtl="0">
              <a:lnSpc>
                <a:spcPct val="100000"/>
              </a:lnSpc>
              <a:spcBef>
                <a:spcPts val="0"/>
              </a:spcBef>
              <a:spcAft>
                <a:spcPts val="0"/>
              </a:spcAft>
              <a:buClr>
                <a:schemeClr val="dk1"/>
              </a:buClr>
              <a:buSzPts val="1000"/>
              <a:buFont typeface="Source Sans Pro"/>
              <a:buNone/>
            </a:pP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689" name="Google Shape;1689;p3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107</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0"/>
        <p:cNvGrpSpPr/>
        <p:nvPr/>
      </p:nvGrpSpPr>
      <p:grpSpPr>
        <a:xfrm>
          <a:off x="0" y="0"/>
          <a:ext cx="0" cy="0"/>
          <a:chOff x="0" y="0"/>
          <a:chExt cx="0" cy="0"/>
        </a:xfrm>
      </p:grpSpPr>
      <p:sp>
        <p:nvSpPr>
          <p:cNvPr id="1701" name="Google Shape;1701;p3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2" name="Google Shape;1702;p371:notes"/>
          <p:cNvSpPr txBox="1">
            <a:spLocks noGrp="1"/>
          </p:cNvSpPr>
          <p:nvPr>
            <p:ph type="body" idx="1"/>
          </p:nvPr>
        </p:nvSpPr>
        <p:spPr>
          <a:xfrm>
            <a:off x="685800" y="4400550"/>
            <a:ext cx="5486400" cy="45034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a:t>
            </a:r>
            <a:r>
              <a:rPr lang="en-US" b="1" i="0" u="none" strike="noStrike" cap="none"/>
              <a:t>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285750" lvl="0" indent="-260350" algn="l" rtl="0">
              <a:lnSpc>
                <a:spcPct val="100000"/>
              </a:lnSpc>
              <a:spcBef>
                <a:spcPts val="0"/>
              </a:spcBef>
              <a:spcAft>
                <a:spcPts val="0"/>
              </a:spcAft>
              <a:buClr>
                <a:schemeClr val="dk1"/>
              </a:buClr>
              <a:buSzPts val="1000"/>
              <a:buFont typeface="Arial"/>
              <a:buChar char="•"/>
            </a:pPr>
            <a:r>
              <a:rPr lang="en-US"/>
              <a:t>As with many contraceptive methods, there are some side effects associated with progestin-only injectables that are not harmful but may be unpleasant. Women’s preferences for certain methods are often related to side effects. Because these side effects may have an important impact on users’ experience with injectables, </a:t>
            </a:r>
            <a:r>
              <a:rPr lang="en-US" i="0" u="none" strike="noStrike"/>
              <a:t>they deserve your attention</a:t>
            </a:r>
            <a:r>
              <a:rPr lang="en-US"/>
              <a:t>.</a:t>
            </a:r>
            <a:endParaRPr/>
          </a:p>
          <a:p>
            <a:pPr marL="285750" lvl="0" indent="-260350" algn="l" rtl="0">
              <a:lnSpc>
                <a:spcPct val="100000"/>
              </a:lnSpc>
              <a:spcBef>
                <a:spcPts val="0"/>
              </a:spcBef>
              <a:spcAft>
                <a:spcPts val="0"/>
              </a:spcAft>
              <a:buClr>
                <a:schemeClr val="dk1"/>
              </a:buClr>
              <a:buSzPts val="1000"/>
              <a:buFont typeface="Arial"/>
              <a:buChar char="•"/>
            </a:pPr>
            <a:r>
              <a:rPr lang="en-US"/>
              <a:t>The most reported side effects of DMPA and NET-EN are changes related to monthly bleeding. This includes prolonged, heavy or irregular bleeding, spotting, and amenorrhea – a total lack of bleeding</a:t>
            </a:r>
            <a:r>
              <a:rPr lang="en-US" b="1"/>
              <a:t>.</a:t>
            </a:r>
            <a:endParaRPr/>
          </a:p>
          <a:p>
            <a:pPr marL="285750" lvl="0" indent="-260350" algn="l" rtl="0">
              <a:lnSpc>
                <a:spcPct val="100000"/>
              </a:lnSpc>
              <a:spcBef>
                <a:spcPts val="0"/>
              </a:spcBef>
              <a:spcAft>
                <a:spcPts val="0"/>
              </a:spcAft>
              <a:buClr>
                <a:schemeClr val="dk1"/>
              </a:buClr>
              <a:buSzPts val="1000"/>
              <a:buFont typeface="Source Sans Pro"/>
              <a:buChar char="•"/>
            </a:pPr>
            <a:r>
              <a:rPr lang="en-US"/>
              <a:t>In the first </a:t>
            </a:r>
            <a:r>
              <a:rPr lang="en-US" u="sng"/>
              <a:t>three to six months</a:t>
            </a:r>
            <a:r>
              <a:rPr lang="en-US"/>
              <a:t>, women using progestin-only injectables commonly experience irregular bleeding or spotting and prolonged bleeding.</a:t>
            </a:r>
            <a:endParaRPr u="none"/>
          </a:p>
          <a:p>
            <a:pPr marL="285750" lvl="0" indent="-260350" algn="l" rtl="0">
              <a:lnSpc>
                <a:spcPct val="100000"/>
              </a:lnSpc>
              <a:spcBef>
                <a:spcPts val="0"/>
              </a:spcBef>
              <a:spcAft>
                <a:spcPts val="0"/>
              </a:spcAft>
              <a:buClr>
                <a:schemeClr val="dk1"/>
              </a:buClr>
              <a:buSzPts val="1000"/>
              <a:buFont typeface="Source Sans Pro"/>
              <a:buChar char="•"/>
            </a:pPr>
            <a:r>
              <a:rPr lang="en-US" u="sng"/>
              <a:t>After one year</a:t>
            </a:r>
            <a:r>
              <a:rPr lang="en-US"/>
              <a:t>, women commonly experience infrequent bleeding, irregular bleeding, and amenorrhea.</a:t>
            </a:r>
            <a:endParaRPr/>
          </a:p>
          <a:p>
            <a:pPr marL="285750" lvl="0" indent="-260350" algn="l" rtl="0">
              <a:lnSpc>
                <a:spcPct val="100000"/>
              </a:lnSpc>
              <a:spcBef>
                <a:spcPts val="0"/>
              </a:spcBef>
              <a:spcAft>
                <a:spcPts val="0"/>
              </a:spcAft>
              <a:buClr>
                <a:schemeClr val="dk1"/>
              </a:buClr>
              <a:buSzPts val="1000"/>
              <a:buFont typeface="Source Sans Pro"/>
              <a:buChar char="•"/>
            </a:pPr>
            <a:r>
              <a:rPr lang="en-US"/>
              <a:t>90% of users will have bleeding changes in the first year, and menstrual bleeding changes for any one client are unpredictable. About 47% of women, nearly half, develop amenorrhea and have no monthly bleedings after one year of DMPA use</a:t>
            </a:r>
            <a:endParaRPr/>
          </a:p>
          <a:p>
            <a:pPr marL="285750" lvl="0" indent="-260350" algn="l" rtl="0">
              <a:lnSpc>
                <a:spcPct val="100000"/>
              </a:lnSpc>
              <a:spcBef>
                <a:spcPts val="0"/>
              </a:spcBef>
              <a:spcAft>
                <a:spcPts val="0"/>
              </a:spcAft>
              <a:buClr>
                <a:schemeClr val="dk1"/>
              </a:buClr>
              <a:buSzPts val="1000"/>
              <a:buFont typeface="Source Sans Pro"/>
              <a:buChar char="•"/>
            </a:pPr>
            <a:r>
              <a:rPr lang="en-US"/>
              <a:t>Injectables users also commonly report weight gain, although some injectables users report weight loss while others report no change in weight.</a:t>
            </a:r>
            <a:endParaRPr/>
          </a:p>
          <a:p>
            <a:pPr marL="285750" lvl="0" indent="-260350" algn="l" rtl="0">
              <a:lnSpc>
                <a:spcPct val="100000"/>
              </a:lnSpc>
              <a:spcBef>
                <a:spcPts val="0"/>
              </a:spcBef>
              <a:spcAft>
                <a:spcPts val="0"/>
              </a:spcAft>
              <a:buClr>
                <a:schemeClr val="dk1"/>
              </a:buClr>
              <a:buSzPts val="1000"/>
              <a:buFont typeface="Source Sans Pro"/>
              <a:buChar char="•"/>
            </a:pPr>
            <a:r>
              <a:rPr lang="en-US"/>
              <a:t>Less commonly reported side effects are headaches; dizziness; abdominal bloating and discomfort; mood changes, such as anxiety; and changes in sex drive. There is no evidence that injectables affect a woman’s sexual behavior. </a:t>
            </a:r>
            <a:endParaRPr/>
          </a:p>
          <a:p>
            <a:pPr marL="285750" lvl="0" indent="-260350" algn="l" rtl="0">
              <a:lnSpc>
                <a:spcPct val="100000"/>
              </a:lnSpc>
              <a:spcBef>
                <a:spcPts val="0"/>
              </a:spcBef>
              <a:spcAft>
                <a:spcPts val="0"/>
              </a:spcAft>
              <a:buClr>
                <a:schemeClr val="dk1"/>
              </a:buClr>
              <a:buSzPts val="1000"/>
              <a:buFont typeface="Source Sans Pro"/>
              <a:buChar char="•"/>
            </a:pPr>
            <a:r>
              <a:rPr lang="en-US"/>
              <a:t>Let’s look at the management of injectables side effects provided in your FP On-the-Job Reference Booklet. </a:t>
            </a:r>
            <a:endParaRPr/>
          </a:p>
          <a:p>
            <a:pPr marL="0" marR="0" lvl="0" indent="0" algn="l" rtl="0">
              <a:lnSpc>
                <a:spcPct val="100000"/>
              </a:lnSpc>
              <a:spcBef>
                <a:spcPts val="0"/>
              </a:spcBef>
              <a:spcAft>
                <a:spcPts val="0"/>
              </a:spcAft>
              <a:buClr>
                <a:schemeClr val="accent5"/>
              </a:buClr>
              <a:buSzPts val="1800"/>
              <a:buFont typeface="Arial"/>
              <a:buNone/>
            </a:pPr>
            <a:r>
              <a:rPr lang="en-US" b="1"/>
              <a:t>Review</a:t>
            </a:r>
            <a:r>
              <a:rPr lang="en-US"/>
              <a:t> Injectables management of side effects table with participants.</a:t>
            </a:r>
            <a:endParaRPr b="1"/>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Injectables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703" name="Google Shape;1703;p3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108</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5"/>
        <p:cNvGrpSpPr/>
        <p:nvPr/>
      </p:nvGrpSpPr>
      <p:grpSpPr>
        <a:xfrm>
          <a:off x="0" y="0"/>
          <a:ext cx="0" cy="0"/>
          <a:chOff x="0" y="0"/>
          <a:chExt cx="0" cy="0"/>
        </a:xfrm>
      </p:grpSpPr>
      <p:sp>
        <p:nvSpPr>
          <p:cNvPr id="1716" name="Google Shape;1716;p3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7" name="Google Shape;1717;p3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a:t>
            </a:r>
            <a:r>
              <a:rPr lang="en-US" b="1" i="0" u="none" strike="noStrike" cap="none">
                <a:latin typeface="Source Sans Pro"/>
                <a:ea typeface="Source Sans Pro"/>
                <a:cs typeface="Source Sans Pro"/>
                <a:sym typeface="Source Sans Pro"/>
              </a:rPr>
              <a:t>LITATOR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Say: </a:t>
            </a:r>
            <a:r>
              <a:rPr lang="en-US" sz="1000" b="0" i="0" u="none" strike="noStrike" cap="none">
                <a:latin typeface="Source Sans Pro"/>
                <a:ea typeface="Source Sans Pro"/>
                <a:cs typeface="Source Sans Pro"/>
                <a:sym typeface="Source Sans Pro"/>
              </a:rPr>
              <a:t>Note that for this method, there are also some symptoms listed here that mean a woman should see a facility-based provider to make sure she can still take this method. These are noted in your FP On-the-Job Reference Booklet.</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Injectables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718" name="Google Shape;1718;p3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109</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3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3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a participant to read the names of each method and the accompanying text below.</a:t>
            </a:r>
            <a:endParaRPr/>
          </a:p>
          <a:p>
            <a:pPr marL="0" marR="0" lvl="0" indent="0" algn="l" rtl="0">
              <a:lnSpc>
                <a:spcPct val="100000"/>
              </a:lnSpc>
              <a:spcBef>
                <a:spcPts val="0"/>
              </a:spcBef>
              <a:spcAft>
                <a:spcPts val="0"/>
              </a:spcAft>
              <a:buClr>
                <a:schemeClr val="dk1"/>
              </a:buClr>
              <a:buSzPts val="1000"/>
              <a:buFont typeface="Arial"/>
              <a:buNone/>
            </a:pPr>
            <a:r>
              <a:rPr lang="en-US" b="1"/>
              <a:t>Say: </a:t>
            </a:r>
            <a:r>
              <a:rPr lang="en-US" b="0"/>
              <a:t>There are other </a:t>
            </a:r>
            <a:r>
              <a:rPr lang="en-US" b="0" u="none"/>
              <a:t>methods that do not require medical screening, but they require careful explanation of how to use the method</a:t>
            </a:r>
            <a:r>
              <a:rPr lang="en-US" b="0"/>
              <a:t>. Usually, this requires more time and privacy than staff at pharmacies and drug shops typically have. SDM can include a tool called CycleBeads that can be sold in pharmacies or drug shops. </a:t>
            </a:r>
            <a:r>
              <a:rPr lang="en-US" b="0" u="none"/>
              <a:t>In </a:t>
            </a:r>
            <a:r>
              <a:rPr lang="en-US" b="0"/>
              <a:t>this module, you will learn how to talk about these methods with your clients, and you will think about how to </a:t>
            </a:r>
            <a:r>
              <a:rPr lang="en-US"/>
              <a:t>refer these clients to another provider</a:t>
            </a:r>
            <a:r>
              <a:rPr lang="en-US" b="0"/>
              <a:t> if you do not have time to provide a full explanation.</a:t>
            </a:r>
            <a:endParaRPr/>
          </a:p>
          <a:p>
            <a:pPr marL="0" lvl="0" indent="0" algn="l" rtl="0">
              <a:lnSpc>
                <a:spcPct val="100000"/>
              </a:lnSpc>
              <a:spcBef>
                <a:spcPts val="600"/>
              </a:spcBef>
              <a:spcAft>
                <a:spcPts val="0"/>
              </a:spcAft>
              <a:buClr>
                <a:schemeClr val="dk1"/>
              </a:buClr>
              <a:buSzPts val="1000"/>
              <a:buFont typeface="Arial"/>
              <a:buNone/>
            </a:pPr>
            <a:r>
              <a:rPr lang="en-US" b="1"/>
              <a:t>*Adaptation note: </a:t>
            </a:r>
            <a:r>
              <a:rPr lang="en-US" b="0">
                <a:latin typeface="Source Sans Pro"/>
                <a:ea typeface="Source Sans Pro"/>
                <a:cs typeface="Source Sans Pro"/>
                <a:sym typeface="Source Sans Pro"/>
              </a:rPr>
              <a:t>The facilitator should adapt this slide to include only those methods that are applicable to the participant group. </a:t>
            </a:r>
            <a:endParaRPr/>
          </a:p>
          <a:p>
            <a:pPr marL="171450" lvl="0" indent="-107950" algn="l" rtl="0">
              <a:lnSpc>
                <a:spcPct val="100000"/>
              </a:lnSpc>
              <a:spcBef>
                <a:spcPts val="600"/>
              </a:spcBef>
              <a:spcAft>
                <a:spcPts val="0"/>
              </a:spcAft>
              <a:buClr>
                <a:schemeClr val="dk1"/>
              </a:buClr>
              <a:buSzPts val="1000"/>
              <a:buFont typeface="Arial"/>
              <a:buNone/>
            </a:pPr>
            <a:endParaRPr b="1" u="sng"/>
          </a:p>
          <a:p>
            <a:pPr marL="0" marR="0" lvl="0" indent="0" algn="l" rtl="0">
              <a:lnSpc>
                <a:spcPct val="100000"/>
              </a:lnSpc>
              <a:spcBef>
                <a:spcPts val="600"/>
              </a:spcBef>
              <a:spcAft>
                <a:spcPts val="0"/>
              </a:spcAft>
              <a:buClr>
                <a:schemeClr val="dk1"/>
              </a:buClr>
              <a:buSzPts val="1000"/>
              <a:buFont typeface="Source Sans Pro"/>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Global Handbook for Providers,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Malarcher S, Spieler J, Fabic MS, Jordan S, Starbird EH, Kenon C. Fertility awareness methods: distinctive modern contraceptives. Glob Health Sci Pract. 2016;4(1):13-15. http://dx.doi.org/10.9745/GHSP-D-15-00297.</a:t>
            </a:r>
            <a:endParaRPr/>
          </a:p>
          <a:p>
            <a:pPr marL="228600" marR="0" lvl="0" indent="-165100" algn="l" rtl="0">
              <a:lnSpc>
                <a:spcPct val="100000"/>
              </a:lnSpc>
              <a:spcBef>
                <a:spcPts val="0"/>
              </a:spcBef>
              <a:spcAft>
                <a:spcPts val="0"/>
              </a:spcAft>
              <a:buClr>
                <a:schemeClr val="dk1"/>
              </a:buClr>
              <a:buSzPts val="1000"/>
              <a:buFont typeface="Source Sans Pro"/>
              <a:buNone/>
            </a:pPr>
            <a:endParaRPr/>
          </a:p>
        </p:txBody>
      </p:sp>
      <p:sp>
        <p:nvSpPr>
          <p:cNvPr id="573" name="Google Shape;573;p3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5"/>
        <p:cNvGrpSpPr/>
        <p:nvPr/>
      </p:nvGrpSpPr>
      <p:grpSpPr>
        <a:xfrm>
          <a:off x="0" y="0"/>
          <a:ext cx="0" cy="0"/>
          <a:chOff x="0" y="0"/>
          <a:chExt cx="0" cy="0"/>
        </a:xfrm>
      </p:grpSpPr>
      <p:sp>
        <p:nvSpPr>
          <p:cNvPr id="1726" name="Google Shape;1726;p2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27" name="Google Shape;1727;p2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Now we’ll talk about how to support a client to self-inject. After she has made an informed choice to self-inject DMPA-SC as her contraceptive method, you will first discuss her plan for storage and disposal of the units.</a:t>
            </a:r>
            <a:endParaRPr/>
          </a:p>
          <a:p>
            <a:pPr marL="0" lvl="0" indent="0" algn="l" rtl="0">
              <a:lnSpc>
                <a:spcPct val="100000"/>
              </a:lnSpc>
              <a:spcBef>
                <a:spcPts val="65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 If possible, show a few real examples of sharps containers like empty soda bottles with caps or a plastic jar with a lid.</a:t>
            </a:r>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self-injection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373:notes"/>
          <p:cNvSpPr>
            <a:spLocks noGrp="1" noRot="1" noChangeAspect="1"/>
          </p:cNvSpPr>
          <p:nvPr>
            <p:ph type="sldImg" idx="2"/>
          </p:nvPr>
        </p:nvSpPr>
        <p:spPr>
          <a:xfrm>
            <a:off x="685800" y="33178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8" name="Google Shape;1738;p373:notes"/>
          <p:cNvSpPr txBox="1">
            <a:spLocks noGrp="1"/>
          </p:cNvSpPr>
          <p:nvPr>
            <p:ph type="body" idx="1"/>
          </p:nvPr>
        </p:nvSpPr>
        <p:spPr>
          <a:xfrm>
            <a:off x="685800" y="3417888"/>
            <a:ext cx="5486400" cy="55775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SzPts val="1400"/>
              <a:buFont typeface="Arial"/>
              <a:buChar char="•"/>
            </a:pPr>
            <a:r>
              <a:rPr lang="en-US">
                <a:latin typeface="Source Sans Pro"/>
                <a:ea typeface="Source Sans Pro"/>
                <a:cs typeface="Source Sans Pro"/>
                <a:sym typeface="Source Sans Pro"/>
              </a:rPr>
              <a:t>If she feels she is able to safely store and dispose of the units, you can offer to teach her how to self-inject. Some studies have shown that women have concerns about self-injection, such as: is it safe? Will I be able to do it correctly? Many studies have shown that women can safely and effectively self-inject using the DMPA-SC device. Reassure her of these facts. Some women have also expressed fear of the needle and what the injection will feel like. You can tell her that the pain will be minor, no more than if she had received an intramuscular injection. You can also tell her that you can teach her to self-inject, but complete the first injection for her, so she knows what it feels like. She has many options to feel comfortable.</a:t>
            </a:r>
            <a:endParaRPr/>
          </a:p>
          <a:p>
            <a:pPr marL="171450" marR="0" lvl="0" indent="-171450" algn="l" rtl="0">
              <a:lnSpc>
                <a:spcPct val="100000"/>
              </a:lnSpc>
              <a:spcBef>
                <a:spcPts val="0"/>
              </a:spcBef>
              <a:spcAft>
                <a:spcPts val="0"/>
              </a:spcAft>
              <a:buClr>
                <a:srgbClr val="000000"/>
              </a:buClr>
              <a:buSzPts val="1400"/>
              <a:buFont typeface="Arial"/>
              <a:buChar char="•"/>
            </a:pPr>
            <a:r>
              <a:rPr lang="en-US" b="0">
                <a:latin typeface="Source Sans Pro"/>
                <a:ea typeface="Source Sans Pro"/>
                <a:cs typeface="Source Sans Pro"/>
                <a:sym typeface="Source Sans Pro"/>
              </a:rPr>
              <a:t>In your FP On-the-Job Reference Booklet, in the DMPA-SC &amp; Self-Injection section, there is a job aid called “DMPA-SC Self-Injection Instructions.”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points on the slide. </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Note that the steps outlined with dots are considered the “critical steps” – if a client does not perform these correctly, the injection will not work.</a:t>
            </a:r>
            <a:endParaRPr b="1">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1-2 participants to read the steps on the slide. </a:t>
            </a:r>
            <a:r>
              <a:rPr lang="en-US" b="1">
                <a:latin typeface="Source Sans Pro"/>
                <a:ea typeface="Source Sans Pro"/>
                <a:cs typeface="Source Sans Pro"/>
                <a:sym typeface="Source Sans Pro"/>
              </a:rPr>
              <a:t>Demonstrate </a:t>
            </a:r>
            <a:r>
              <a:rPr lang="en-US">
                <a:latin typeface="Source Sans Pro"/>
                <a:ea typeface="Source Sans Pro"/>
                <a:cs typeface="Source Sans Pro"/>
                <a:sym typeface="Source Sans Pro"/>
              </a:rPr>
              <a:t>each of the steps as participants follow along. </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0">
                <a:latin typeface="Source Sans Pro"/>
                <a:ea typeface="Source Sans Pro"/>
                <a:cs typeface="Source Sans Pro"/>
                <a:sym typeface="Source Sans Pro"/>
              </a:rPr>
              <a:t>If possible, </a:t>
            </a:r>
            <a:r>
              <a:rPr lang="en-US" b="1">
                <a:latin typeface="Source Sans Pro"/>
                <a:ea typeface="Source Sans Pro"/>
                <a:cs typeface="Source Sans Pro"/>
                <a:sym typeface="Source Sans Pro"/>
              </a:rPr>
              <a:t>use </a:t>
            </a:r>
            <a:r>
              <a:rPr lang="en-US" b="0">
                <a:latin typeface="Source Sans Pro"/>
                <a:ea typeface="Source Sans Pro"/>
                <a:cs typeface="Source Sans Pro"/>
                <a:sym typeface="Source Sans Pro"/>
              </a:rPr>
              <a:t>an actual DMPA-SC device and </a:t>
            </a:r>
            <a:r>
              <a:rPr lang="en-US" b="1">
                <a:latin typeface="Source Sans Pro"/>
                <a:ea typeface="Source Sans Pro"/>
                <a:cs typeface="Source Sans Pro"/>
                <a:sym typeface="Source Sans Pro"/>
              </a:rPr>
              <a:t>show</a:t>
            </a:r>
            <a:r>
              <a:rPr lang="en-US" b="0">
                <a:latin typeface="Source Sans Pro"/>
                <a:ea typeface="Source Sans Pro"/>
                <a:cs typeface="Source Sans Pro"/>
                <a:sym typeface="Source Sans Pro"/>
              </a:rPr>
              <a:t> a few real examples of sharps containers like empty soda bottles with caps or a plastic jar with a lid.</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self-injection is not available in the country or through this cadre, remove this slide.</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0" u="sng">
                <a:latin typeface="Source Sans Pro"/>
                <a:ea typeface="Source Sans Pro"/>
                <a:cs typeface="Source Sans Pro"/>
                <a:sym typeface="Source Sans Pro"/>
              </a:rPr>
              <a:t>DIGITAL OPTIONS</a:t>
            </a:r>
            <a:r>
              <a:rPr lang="en-US" b="0">
                <a:latin typeface="Source Sans Pro"/>
                <a:ea typeface="Source Sans Pro"/>
                <a:cs typeface="Source Sans Pro"/>
                <a:sym typeface="Source Sans Pro"/>
              </a:rPr>
              <a:t>: </a:t>
            </a:r>
            <a:endParaRPr/>
          </a:p>
          <a:p>
            <a:pPr marL="171450" lvl="0" indent="-171450" algn="l" rtl="0">
              <a:lnSpc>
                <a:spcPct val="100000"/>
              </a:lnSpc>
              <a:spcBef>
                <a:spcPts val="0"/>
              </a:spcBef>
              <a:spcAft>
                <a:spcPts val="0"/>
              </a:spcAft>
              <a:buClr>
                <a:schemeClr val="dk1"/>
              </a:buClr>
              <a:buSzPts val="1000"/>
              <a:buFont typeface="Arial"/>
              <a:buChar char="•"/>
            </a:pPr>
            <a:r>
              <a:rPr lang="en-US" b="0">
                <a:latin typeface="Source Sans Pro"/>
                <a:ea typeface="Source Sans Pro"/>
                <a:cs typeface="Source Sans Pro"/>
                <a:sym typeface="Source Sans Pro"/>
              </a:rPr>
              <a:t>The DMPA-SC Access Collaborative has produced a 5.5-minute training video on YouTube that provides clear instructions on how to self-inject DMPA-SC: </a:t>
            </a:r>
            <a:r>
              <a:rPr lang="en-US" u="sng">
                <a:solidFill>
                  <a:schemeClr val="hlink"/>
                </a:solidFill>
                <a:latin typeface="Source Sans Pro"/>
                <a:ea typeface="Source Sans Pro"/>
                <a:cs typeface="Source Sans Pro"/>
                <a:sym typeface="Source Sans Pro"/>
                <a:hlinkClick r:id="rId3"/>
              </a:rPr>
              <a:t>https://www.youtube.com/watch?v=nfdZy4Bi8MU</a:t>
            </a:r>
            <a:endParaRPr>
              <a:latin typeface="Source Sans Pro"/>
              <a:ea typeface="Source Sans Pro"/>
              <a:cs typeface="Source Sans Pro"/>
              <a:sym typeface="Source Sans Pro"/>
            </a:endParaRPr>
          </a:p>
          <a:p>
            <a:pPr marL="171450" lvl="0" indent="-171450" algn="l" rtl="0">
              <a:lnSpc>
                <a:spcPct val="100000"/>
              </a:lnSpc>
              <a:spcBef>
                <a:spcPts val="0"/>
              </a:spcBef>
              <a:spcAft>
                <a:spcPts val="0"/>
              </a:spcAft>
              <a:buClr>
                <a:schemeClr val="dk1"/>
              </a:buClr>
              <a:buSzPts val="1000"/>
              <a:buFont typeface="Arial"/>
              <a:buChar char="•"/>
            </a:pPr>
            <a:r>
              <a:rPr lang="en-US" b="0" u="none">
                <a:latin typeface="Source Sans Pro"/>
                <a:ea typeface="Source Sans Pro"/>
                <a:cs typeface="Source Sans Pro"/>
                <a:sym typeface="Source Sans Pro"/>
              </a:rPr>
              <a:t>The Global Health Media Project has an approximately 7-minute video overview for clients in English on self-injection of DMPA-SC and how to use it here: </a:t>
            </a:r>
            <a:r>
              <a:rPr lang="en-US" u="sng">
                <a:solidFill>
                  <a:schemeClr val="hlink"/>
                </a:solidFill>
                <a:latin typeface="Source Sans Pro"/>
                <a:ea typeface="Source Sans Pro"/>
                <a:cs typeface="Source Sans Pro"/>
                <a:sym typeface="Source Sans Pro"/>
                <a:hlinkClick r:id="rId4"/>
              </a:rPr>
              <a:t>https://globalhealthmedia.org/videos/the-depo-subq-injection/</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r>
              <a:rPr lang="en-US" b="1" u="sng">
                <a:latin typeface="Source Sans Pro"/>
                <a:ea typeface="Source Sans Pro"/>
                <a:cs typeface="Source Sans Pro"/>
                <a:sym typeface="Source Sans Pro"/>
              </a:rPr>
              <a:t>Reference:</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5"/>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3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50" name="Google Shape;1750;p3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rgbClr val="000000"/>
              </a:buClr>
              <a:buSzPts val="14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1-2 participants to read the steps on the slide. </a:t>
            </a:r>
            <a:r>
              <a:rPr lang="en-US" b="1">
                <a:latin typeface="Source Sans Pro"/>
                <a:ea typeface="Source Sans Pro"/>
                <a:cs typeface="Source Sans Pro"/>
                <a:sym typeface="Source Sans Pro"/>
              </a:rPr>
              <a:t>Demonstrate </a:t>
            </a:r>
            <a:r>
              <a:rPr lang="en-US">
                <a:latin typeface="Source Sans Pro"/>
                <a:ea typeface="Source Sans Pro"/>
                <a:cs typeface="Source Sans Pro"/>
                <a:sym typeface="Source Sans Pro"/>
              </a:rPr>
              <a:t>each of the steps as participants follow along. </a:t>
            </a:r>
            <a:endParaRPr b="0">
              <a:latin typeface="Source Sans Pro"/>
              <a:ea typeface="Source Sans Pro"/>
              <a:cs typeface="Source Sans Pro"/>
              <a:sym typeface="Source Sans Pro"/>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self-injection is not available in the country or through this cadre, remove this slide.</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3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61" name="Google Shape;1761;p3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rgbClr val="000000"/>
              </a:buClr>
              <a:buSzPts val="14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1-2 participants to read the steps on the slide. </a:t>
            </a:r>
            <a:r>
              <a:rPr lang="en-US" b="1">
                <a:latin typeface="Source Sans Pro"/>
                <a:ea typeface="Source Sans Pro"/>
                <a:cs typeface="Source Sans Pro"/>
                <a:sym typeface="Source Sans Pro"/>
              </a:rPr>
              <a:t>Demonstrate </a:t>
            </a:r>
            <a:r>
              <a:rPr lang="en-US">
                <a:latin typeface="Source Sans Pro"/>
                <a:ea typeface="Source Sans Pro"/>
                <a:cs typeface="Source Sans Pro"/>
                <a:sym typeface="Source Sans Pro"/>
              </a:rPr>
              <a:t>each of the steps as participants follow along. </a:t>
            </a:r>
            <a:endParaRPr/>
          </a:p>
          <a:p>
            <a:pPr marL="0" marR="0" lvl="0" indent="0" algn="l" rtl="0">
              <a:lnSpc>
                <a:spcPct val="100000"/>
              </a:lnSpc>
              <a:spcBef>
                <a:spcPts val="0"/>
              </a:spcBef>
              <a:spcAft>
                <a:spcPts val="0"/>
              </a:spcAft>
              <a:buClr>
                <a:srgbClr val="000000"/>
              </a:buClr>
              <a:buSzPts val="1400"/>
              <a:buFont typeface="Arial"/>
              <a:buNone/>
            </a:pPr>
            <a:r>
              <a:rPr lang="en-US" b="1" i="0">
                <a:solidFill>
                  <a:srgbClr val="000000"/>
                </a:solidFill>
                <a:latin typeface="Source Sans Pro"/>
                <a:ea typeface="Source Sans Pro"/>
                <a:cs typeface="Source Sans Pro"/>
                <a:sym typeface="Source Sans Pro"/>
              </a:rPr>
              <a:t>Remind </a:t>
            </a:r>
            <a:r>
              <a:rPr lang="en-US" b="0" i="0">
                <a:solidFill>
                  <a:srgbClr val="000000"/>
                </a:solidFill>
                <a:latin typeface="Source Sans Pro"/>
                <a:ea typeface="Source Sans Pro"/>
                <a:cs typeface="Source Sans Pro"/>
                <a:sym typeface="Source Sans Pro"/>
              </a:rPr>
              <a:t>participants that like with injectables administered by providers, it is very important to tell clients that they must use back up methods for the first week of they did not get their injection within 7 days of the start of their monthly bleeding. It takes about a week for the contraceptive to be effective at preventing pregnancy.</a:t>
            </a:r>
            <a:endParaRPr b="0" i="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a:solidFill>
                <a:srgbClr val="000000"/>
              </a:solidFill>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self-injection is not available in the country or through this cadre, remove this slide.</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1"/>
        <p:cNvGrpSpPr/>
        <p:nvPr/>
      </p:nvGrpSpPr>
      <p:grpSpPr>
        <a:xfrm>
          <a:off x="0" y="0"/>
          <a:ext cx="0" cy="0"/>
          <a:chOff x="0" y="0"/>
          <a:chExt cx="0" cy="0"/>
        </a:xfrm>
      </p:grpSpPr>
      <p:sp>
        <p:nvSpPr>
          <p:cNvPr id="1772" name="Google Shape;1772;p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3" name="Google Shape;1773;p3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t>ILITATOR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285750" lvl="0" indent="-260350" algn="l" rtl="0">
              <a:lnSpc>
                <a:spcPct val="100000"/>
              </a:lnSpc>
              <a:spcBef>
                <a:spcPts val="0"/>
              </a:spcBef>
              <a:spcAft>
                <a:spcPts val="0"/>
              </a:spcAft>
              <a:buClr>
                <a:schemeClr val="dk1"/>
              </a:buClr>
              <a:buSzPts val="1000"/>
              <a:buFont typeface="Source Sans Pro"/>
              <a:buChar char="•"/>
            </a:pPr>
            <a:r>
              <a:rPr lang="en-US"/>
              <a:t>With DMPA-SC self-injection, she should expect the same possible side effects as injections given by a provider. </a:t>
            </a:r>
            <a:endParaRPr/>
          </a:p>
          <a:p>
            <a:pPr marL="0" lvl="0" indent="0" algn="l" rtl="0">
              <a:lnSpc>
                <a:spcPct val="100000"/>
              </a:lnSpc>
              <a:spcBef>
                <a:spcPts val="0"/>
              </a:spcBef>
              <a:spcAft>
                <a:spcPts val="0"/>
              </a:spcAft>
              <a:buSzPts val="1400"/>
              <a:buFont typeface="Arial"/>
              <a:buNone/>
            </a:pPr>
            <a:r>
              <a:rPr lang="en-US" b="1"/>
              <a:t>Remind </a:t>
            </a:r>
            <a:r>
              <a:rPr lang="en-US"/>
              <a:t>participants that there is a table on side effects management for progestin-only injectables in their FP On-the-Job Reference Booklet.</a:t>
            </a:r>
            <a:endParaRPr b="1"/>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Injectables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774" name="Google Shape;1774;p3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114</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6"/>
        <p:cNvGrpSpPr/>
        <p:nvPr/>
      </p:nvGrpSpPr>
      <p:grpSpPr>
        <a:xfrm>
          <a:off x="0" y="0"/>
          <a:ext cx="0" cy="0"/>
          <a:chOff x="0" y="0"/>
          <a:chExt cx="0" cy="0"/>
        </a:xfrm>
      </p:grpSpPr>
      <p:sp>
        <p:nvSpPr>
          <p:cNvPr id="1787" name="Google Shape;1787;p3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8" name="Google Shape;1788;p3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panose="020B0503030403020204" pitchFamily="34" charset="0"/>
                <a:ea typeface="Source Sans Pro" panose="020B0503030403020204" pitchFamily="34" charset="0"/>
                <a:cs typeface="Source Sans Pro"/>
                <a:sym typeface="Source Sans Pro"/>
              </a:rPr>
              <a:t>FACILIT</a:t>
            </a:r>
            <a:r>
              <a:rPr lang="en-US" b="1" i="0" u="none" strike="noStrike" cap="none">
                <a:latin typeface="Source Sans Pro" panose="020B0503030403020204" pitchFamily="34" charset="0"/>
                <a:ea typeface="Source Sans Pro" panose="020B0503030403020204" pitchFamily="34" charset="0"/>
                <a:cs typeface="Source Sans Pro"/>
                <a:sym typeface="Source Sans Pro"/>
              </a:rPr>
              <a:t>ATOR NOTES</a:t>
            </a:r>
            <a:endParaRPr>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panose="020B0503030403020204" pitchFamily="34" charset="0"/>
                <a:ea typeface="Source Sans Pro" panose="020B0503030403020204" pitchFamily="34" charset="0"/>
                <a:cs typeface="Source Sans Pro"/>
                <a:sym typeface="Source Sans Pro"/>
              </a:rPr>
              <a:t>Say: </a:t>
            </a:r>
            <a:r>
              <a:rPr lang="en-US" b="0" i="0">
                <a:latin typeface="Source Sans Pro" panose="020B0503030403020204" pitchFamily="34" charset="0"/>
                <a:ea typeface="Source Sans Pro" panose="020B0503030403020204" pitchFamily="34" charset="0"/>
                <a:cs typeface="Source Sans Pro"/>
                <a:sym typeface="Source Sans Pro"/>
              </a:rPr>
              <a:t>The third </a:t>
            </a:r>
            <a:r>
              <a:rPr lang="en-US" sz="1000" b="0" i="0" u="none" strike="noStrike">
                <a:latin typeface="Source Sans Pro" panose="020B0503030403020204" pitchFamily="34" charset="0"/>
                <a:ea typeface="Source Sans Pro" panose="020B0503030403020204" pitchFamily="34" charset="0"/>
                <a:cs typeface="Source Sans Pro"/>
                <a:sym typeface="Source Sans Pro"/>
              </a:rPr>
              <a:t>‘W’ is When to come back. </a:t>
            </a:r>
            <a:endParaRPr>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b="1" i="0">
                <a:latin typeface="Source Sans Pro" panose="020B0503030403020204" pitchFamily="34" charset="0"/>
                <a:ea typeface="Source Sans Pro" panose="020B0503030403020204" pitchFamily="34" charset="0"/>
                <a:cs typeface="Source Sans Pro"/>
                <a:sym typeface="Source Sans Pro"/>
              </a:rPr>
              <a:t>Ask </a:t>
            </a:r>
            <a:r>
              <a:rPr lang="en-US" b="0" i="0">
                <a:latin typeface="Source Sans Pro" panose="020B0503030403020204" pitchFamily="34" charset="0"/>
                <a:ea typeface="Source Sans Pro" panose="020B0503030403020204" pitchFamily="34" charset="0"/>
                <a:cs typeface="Source Sans Pro"/>
                <a:sym typeface="Source Sans Pro"/>
              </a:rPr>
              <a:t>participants why clients may need to come back. </a:t>
            </a:r>
            <a:r>
              <a:rPr lang="en-US" b="1" i="0">
                <a:latin typeface="Source Sans Pro" panose="020B0503030403020204" pitchFamily="34" charset="0"/>
                <a:ea typeface="Source Sans Pro" panose="020B0503030403020204" pitchFamily="34" charset="0"/>
                <a:cs typeface="Source Sans Pro"/>
                <a:sym typeface="Source Sans Pro"/>
              </a:rPr>
              <a:t>Allow</a:t>
            </a:r>
            <a:r>
              <a:rPr lang="en-US" b="0" i="0">
                <a:latin typeface="Source Sans Pro" panose="020B0503030403020204" pitchFamily="34" charset="0"/>
                <a:ea typeface="Source Sans Pro" panose="020B0503030403020204" pitchFamily="34" charset="0"/>
                <a:cs typeface="Source Sans Pro"/>
                <a:sym typeface="Source Sans Pro"/>
              </a:rPr>
              <a:t> a few responses, then </a:t>
            </a:r>
            <a:r>
              <a:rPr lang="en-US" b="1" i="0">
                <a:latin typeface="Source Sans Pro" panose="020B0503030403020204" pitchFamily="34" charset="0"/>
                <a:ea typeface="Source Sans Pro" panose="020B0503030403020204" pitchFamily="34" charset="0"/>
                <a:cs typeface="Source Sans Pro"/>
                <a:sym typeface="Source Sans Pro"/>
              </a:rPr>
              <a:t>click</a:t>
            </a:r>
            <a:r>
              <a:rPr lang="en-US" b="0" i="0">
                <a:latin typeface="Source Sans Pro" panose="020B0503030403020204" pitchFamily="34" charset="0"/>
                <a:ea typeface="Source Sans Pro" panose="020B0503030403020204" pitchFamily="34" charset="0"/>
                <a:cs typeface="Source Sans Pro"/>
                <a:sym typeface="Source Sans Pro"/>
              </a:rPr>
              <a:t> to reveal the text. </a:t>
            </a:r>
            <a:endParaRPr>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i="0" u="none" strike="noStrike" cap="none">
                <a:latin typeface="Source Sans Pro" panose="020B0503030403020204" pitchFamily="34" charset="0"/>
                <a:ea typeface="Source Sans Pro" panose="020B0503030403020204" pitchFamily="34" charset="0"/>
                <a:cs typeface="Source Sans Pro"/>
                <a:sym typeface="Source Sans Pro"/>
              </a:rPr>
              <a:t>Read</a:t>
            </a:r>
            <a:r>
              <a:rPr lang="en-US" sz="1000" b="0" i="0" u="none" strike="noStrike" cap="none">
                <a:latin typeface="Source Sans Pro" panose="020B0503030403020204" pitchFamily="34" charset="0"/>
                <a:ea typeface="Source Sans Pro" panose="020B0503030403020204" pitchFamily="34" charset="0"/>
                <a:cs typeface="Source Sans Pro"/>
                <a:sym typeface="Source Sans Pro"/>
              </a:rPr>
              <a:t> the text on the slide.</a:t>
            </a:r>
            <a:endParaRPr>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b="1" u="sng">
              <a:latin typeface="Source Sans Pro" panose="020B0503030403020204" pitchFamily="34" charset="0"/>
              <a:ea typeface="Source Sans Pro" panose="020B0503030403020204" pitchFamily="34" charset="0"/>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panose="020B0503030403020204" pitchFamily="34" charset="0"/>
                <a:ea typeface="Source Sans Pro" panose="020B0503030403020204" pitchFamily="34" charset="0"/>
                <a:cs typeface="Source Sans Pro"/>
                <a:sym typeface="Source Sans Pro"/>
              </a:rPr>
              <a:t>References:</a:t>
            </a:r>
            <a:endParaRPr>
              <a:latin typeface="Source Sans Pro" panose="020B0503030403020204" pitchFamily="34" charset="0"/>
              <a:ea typeface="Source Sans Pro" panose="020B0503030403020204" pitchFamily="34" charset="0"/>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panose="020B0503030403020204" pitchFamily="34" charset="0"/>
                <a:ea typeface="Source Sans Pro" panose="020B0503030403020204" pitchFamily="34" charset="0"/>
              </a:rPr>
              <a:t>FP TRP, Injectables module.</a:t>
            </a:r>
            <a:endParaRPr>
              <a:latin typeface="Source Sans Pro" panose="020B0503030403020204" pitchFamily="34" charset="0"/>
              <a:ea typeface="Source Sans Pro" panose="020B0503030403020204" pitchFamily="34" charset="0"/>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panose="020B0503030403020204" pitchFamily="34" charset="0"/>
                <a:ea typeface="Source Sans Pro" panose="020B0503030403020204" pitchFamily="34" charset="0"/>
                <a:cs typeface="Source Sans Pro"/>
                <a:sym typeface="Source Sans Pro"/>
              </a:rPr>
              <a:t>FP Global Handbook, 2022.</a:t>
            </a:r>
          </a:p>
          <a:p>
            <a:pPr marL="228600" marR="0" lvl="0" indent="-228600" algn="l" defTabSz="914400" rtl="0" eaLnBrk="1" fontAlgn="auto" latinLnBrk="0" hangingPunct="1">
              <a:lnSpc>
                <a:spcPct val="100000"/>
              </a:lnSpc>
              <a:spcBef>
                <a:spcPts val="0"/>
              </a:spcBef>
              <a:spcAft>
                <a:spcPts val="0"/>
              </a:spcAft>
              <a:buClr>
                <a:schemeClr val="dk1"/>
              </a:buClr>
              <a:buSzPts val="1000"/>
              <a:buFont typeface="Source Sans Pro"/>
              <a:buAutoNum type="arabicPeriod"/>
              <a:tabLst/>
              <a:defRPr/>
            </a:pPr>
            <a:r>
              <a:rPr lang="en-US" b="0" u="none">
                <a:latin typeface="Source Sans Pro" panose="020B0503030403020204" pitchFamily="34" charset="0"/>
                <a:ea typeface="Source Sans Pro" panose="020B0503030403020204" pitchFamily="34" charset="0"/>
                <a:cs typeface="Times New Roman"/>
              </a:rPr>
              <a:t>PATH: </a:t>
            </a:r>
            <a:r>
              <a:rPr lang="en-US" b="0" u="none">
                <a:latin typeface="Source Sans Pro" panose="020B0503030403020204" pitchFamily="34" charset="0"/>
                <a:ea typeface="Source Sans Pro" panose="020B0503030403020204" pitchFamily="34" charset="0"/>
              </a:rPr>
              <a:t>Sayana Press (DMPA-SC in Uniject) Clinical Brief, 2017. Available at: </a:t>
            </a:r>
            <a:r>
              <a:rPr lang="en-US" b="0" u="sng">
                <a:latin typeface="Source Sans Pro" panose="020B0503030403020204" pitchFamily="34" charset="0"/>
                <a:ea typeface="Source Sans Pro" panose="020B0503030403020204" pitchFamily="34" charset="0"/>
                <a:hlinkClick r:id="rId3"/>
              </a:rPr>
              <a:t>https://media.path.org/documents/RH_sp_clinical_br_rev.pdf</a:t>
            </a:r>
            <a:r>
              <a:rPr lang="en-US" b="0" u="sng">
                <a:latin typeface="Source Sans Pro" panose="020B0503030403020204" pitchFamily="34" charset="0"/>
                <a:ea typeface="Source Sans Pro" panose="020B0503030403020204" pitchFamily="34" charset="0"/>
              </a:rPr>
              <a:t> </a:t>
            </a:r>
            <a:endParaRPr lang="en-US" b="0" i="0" u="sng">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chemeClr val="dk1"/>
              </a:buClr>
              <a:buSzPts val="1000"/>
              <a:buFont typeface="Source Sans Pro"/>
              <a:buNone/>
            </a:pPr>
            <a:endParaRPr>
              <a:latin typeface="Source Sans Pro" panose="020B0503030403020204" pitchFamily="34" charset="0"/>
              <a:ea typeface="Source Sans Pro" panose="020B0503030403020204" pitchFamily="34" charset="0"/>
            </a:endParaRPr>
          </a:p>
        </p:txBody>
      </p:sp>
      <p:sp>
        <p:nvSpPr>
          <p:cNvPr id="1789" name="Google Shape;1789;p3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6"/>
        <p:cNvGrpSpPr/>
        <p:nvPr/>
      </p:nvGrpSpPr>
      <p:grpSpPr>
        <a:xfrm>
          <a:off x="0" y="0"/>
          <a:ext cx="0" cy="0"/>
          <a:chOff x="0" y="0"/>
          <a:chExt cx="0" cy="0"/>
        </a:xfrm>
      </p:grpSpPr>
      <p:sp>
        <p:nvSpPr>
          <p:cNvPr id="1797" name="Google Shape;1797;p3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8" name="Google Shape;1798;p3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injectables.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799" name="Google Shape;1799;p3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116</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7"/>
        <p:cNvGrpSpPr/>
        <p:nvPr/>
      </p:nvGrpSpPr>
      <p:grpSpPr>
        <a:xfrm>
          <a:off x="0" y="0"/>
          <a:ext cx="0" cy="0"/>
          <a:chOff x="0" y="0"/>
          <a:chExt cx="0" cy="0"/>
        </a:xfrm>
      </p:grpSpPr>
      <p:sp>
        <p:nvSpPr>
          <p:cNvPr id="1808" name="Google Shape;1808;p1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09" name="Google Shape;1809;p1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 (10 MIN)</a:t>
            </a:r>
            <a:endParaRPr/>
          </a:p>
          <a:p>
            <a:pPr marL="0" lvl="0" indent="0" algn="l" rtl="0">
              <a:lnSpc>
                <a:spcPct val="8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The purpose of this activity is to give you an opportunity to use the DMPA reinjection job aid, which is in the progestin-only Injectables section of your </a:t>
            </a:r>
            <a:r>
              <a:rPr lang="en-US"/>
              <a:t>FP On-the-Job Reference Booklet</a:t>
            </a:r>
            <a:r>
              <a:rPr lang="en-US">
                <a:latin typeface="Source Sans Pro"/>
                <a:ea typeface="Source Sans Pro"/>
                <a:cs typeface="Source Sans Pro"/>
                <a:sym typeface="Source Sans Pro"/>
              </a:rPr>
              <a:t>.</a:t>
            </a:r>
            <a:endParaRPr/>
          </a:p>
          <a:p>
            <a:pPr marL="0" lvl="0" indent="0" algn="l" rtl="0">
              <a:lnSpc>
                <a:spcPct val="8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Click and read </a:t>
            </a:r>
            <a:r>
              <a:rPr lang="en-US">
                <a:latin typeface="Source Sans Pro"/>
                <a:ea typeface="Source Sans Pro"/>
                <a:cs typeface="Source Sans Pro"/>
                <a:sym typeface="Source Sans Pro"/>
              </a:rPr>
              <a:t>the description of the first client and discuss how the job aid helps determine if the woman is eligible to receive a DMPA reinjection (e.g., based on the timing of the previous injection and whether she has developed a medical condition that prevents her from continuing to use DMPA). </a:t>
            </a:r>
            <a:endParaRPr/>
          </a:p>
          <a:p>
            <a:pPr marL="0" lvl="0" indent="0" algn="l" rtl="0">
              <a:lnSpc>
                <a:spcPct val="8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participants to describe how they would use the job aid to make the decision. </a:t>
            </a:r>
            <a:r>
              <a:rPr lang="en-US" b="1">
                <a:latin typeface="Source Sans Pro"/>
                <a:ea typeface="Source Sans Pro"/>
                <a:cs typeface="Source Sans Pro"/>
                <a:sym typeface="Source Sans Pro"/>
              </a:rPr>
              <a:t>Allow </a:t>
            </a:r>
            <a:r>
              <a:rPr lang="en-US" b="0">
                <a:latin typeface="Source Sans Pro"/>
                <a:ea typeface="Source Sans Pro"/>
                <a:cs typeface="Source Sans Pro"/>
                <a:sym typeface="Source Sans Pro"/>
              </a:rPr>
              <a:t>a few responses.</a:t>
            </a:r>
            <a:endParaRPr>
              <a:latin typeface="Source Sans Pro"/>
              <a:ea typeface="Source Sans Pro"/>
              <a:cs typeface="Source Sans Pro"/>
              <a:sym typeface="Source Sans Pro"/>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Repeat</a:t>
            </a:r>
            <a:r>
              <a:rPr lang="en-US">
                <a:latin typeface="Source Sans Pro"/>
                <a:ea typeface="Source Sans Pro"/>
                <a:cs typeface="Source Sans Pro"/>
                <a:sym typeface="Source Sans Pro"/>
              </a:rPr>
              <a:t> the same process for clients 2 and 3. </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6"/>
        <p:cNvGrpSpPr/>
        <p:nvPr/>
      </p:nvGrpSpPr>
      <p:grpSpPr>
        <a:xfrm>
          <a:off x="0" y="0"/>
          <a:ext cx="0" cy="0"/>
          <a:chOff x="0" y="0"/>
          <a:chExt cx="0" cy="0"/>
        </a:xfrm>
      </p:grpSpPr>
      <p:sp>
        <p:nvSpPr>
          <p:cNvPr id="1817" name="Google Shape;1817;p189:notes"/>
          <p:cNvSpPr>
            <a:spLocks noGrp="1" noRot="1" noChangeAspect="1"/>
          </p:cNvSpPr>
          <p:nvPr>
            <p:ph type="sldImg" idx="2"/>
          </p:nvPr>
        </p:nvSpPr>
        <p:spPr>
          <a:xfrm>
            <a:off x="887413" y="685800"/>
            <a:ext cx="5083175" cy="28606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18" name="Google Shape;1818;p189:notes"/>
          <p:cNvSpPr txBox="1">
            <a:spLocks noGrp="1"/>
          </p:cNvSpPr>
          <p:nvPr>
            <p:ph type="body" idx="1"/>
          </p:nvPr>
        </p:nvSpPr>
        <p:spPr>
          <a:xfrm>
            <a:off x="691763" y="3546475"/>
            <a:ext cx="5486400" cy="187631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 (10 MIN)</a:t>
            </a:r>
            <a:endParaRPr/>
          </a:p>
          <a:p>
            <a:pPr marL="0" lvl="0" indent="0" algn="l" rtl="0">
              <a:lnSpc>
                <a:spcPct val="8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The purpose of this activity is to give you an opportunity to use the NET-EN reinjection job aid, which is in the Progestin-only Injectables section of your </a:t>
            </a:r>
            <a:r>
              <a:rPr lang="en-US"/>
              <a:t>FP On-the-Job Reference Booklet</a:t>
            </a:r>
            <a:r>
              <a:rPr lang="en-US">
                <a:latin typeface="Source Sans Pro"/>
                <a:ea typeface="Source Sans Pro"/>
                <a:cs typeface="Source Sans Pro"/>
                <a:sym typeface="Source Sans Pro"/>
              </a:rPr>
              <a:t>. </a:t>
            </a:r>
            <a:endParaRPr/>
          </a:p>
          <a:p>
            <a:pPr marL="0" lvl="0" indent="0" algn="l" rtl="0">
              <a:lnSpc>
                <a:spcPct val="8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Click and read </a:t>
            </a:r>
            <a:r>
              <a:rPr lang="en-US">
                <a:latin typeface="Source Sans Pro"/>
                <a:ea typeface="Source Sans Pro"/>
                <a:cs typeface="Source Sans Pro"/>
                <a:sym typeface="Source Sans Pro"/>
              </a:rPr>
              <a:t>the description of the first client and discuss how the job aid helps determine if the woman is eligible to receive a NET-EN reinjection (e.g., based on the timing of the previous injection and whether she has developed a medical condition that prevents her from continuing to use NET-EN). </a:t>
            </a:r>
            <a:endParaRPr/>
          </a:p>
          <a:p>
            <a:pPr marL="0" lvl="0" indent="0" algn="l" rtl="0">
              <a:lnSpc>
                <a:spcPct val="8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participants to describe how they would use the job aid to make the decision. </a:t>
            </a:r>
            <a:r>
              <a:rPr lang="en-US" b="1">
                <a:latin typeface="Source Sans Pro"/>
                <a:ea typeface="Source Sans Pro"/>
                <a:cs typeface="Source Sans Pro"/>
                <a:sym typeface="Source Sans Pro"/>
              </a:rPr>
              <a:t>Allow </a:t>
            </a:r>
            <a:r>
              <a:rPr lang="en-US" b="0">
                <a:latin typeface="Source Sans Pro"/>
                <a:ea typeface="Source Sans Pro"/>
                <a:cs typeface="Source Sans Pro"/>
                <a:sym typeface="Source Sans Pro"/>
              </a:rPr>
              <a:t>a few responses.</a:t>
            </a:r>
            <a:endParaRPr>
              <a:latin typeface="Source Sans Pro"/>
              <a:ea typeface="Source Sans Pro"/>
              <a:cs typeface="Source Sans Pro"/>
              <a:sym typeface="Source Sans Pro"/>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Repeat</a:t>
            </a:r>
            <a:r>
              <a:rPr lang="en-US">
                <a:latin typeface="Source Sans Pro"/>
                <a:ea typeface="Source Sans Pro"/>
                <a:cs typeface="Source Sans Pro"/>
                <a:sym typeface="Source Sans Pro"/>
              </a:rPr>
              <a:t> the same process for clients 2 and 3. </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TRP, Injectables module.</a:t>
            </a:r>
            <a:endParaRPr>
              <a:latin typeface="Source Sans Pro"/>
              <a:ea typeface="Source Sans Pro"/>
              <a:cs typeface="Source Sans Pro"/>
              <a:sym typeface="Source Sans Pro"/>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p:cNvGrpSpPr/>
        <p:nvPr/>
      </p:nvGrpSpPr>
      <p:grpSpPr>
        <a:xfrm>
          <a:off x="0" y="0"/>
          <a:ext cx="0" cy="0"/>
          <a:chOff x="0" y="0"/>
          <a:chExt cx="0" cy="0"/>
        </a:xfrm>
      </p:grpSpPr>
      <p:sp>
        <p:nvSpPr>
          <p:cNvPr id="1826" name="Google Shape;1826;p3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7" name="Google Shape;1827;p3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1828" name="Google Shape;1828;p3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119</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a participant to read the names of each method and the accompanying text below.</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b="0"/>
              <a:t>There are other </a:t>
            </a:r>
            <a:r>
              <a:rPr lang="en-US" b="0" u="none"/>
              <a:t>methods that involve special clinical skills and equipment and can only be provided by specially trained providers. </a:t>
            </a:r>
            <a:r>
              <a:rPr lang="en-US" b="0" i="0" u="none"/>
              <a:t>These include long-acting methods, </a:t>
            </a:r>
            <a:r>
              <a:rPr lang="en-US" b="0" u="none"/>
              <a:t>such as the IUD and the implant, and permanent methods, such as female sterilization and male sterilization (also called vasectomy). In </a:t>
            </a:r>
            <a:r>
              <a:rPr lang="en-US" b="0"/>
              <a:t>this module, you will learn how to talk about these methods with your clients, and you will think about how to </a:t>
            </a:r>
            <a:r>
              <a:rPr lang="en-US"/>
              <a:t>refer your client to other providers for these methods</a:t>
            </a:r>
            <a:r>
              <a:rPr lang="en-US" b="0"/>
              <a:t>.</a:t>
            </a:r>
            <a:endParaRPr/>
          </a:p>
          <a:p>
            <a:pPr marL="0" lvl="0" indent="0" algn="l" rtl="0">
              <a:lnSpc>
                <a:spcPct val="100000"/>
              </a:lnSpc>
              <a:spcBef>
                <a:spcPts val="600"/>
              </a:spcBef>
              <a:spcAft>
                <a:spcPts val="0"/>
              </a:spcAft>
              <a:buClr>
                <a:schemeClr val="dk1"/>
              </a:buClr>
              <a:buSzPts val="1000"/>
              <a:buFont typeface="Arial"/>
              <a:buNone/>
            </a:pPr>
            <a:r>
              <a:rPr lang="en-US"/>
              <a:t>* </a:t>
            </a:r>
            <a:r>
              <a:rPr lang="en-US" b="1"/>
              <a:t>Adaptation note: </a:t>
            </a:r>
            <a:r>
              <a:rPr lang="en-US" b="0"/>
              <a:t>The facilitator should adapt this slide to reflect methods that are available and must require this cadre to refer the client to another provider</a:t>
            </a:r>
            <a:r>
              <a:rPr lang="en-US"/>
              <a:t> </a:t>
            </a:r>
            <a:r>
              <a:rPr lang="en-US" b="0"/>
              <a:t>in the participants’ country context.</a:t>
            </a:r>
            <a:endParaRPr/>
          </a:p>
          <a:p>
            <a:pPr marL="0" lvl="0" indent="0" algn="l" rtl="0">
              <a:lnSpc>
                <a:spcPct val="100000"/>
              </a:lnSpc>
              <a:spcBef>
                <a:spcPts val="600"/>
              </a:spcBef>
              <a:spcAft>
                <a:spcPts val="0"/>
              </a:spcAft>
              <a:buClr>
                <a:schemeClr val="dk1"/>
              </a:buClr>
              <a:buSzPts val="1000"/>
              <a:buFont typeface="Arial"/>
              <a:buNone/>
            </a:pPr>
            <a:endParaRPr b="1" u="sng"/>
          </a:p>
          <a:p>
            <a:pPr marL="0" marR="0" lvl="0" indent="0" algn="l" rtl="0">
              <a:lnSpc>
                <a:spcPct val="100000"/>
              </a:lnSpc>
              <a:spcBef>
                <a:spcPts val="600"/>
              </a:spcBef>
              <a:spcAft>
                <a:spcPts val="0"/>
              </a:spcAft>
              <a:buClr>
                <a:schemeClr val="dk1"/>
              </a:buClr>
              <a:buSzPts val="1000"/>
              <a:buFont typeface="Source Sans Pro"/>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Global Handbook for Providers, 2022.</a:t>
            </a:r>
            <a:endParaRPr/>
          </a:p>
        </p:txBody>
      </p:sp>
      <p:sp>
        <p:nvSpPr>
          <p:cNvPr id="589" name="Google Shape;58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6" name="Google Shape;1836;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50 minutes</a:t>
            </a:r>
            <a:endParaRPr/>
          </a:p>
          <a:p>
            <a:pPr marL="0" marR="0" lvl="0" indent="0" algn="l" rtl="0">
              <a:lnSpc>
                <a:spcPct val="100000"/>
              </a:lnSpc>
              <a:spcBef>
                <a:spcPts val="0"/>
              </a:spcBef>
              <a:spcAft>
                <a:spcPts val="0"/>
              </a:spcAft>
              <a:buClr>
                <a:srgbClr val="000000"/>
              </a:buClr>
              <a:buSzPts val="1000"/>
              <a:buFont typeface="Source Sans Pro"/>
              <a:buNone/>
            </a:pPr>
            <a:endParaRPr b="0" i="0" u="none" strike="noStrike" cap="none">
              <a:solidFill>
                <a:srgbClr val="000000"/>
              </a:solidFill>
              <a:latin typeface="Source Sans Pro"/>
              <a:ea typeface="Source Sans Pro"/>
              <a:cs typeface="Source Sans Pro"/>
              <a:sym typeface="Source Sans Pro"/>
            </a:endParaRPr>
          </a:p>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lang="en-US" sz="1000"/>
              <a:t>* </a:t>
            </a:r>
            <a:r>
              <a:rPr lang="en-US" sz="1000" b="1"/>
              <a:t>Adaptation note: </a:t>
            </a:r>
            <a:r>
              <a:rPr lang="en-US" sz="1000" b="0"/>
              <a:t>The facilitator can include or remove this session depending on the provision of SDM and LAM in this country for this participant group.</a:t>
            </a:r>
            <a:r>
              <a:rPr lang="en-US"/>
              <a:t>  </a:t>
            </a:r>
            <a:r>
              <a:rPr lang="en-US" b="0" u="none"/>
              <a:t>If these methods are not included in the methods that drug shops or pharmacies will be allowed to provide in </a:t>
            </a:r>
            <a:r>
              <a:rPr lang="en-US" sz="1000" b="0" i="0" u="none" strike="noStrike" cap="none">
                <a:solidFill>
                  <a:schemeClr val="dk1"/>
                </a:solidFill>
                <a:latin typeface="Source Sans Pro"/>
                <a:ea typeface="Source Sans Pro"/>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endParaRPr lang="en-US"/>
          </a:p>
          <a:p>
            <a:pPr marL="0" marR="0" lvl="0" indent="0" algn="l" rtl="0">
              <a:lnSpc>
                <a:spcPct val="100000"/>
              </a:lnSpc>
              <a:spcBef>
                <a:spcPts val="0"/>
              </a:spcBef>
              <a:spcAft>
                <a:spcPts val="0"/>
              </a:spcAft>
              <a:buClr>
                <a:srgbClr val="000000"/>
              </a:buClr>
              <a:buSzPts val="1000"/>
              <a:buFont typeface="Source Sans Pro"/>
              <a:buNone/>
            </a:pPr>
            <a:endParaRPr>
              <a:latin typeface="Century Gothic"/>
              <a:ea typeface="Century Gothic"/>
              <a:cs typeface="Century Gothic"/>
              <a:sym typeface="Century Gothic"/>
            </a:endParaRPr>
          </a:p>
        </p:txBody>
      </p:sp>
      <p:sp>
        <p:nvSpPr>
          <p:cNvPr id="1837" name="Google Shape;1837;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120</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2"/>
        <p:cNvGrpSpPr/>
        <p:nvPr/>
      </p:nvGrpSpPr>
      <p:grpSpPr>
        <a:xfrm>
          <a:off x="0" y="0"/>
          <a:ext cx="0" cy="0"/>
          <a:chOff x="0" y="0"/>
          <a:chExt cx="0" cy="0"/>
        </a:xfrm>
      </p:grpSpPr>
      <p:sp>
        <p:nvSpPr>
          <p:cNvPr id="1843" name="Google Shape;1843;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4" name="Google Shape;1844;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more information about two fertility awareness-based methods, Standard Days Method (or, SDM), and Lactational Amenorrhea Method (LAM). </a:t>
            </a:r>
            <a:r>
              <a:rPr lang="en-US" i="0"/>
              <a:t>“Fertility Awareness” means that a woman knows how to tell when the fertile time of her menstrual cycle begins and ends, the period of time where she could get pregnant. As we said in the beginning of this module, these methods </a:t>
            </a:r>
            <a:r>
              <a:rPr lang="en-US" u="none"/>
              <a:t>require careful explanation of how to use the method. They may require more time than you may realistically have available at certain times of the business day for information-sharing with your clients.</a:t>
            </a:r>
            <a:r>
              <a:rPr lang="en-US" i="0"/>
              <a:t> However, they are important methods with unique benefits, and it is important that you know enough about them to help clients who may be interested in them.</a:t>
            </a:r>
            <a:endParaRPr/>
          </a:p>
          <a:p>
            <a:pPr marL="0" lvl="0" indent="0" algn="l" rtl="0">
              <a:lnSpc>
                <a:spcPct val="100000"/>
              </a:lnSpc>
              <a:spcBef>
                <a:spcPts val="0"/>
              </a:spcBef>
              <a:spcAft>
                <a:spcPts val="0"/>
              </a:spcAft>
              <a:buClr>
                <a:schemeClr val="dk1"/>
              </a:buClr>
              <a:buSzPts val="1000"/>
              <a:buFont typeface="Arial"/>
              <a:buNone/>
            </a:pPr>
            <a:r>
              <a:rPr lang="en-US" b="1"/>
              <a:t>Read </a:t>
            </a:r>
            <a:r>
              <a:rPr lang="en-US"/>
              <a:t>the text on the slide.</a:t>
            </a:r>
          </a:p>
          <a:p>
            <a:pPr marL="0" lvl="0" indent="0" algn="l" rtl="0">
              <a:lnSpc>
                <a:spcPct val="100000"/>
              </a:lnSpc>
              <a:spcBef>
                <a:spcPts val="0"/>
              </a:spcBef>
              <a:spcAft>
                <a:spcPts val="0"/>
              </a:spcAft>
              <a:buClr>
                <a:schemeClr val="dk1"/>
              </a:buClr>
              <a:buSzPts val="1000"/>
              <a:buFont typeface="Arial"/>
              <a:buNone/>
            </a:pPr>
            <a:endParaRPr lang="en-US" b="1"/>
          </a:p>
          <a:p>
            <a:pPr marL="0" indent="0">
              <a:buClr>
                <a:schemeClr val="dk1"/>
              </a:buClr>
              <a:buSzPts val="1000"/>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types of fertility awareness-based methods available in the country and for provision by the participant group.</a:t>
            </a:r>
            <a:endParaRPr lang="en-US"/>
          </a:p>
          <a:p>
            <a:pPr marL="0" lvl="0" indent="0" algn="l" rtl="0">
              <a:lnSpc>
                <a:spcPct val="100000"/>
              </a:lnSpc>
              <a:spcBef>
                <a:spcPts val="0"/>
              </a:spcBef>
              <a:spcAft>
                <a:spcPts val="0"/>
              </a:spcAft>
              <a:buClr>
                <a:schemeClr val="dk1"/>
              </a:buClr>
              <a:buSzPts val="1000"/>
              <a:buFont typeface="Arial"/>
              <a:buNone/>
            </a:pPr>
            <a:endParaRPr b="1"/>
          </a:p>
          <a:p>
            <a:pPr marL="0" lvl="0" indent="0" algn="l" rtl="0">
              <a:lnSpc>
                <a:spcPct val="100000"/>
              </a:lnSpc>
              <a:spcBef>
                <a:spcPts val="600"/>
              </a:spcBef>
              <a:spcAft>
                <a:spcPts val="0"/>
              </a:spcAft>
              <a:buClr>
                <a:schemeClr val="dk1"/>
              </a:buClr>
              <a:buSzPts val="1000"/>
              <a:buFont typeface="Arial"/>
              <a:buNone/>
            </a:pPr>
            <a:endParaRPr b="1"/>
          </a:p>
          <a:p>
            <a:pPr marL="0" lvl="0" indent="0" algn="l" rtl="0">
              <a:lnSpc>
                <a:spcPct val="100000"/>
              </a:lnSpc>
              <a:spcBef>
                <a:spcPts val="800"/>
              </a:spcBef>
              <a:spcAft>
                <a:spcPts val="0"/>
              </a:spcAft>
              <a:buClr>
                <a:schemeClr val="dk1"/>
              </a:buClr>
              <a:buSzPts val="1000"/>
              <a:buFont typeface="Arial"/>
              <a:buNone/>
            </a:pPr>
            <a:endParaRPr/>
          </a:p>
        </p:txBody>
      </p:sp>
      <p:sp>
        <p:nvSpPr>
          <p:cNvPr id="1845" name="Google Shape;1845;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121</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4" name="Google Shape;1854;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participants if they have ever sold CycleBeads® in their stores, and if they have a different name for them. </a:t>
            </a:r>
            <a:r>
              <a:rPr lang="en-US" b="1">
                <a:latin typeface="Source Sans Pro"/>
                <a:ea typeface="Source Sans Pro"/>
                <a:cs typeface="Source Sans Pro"/>
                <a:sym typeface="Source Sans Pro"/>
              </a:rPr>
              <a:t>Allow </a:t>
            </a:r>
            <a:r>
              <a:rPr lang="en-US" b="0">
                <a:latin typeface="Source Sans Pro"/>
                <a:ea typeface="Source Sans Pro"/>
                <a:cs typeface="Source Sans Pro"/>
                <a:sym typeface="Source Sans Pro"/>
              </a:rPr>
              <a:t>a few answers.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Couples using SDM identify the woman’s fertile time using CycleBeads®, a paper-based version of CycleBeads®, a calendar, or other methods.</a:t>
            </a:r>
            <a:endParaRPr u="sng">
              <a:latin typeface="Source Sans Pro"/>
              <a:ea typeface="Source Sans Pro"/>
              <a:cs typeface="Source Sans Pro"/>
              <a:sym typeface="Source Sans Pro"/>
            </a:endParaRPr>
          </a:p>
          <a:p>
            <a:pPr marL="171450" marR="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Women using SDM can consider CycleBeads® as a tool to help keep track of their fertility. To prevent pregnancy, couples use barrier methods (like condoms) or abstain from intercourse during those fertile days. </a:t>
            </a:r>
            <a:endParaRPr/>
          </a:p>
          <a:p>
            <a:pPr marL="171450" marR="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SDM is not just for avoiding unintended pregnancy – women and couples can use it to plan to get pregnant.</a:t>
            </a:r>
            <a:endParaRPr/>
          </a:p>
          <a:p>
            <a:pPr marL="171450" marR="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method works best for women who have cycles between 26 and 32 days long – about once a month. </a:t>
            </a:r>
            <a:endParaRPr/>
          </a:p>
          <a:p>
            <a:pPr marL="171450" lvl="0" indent="-107950" algn="l" rtl="0">
              <a:lnSpc>
                <a:spcPct val="100000"/>
              </a:lnSpc>
              <a:spcBef>
                <a:spcPts val="0"/>
              </a:spcBef>
              <a:spcAft>
                <a:spcPts val="0"/>
              </a:spcAft>
              <a:buClr>
                <a:schemeClr val="dk1"/>
              </a:buClr>
              <a:buSzPts val="1000"/>
              <a:buFont typeface="Arial"/>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r>
              <a:rPr lang="en-US">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Standard Days Method module</a:t>
            </a:r>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1855" name="Google Shape;1855;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122</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5"/>
        <p:cNvGrpSpPr/>
        <p:nvPr/>
      </p:nvGrpSpPr>
      <p:grpSpPr>
        <a:xfrm>
          <a:off x="0" y="0"/>
          <a:ext cx="0" cy="0"/>
          <a:chOff x="0" y="0"/>
          <a:chExt cx="0" cy="0"/>
        </a:xfrm>
      </p:grpSpPr>
      <p:sp>
        <p:nvSpPr>
          <p:cNvPr id="1866" name="Google Shape;1866;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7" name="Google Shape;1867;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t>Read </a:t>
            </a:r>
            <a:r>
              <a:rPr lang="en-US" b="0"/>
              <a:t>each line of text</a:t>
            </a:r>
            <a:r>
              <a:rPr lang="en-US"/>
              <a:t> on the slide. </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Global Handbook for Providers,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Standard Days Method module</a:t>
            </a:r>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1868" name="Google Shape;1868;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5"/>
        <p:cNvGrpSpPr/>
        <p:nvPr/>
      </p:nvGrpSpPr>
      <p:grpSpPr>
        <a:xfrm>
          <a:off x="0" y="0"/>
          <a:ext cx="0" cy="0"/>
          <a:chOff x="0" y="0"/>
          <a:chExt cx="0" cy="0"/>
        </a:xfrm>
      </p:grpSpPr>
      <p:sp>
        <p:nvSpPr>
          <p:cNvPr id="1876" name="Google Shape;1876;p380:notes"/>
          <p:cNvSpPr>
            <a:spLocks noGrp="1" noRot="1" noChangeAspect="1"/>
          </p:cNvSpPr>
          <p:nvPr>
            <p:ph type="sldImg" idx="2"/>
          </p:nvPr>
        </p:nvSpPr>
        <p:spPr>
          <a:xfrm>
            <a:off x="685800" y="1143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77" name="Google Shape;1877;p380:notes"/>
          <p:cNvSpPr txBox="1">
            <a:spLocks noGrp="1"/>
          </p:cNvSpPr>
          <p:nvPr>
            <p:ph type="body" idx="1"/>
          </p:nvPr>
        </p:nvSpPr>
        <p:spPr>
          <a:xfrm>
            <a:off x="205740" y="3200400"/>
            <a:ext cx="6480810" cy="5829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 (15 MIN)</a:t>
            </a:r>
            <a:endParaRPr/>
          </a:p>
          <a:p>
            <a:pPr marL="0" lvl="0" indent="0" algn="l" rtl="0">
              <a:lnSpc>
                <a:spcPct val="100000"/>
              </a:lnSpc>
              <a:spcBef>
                <a:spcPts val="0"/>
              </a:spcBef>
              <a:spcAft>
                <a:spcPts val="0"/>
              </a:spcAft>
              <a:buSzPts val="1400"/>
              <a:buNone/>
            </a:pPr>
            <a:r>
              <a:rPr lang="en-US" i="0" u="none" strike="noStrike" cap="none"/>
              <a:t>If any of the participants shared that they sell </a:t>
            </a:r>
            <a:r>
              <a:rPr lang="en-US"/>
              <a:t>CycleBeads®</a:t>
            </a:r>
            <a:r>
              <a:rPr lang="en-US" i="0" u="none" strike="noStrike" cap="none"/>
              <a:t> in their stores, </a:t>
            </a:r>
            <a:r>
              <a:rPr lang="en-US" b="1" i="0" u="none" strike="noStrike" cap="none"/>
              <a:t>ask</a:t>
            </a:r>
            <a:r>
              <a:rPr lang="en-US" i="0" u="none" strike="noStrike" cap="none"/>
              <a:t> for a volunteer to demonstrate how to use the </a:t>
            </a:r>
            <a:r>
              <a:rPr lang="en-US"/>
              <a:t>CycleBeads®</a:t>
            </a:r>
            <a:r>
              <a:rPr lang="en-US" i="0" u="none" strike="noStrike" cap="none"/>
              <a:t> and </a:t>
            </a:r>
            <a:r>
              <a:rPr lang="en-US" b="1" i="0" u="none" strike="noStrike" cap="none"/>
              <a:t>add to or correct </a:t>
            </a:r>
            <a:r>
              <a:rPr lang="en-US" i="0" u="none" strike="noStrike" cap="none"/>
              <a:t>the information as they demonstrate.</a:t>
            </a:r>
            <a:endParaRPr/>
          </a:p>
          <a:p>
            <a:pPr marL="0" lvl="0" indent="0" algn="l" rtl="0">
              <a:lnSpc>
                <a:spcPct val="100000"/>
              </a:lnSpc>
              <a:spcBef>
                <a:spcPts val="0"/>
              </a:spcBef>
              <a:spcAft>
                <a:spcPts val="0"/>
              </a:spcAft>
              <a:buSzPts val="1400"/>
              <a:buNone/>
            </a:pPr>
            <a:r>
              <a:rPr lang="en-US" i="0" u="none" strike="noStrike" cap="none"/>
              <a:t>If no participants already sell </a:t>
            </a:r>
            <a:r>
              <a:rPr lang="en-US"/>
              <a:t>CycleBeads®</a:t>
            </a:r>
            <a:r>
              <a:rPr lang="en-US" i="0" u="none" strike="noStrike" cap="none"/>
              <a:t> or no one wants to demonstrate, you can use a few ways to demonstrate how to use </a:t>
            </a:r>
            <a:r>
              <a:rPr lang="en-US"/>
              <a:t>CycleBeads®</a:t>
            </a:r>
            <a:r>
              <a:rPr lang="en-US" i="0" u="none" strike="noStrike" cap="none"/>
              <a:t>:</a:t>
            </a:r>
            <a:endParaRPr/>
          </a:p>
          <a:p>
            <a:pPr marL="228600" lvl="0" indent="-203200" algn="l" rtl="0">
              <a:lnSpc>
                <a:spcPct val="100000"/>
              </a:lnSpc>
              <a:spcBef>
                <a:spcPts val="0"/>
              </a:spcBef>
              <a:spcAft>
                <a:spcPts val="0"/>
              </a:spcAft>
              <a:buClr>
                <a:schemeClr val="dk1"/>
              </a:buClr>
              <a:buSzPts val="1000"/>
              <a:buAutoNum type="arabicParenR"/>
            </a:pPr>
            <a:r>
              <a:rPr lang="en-US" b="1" i="0" u="none" strike="noStrike" cap="none"/>
              <a:t>Play the video </a:t>
            </a:r>
            <a:r>
              <a:rPr lang="en-US" i="0" u="none" strike="noStrike" cap="none"/>
              <a:t>showing how to use </a:t>
            </a:r>
            <a:r>
              <a:rPr lang="en-US"/>
              <a:t>CycleBeads®</a:t>
            </a:r>
            <a:r>
              <a:rPr lang="en-US" i="0" u="none" strike="noStrike" cap="none"/>
              <a:t> on YouTube: </a:t>
            </a:r>
            <a:r>
              <a:rPr lang="en-US" u="sng">
                <a:solidFill>
                  <a:schemeClr val="hlink"/>
                </a:solidFill>
                <a:hlinkClick r:id="rId3"/>
              </a:rPr>
              <a:t>CycleBeads®: Natural, Effective Family Planning - Bing video</a:t>
            </a:r>
            <a:endParaRPr/>
          </a:p>
          <a:p>
            <a:pPr marL="228600" lvl="0" indent="-203200" algn="l" rtl="0">
              <a:lnSpc>
                <a:spcPct val="100000"/>
              </a:lnSpc>
              <a:spcBef>
                <a:spcPts val="0"/>
              </a:spcBef>
              <a:spcAft>
                <a:spcPts val="0"/>
              </a:spcAft>
              <a:buClr>
                <a:schemeClr val="dk1"/>
              </a:buClr>
              <a:buSzPts val="1000"/>
              <a:buAutoNum type="arabicParenR"/>
            </a:pPr>
            <a:r>
              <a:rPr lang="en-US" b="1"/>
              <a:t>Pick up </a:t>
            </a:r>
            <a:r>
              <a:rPr lang="en-US"/>
              <a:t>your demonstration CycleBeads® to </a:t>
            </a:r>
            <a:r>
              <a:rPr lang="en-US" b="1"/>
              <a:t>demonstrate</a:t>
            </a:r>
            <a:r>
              <a:rPr lang="en-US"/>
              <a:t> as you talk. </a:t>
            </a:r>
            <a:endParaRPr b="1"/>
          </a:p>
          <a:p>
            <a:pPr marL="0" lvl="0" indent="0" algn="l" rtl="0">
              <a:lnSpc>
                <a:spcPct val="100000"/>
              </a:lnSpc>
              <a:spcBef>
                <a:spcPts val="0"/>
              </a:spcBef>
              <a:spcAft>
                <a:spcPts val="0"/>
              </a:spcAft>
              <a:buSzPts val="1400"/>
              <a:buNone/>
            </a:pPr>
            <a:r>
              <a:rPr lang="en-US" b="1"/>
              <a:t>Say: </a:t>
            </a:r>
            <a:r>
              <a:rPr lang="en-US"/>
              <a:t>Review the “Standard Days Method” job aid in the FP On-the-Job Reference Booklet as I demonstrate. </a:t>
            </a:r>
            <a:endParaRPr/>
          </a:p>
          <a:p>
            <a:pPr marL="146050" lvl="0" indent="-146050" algn="l" rtl="0">
              <a:lnSpc>
                <a:spcPct val="100000"/>
              </a:lnSpc>
              <a:spcBef>
                <a:spcPts val="0"/>
              </a:spcBef>
              <a:spcAft>
                <a:spcPts val="0"/>
              </a:spcAft>
              <a:buClr>
                <a:schemeClr val="dk1"/>
              </a:buClr>
              <a:buSzPts val="1000"/>
              <a:buFont typeface="Arial"/>
              <a:buChar char="•"/>
            </a:pPr>
            <a:r>
              <a:rPr lang="en-US"/>
              <a:t>CycleBeads® represent the menstrual cycle. There are 32 beads, each representing a day of the cycle</a:t>
            </a:r>
            <a:endParaRPr/>
          </a:p>
          <a:p>
            <a:pPr marL="146050" lvl="0" indent="-146050" algn="l" rtl="0">
              <a:lnSpc>
                <a:spcPct val="100000"/>
              </a:lnSpc>
              <a:spcBef>
                <a:spcPts val="0"/>
              </a:spcBef>
              <a:spcAft>
                <a:spcPts val="0"/>
              </a:spcAft>
              <a:buClr>
                <a:schemeClr val="dk1"/>
              </a:buClr>
              <a:buSzPts val="1000"/>
              <a:buFont typeface="Source Sans Pro"/>
              <a:buChar char="•"/>
            </a:pPr>
            <a:r>
              <a:rPr lang="en-US"/>
              <a:t>The red bead represents the first day of menstruation – which also is the first day of the cycle. The brown beads represent when pregnancy is very unlikely. The white beads represent fertile days when a woman can get pregnant. A moveable rubber ring is used to mark each day. The cylinder, with an arrow, indicates the direction in which the ring should be moved. The darker brown bead helps you know if your period came on time.</a:t>
            </a:r>
            <a:endParaRPr/>
          </a:p>
          <a:p>
            <a:pPr marL="0" lvl="0" indent="0" algn="l" rtl="0">
              <a:lnSpc>
                <a:spcPct val="100000"/>
              </a:lnSpc>
              <a:spcBef>
                <a:spcPts val="0"/>
              </a:spcBef>
              <a:spcAft>
                <a:spcPts val="0"/>
              </a:spcAft>
              <a:buSzPts val="1000"/>
              <a:buFont typeface="Arial Narrow"/>
              <a:buNone/>
            </a:pPr>
            <a:r>
              <a:rPr lang="en-US" b="1"/>
              <a:t>Ask </a:t>
            </a:r>
            <a:r>
              <a:rPr lang="en-US"/>
              <a:t>if there are any questions. Then </a:t>
            </a:r>
            <a:r>
              <a:rPr lang="en-US" b="1"/>
              <a:t>say: </a:t>
            </a:r>
            <a:endParaRPr/>
          </a:p>
          <a:p>
            <a:pPr marL="171450" lvl="0" indent="-146050" algn="l" rtl="0">
              <a:lnSpc>
                <a:spcPct val="100000"/>
              </a:lnSpc>
              <a:spcBef>
                <a:spcPts val="0"/>
              </a:spcBef>
              <a:spcAft>
                <a:spcPts val="0"/>
              </a:spcAft>
              <a:buClr>
                <a:schemeClr val="dk1"/>
              </a:buClr>
              <a:buSzPts val="1000"/>
              <a:buFont typeface="Arial"/>
              <a:buChar char="•"/>
            </a:pPr>
            <a:r>
              <a:rPr lang="en-US"/>
              <a:t>To use CycleBeads® you put this ring </a:t>
            </a:r>
            <a:r>
              <a:rPr lang="en-US" i="1"/>
              <a:t>(indicate ring)</a:t>
            </a:r>
            <a:r>
              <a:rPr lang="en-US"/>
              <a:t> on the red bead the day you get your period.  </a:t>
            </a:r>
            <a:endParaRPr/>
          </a:p>
          <a:p>
            <a:pPr marL="171450" lvl="0" indent="-146050" algn="l" rtl="0">
              <a:lnSpc>
                <a:spcPct val="100000"/>
              </a:lnSpc>
              <a:spcBef>
                <a:spcPts val="0"/>
              </a:spcBef>
              <a:spcAft>
                <a:spcPts val="0"/>
              </a:spcAft>
              <a:buClr>
                <a:schemeClr val="dk1"/>
              </a:buClr>
              <a:buSzPts val="1000"/>
              <a:buFont typeface="Source Sans Pro"/>
              <a:buChar char="•"/>
            </a:pPr>
            <a:r>
              <a:rPr lang="en-US"/>
              <a:t>Then each day after that you move the ring forward, one bead per day, in the direction of the arrow. Move the ring even on days when you’re having your menstrual bleeding (or monthly bleeding). </a:t>
            </a:r>
            <a:endParaRPr/>
          </a:p>
          <a:p>
            <a:pPr marL="171450" lvl="0" indent="-146050" algn="l" rtl="0">
              <a:lnSpc>
                <a:spcPct val="100000"/>
              </a:lnSpc>
              <a:spcBef>
                <a:spcPts val="0"/>
              </a:spcBef>
              <a:spcAft>
                <a:spcPts val="0"/>
              </a:spcAft>
              <a:buClr>
                <a:schemeClr val="dk1"/>
              </a:buClr>
              <a:buSzPts val="1000"/>
              <a:buFont typeface="Source Sans Pro"/>
              <a:buChar char="•"/>
            </a:pPr>
            <a:r>
              <a:rPr lang="en-US"/>
              <a:t>When the ring is on the red bead or a brown bead, you are on a day when it is very unlikely to get pregnant if you have unprotected sex. When the ring is on a white bead, you are on a day when pregnancy is very likely. </a:t>
            </a:r>
            <a:endParaRPr/>
          </a:p>
          <a:p>
            <a:pPr marL="171450" lvl="0" indent="-146050" algn="l" rtl="0">
              <a:lnSpc>
                <a:spcPct val="100000"/>
              </a:lnSpc>
              <a:spcBef>
                <a:spcPts val="0"/>
              </a:spcBef>
              <a:spcAft>
                <a:spcPts val="0"/>
              </a:spcAft>
              <a:buClr>
                <a:schemeClr val="dk1"/>
              </a:buClr>
              <a:buSzPts val="1000"/>
              <a:buFont typeface="Source Sans Pro"/>
              <a:buChar char="•"/>
            </a:pPr>
            <a:r>
              <a:rPr lang="en-US"/>
              <a:t>To prevent pregnancy, use condoms or do not have sex on these white-bead days. </a:t>
            </a:r>
            <a:endParaRPr/>
          </a:p>
          <a:p>
            <a:pPr marL="171450" lvl="0" indent="-146050" algn="l" rtl="0">
              <a:lnSpc>
                <a:spcPct val="100000"/>
              </a:lnSpc>
              <a:spcBef>
                <a:spcPts val="0"/>
              </a:spcBef>
              <a:spcAft>
                <a:spcPts val="0"/>
              </a:spcAft>
              <a:buClr>
                <a:schemeClr val="dk1"/>
              </a:buClr>
              <a:buSzPts val="1000"/>
              <a:buFont typeface="Source Sans Pro"/>
              <a:buChar char="•"/>
            </a:pPr>
            <a:r>
              <a:rPr lang="en-US"/>
              <a:t>Most women will get their periods somewhere in this area </a:t>
            </a:r>
            <a:r>
              <a:rPr lang="en-US" i="1"/>
              <a:t>(indicate days between dark brown bead and last bead) </a:t>
            </a:r>
            <a:r>
              <a:rPr lang="en-US"/>
              <a:t>and when they do, they move the ring forward to the red bead and start the process over. Because this method works best for women with cycles between 26 and 32 days long, there is a darker bead to let you know if you have a shorter cycle </a:t>
            </a:r>
            <a:r>
              <a:rPr lang="en-US" i="1"/>
              <a:t>(indicate darker bead).  </a:t>
            </a:r>
            <a:endParaRPr/>
          </a:p>
          <a:p>
            <a:pPr marL="171450" lvl="0" indent="-146050" algn="l" rtl="0">
              <a:lnSpc>
                <a:spcPct val="100000"/>
              </a:lnSpc>
              <a:spcBef>
                <a:spcPts val="0"/>
              </a:spcBef>
              <a:spcAft>
                <a:spcPts val="0"/>
              </a:spcAft>
              <a:buClr>
                <a:schemeClr val="dk1"/>
              </a:buClr>
              <a:buSzPts val="1000"/>
              <a:buFont typeface="Source Sans Pro"/>
              <a:buChar char="•"/>
            </a:pPr>
            <a:r>
              <a:rPr lang="en-US"/>
              <a:t>If you get your period before reaching this dark brown bead, your cycle is shorter than 26 days and this may not be as effective. There are also 32 beads here so if you don’t get your period by the day after the ring is put on the last bead, your cycles may be longer than 32 days and again, this method may not be as effective.  </a:t>
            </a:r>
            <a:endParaRPr/>
          </a:p>
          <a:p>
            <a:pPr marL="171450" lvl="0" indent="-146050" algn="l" rtl="0">
              <a:lnSpc>
                <a:spcPct val="100000"/>
              </a:lnSpc>
              <a:spcBef>
                <a:spcPts val="0"/>
              </a:spcBef>
              <a:spcAft>
                <a:spcPts val="0"/>
              </a:spcAft>
              <a:buClr>
                <a:schemeClr val="dk1"/>
              </a:buClr>
              <a:buSzPts val="1000"/>
              <a:buFont typeface="Source Sans Pro"/>
              <a:buChar char="•"/>
            </a:pPr>
            <a:r>
              <a:rPr lang="en-US"/>
              <a:t>To help you know if you have moved the ring daily, always mark the first day of your period on a calendar. That way, if you ever forget if you have moved the ring, you can check your calendar to see when your period came. Starting with the first bead, count how many days have passed since your period started and place the ring on the bead for today.</a:t>
            </a:r>
            <a:endParaRPr/>
          </a:p>
          <a:p>
            <a:pPr marL="0" lvl="0" indent="0" algn="l" rtl="0">
              <a:lnSpc>
                <a:spcPct val="100000"/>
              </a:lnSpc>
              <a:spcBef>
                <a:spcPts val="0"/>
              </a:spcBef>
              <a:spcAft>
                <a:spcPts val="0"/>
              </a:spcAft>
              <a:buSzPts val="1400"/>
              <a:buNone/>
            </a:pPr>
            <a:r>
              <a:rPr lang="en-US" b="1"/>
              <a:t>3) Advise </a:t>
            </a:r>
            <a:r>
              <a:rPr lang="en-US"/>
              <a:t>participants to download a digital resource that tracks fertility, such as iCycleBeads, Clue Birth Control (formerly the EECO project app DOT), Flo Period and Ovulation tracker, and others</a:t>
            </a:r>
            <a:endParaRPr/>
          </a:p>
          <a:p>
            <a:pPr marL="0" lvl="0" indent="0" algn="l" rtl="0">
              <a:lnSpc>
                <a:spcPct val="100000"/>
              </a:lnSpc>
              <a:spcBef>
                <a:spcPts val="0"/>
              </a:spcBef>
              <a:spcAft>
                <a:spcPts val="0"/>
              </a:spcAft>
              <a:buSzPts val="1400"/>
              <a:buNone/>
            </a:pPr>
            <a:r>
              <a:rPr lang="en-US" sz="1000" b="1" u="none">
                <a:latin typeface="Source Sans Pro"/>
                <a:ea typeface="Source Sans Pro"/>
                <a:cs typeface="Source Sans Pro"/>
                <a:sym typeface="Source Sans Pro"/>
              </a:rPr>
              <a:t>Answer</a:t>
            </a:r>
            <a:r>
              <a:rPr lang="en-US" sz="1000" b="0" u="none">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sz="1000" b="1" u="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u="sng">
                <a:latin typeface="Source Sans Pro"/>
                <a:ea typeface="Source Sans Pro"/>
                <a:cs typeface="Source Sans Pro"/>
                <a:sym typeface="Source Sans Pro"/>
              </a:rPr>
              <a:t>References</a:t>
            </a:r>
            <a:r>
              <a:rPr lang="en-US" sz="1000">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sz="1000" b="0">
                <a:latin typeface="Source Sans Pro"/>
                <a:ea typeface="Source Sans Pro"/>
                <a:cs typeface="Source Sans Pro"/>
                <a:sym typeface="Source Sans Pro"/>
              </a:rPr>
              <a:t>FP TRP, Standard Days Method module</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4"/>
        <p:cNvGrpSpPr/>
        <p:nvPr/>
      </p:nvGrpSpPr>
      <p:grpSpPr>
        <a:xfrm>
          <a:off x="0" y="0"/>
          <a:ext cx="0" cy="0"/>
          <a:chOff x="0" y="0"/>
          <a:chExt cx="0" cy="0"/>
        </a:xfrm>
      </p:grpSpPr>
      <p:sp>
        <p:nvSpPr>
          <p:cNvPr id="1885" name="Google Shape;1885;p3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6" name="Google Shape;1886;p3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a:t>
            </a:r>
            <a:r>
              <a:rPr lang="en-US" b="1" i="0" u="none" strike="noStrike" cap="none">
                <a:latin typeface="Source Sans Pro"/>
                <a:ea typeface="Source Sans Pro"/>
                <a:cs typeface="Source Sans Pro"/>
                <a:sym typeface="Source Sans Pro"/>
              </a:rPr>
              <a:t>TATOR NOTES</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second </a:t>
            </a:r>
            <a:r>
              <a:rPr lang="en-US" b="0" i="0" u="none" strike="noStrike">
                <a:latin typeface="Source Sans Pro"/>
                <a:ea typeface="Source Sans Pro"/>
                <a:cs typeface="Source Sans Pro"/>
                <a:sym typeface="Source Sans Pro"/>
              </a:rPr>
              <a:t>‘W’ is What to expect when using the method. </a:t>
            </a:r>
            <a:endParaRPr/>
          </a:p>
          <a:p>
            <a:pPr marL="0" lvl="0" indent="0" algn="l" rtl="0">
              <a:lnSpc>
                <a:spcPct val="100000"/>
              </a:lnSpc>
              <a:spcBef>
                <a:spcPts val="0"/>
              </a:spcBef>
              <a:spcAft>
                <a:spcPts val="0"/>
              </a:spcAft>
              <a:buSzPts val="14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1-2 participants to read the text on the slide.</a:t>
            </a:r>
            <a:endParaRPr/>
          </a:p>
          <a:p>
            <a:pPr marL="0" marR="0" lvl="0" indent="0" algn="l" rtl="0">
              <a:lnSpc>
                <a:spcPct val="100000"/>
              </a:lnSpc>
              <a:spcBef>
                <a:spcPts val="0"/>
              </a:spcBef>
              <a:spcAft>
                <a:spcPts val="0"/>
              </a:spcAft>
              <a:buClr>
                <a:schemeClr val="accent5"/>
              </a:buClr>
              <a:buSzPts val="1000"/>
              <a:buFont typeface="Arial"/>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Standard Days Method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887" name="Google Shape;1887;p3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125</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4"/>
        <p:cNvGrpSpPr/>
        <p:nvPr/>
      </p:nvGrpSpPr>
      <p:grpSpPr>
        <a:xfrm>
          <a:off x="0" y="0"/>
          <a:ext cx="0" cy="0"/>
          <a:chOff x="0" y="0"/>
          <a:chExt cx="0" cy="0"/>
        </a:xfrm>
      </p:grpSpPr>
      <p:sp>
        <p:nvSpPr>
          <p:cNvPr id="1895" name="Google Shape;1895;p3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6" name="Google Shape;1896;p3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a:t>
            </a:r>
            <a:r>
              <a:rPr lang="en-US" b="1" i="0" u="none" strike="noStrike" cap="none">
                <a:latin typeface="Source Sans Pro"/>
                <a:ea typeface="Source Sans Pro"/>
                <a:cs typeface="Source Sans Pro"/>
                <a:sym typeface="Source Sans Pro"/>
              </a:rPr>
              <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Standard Days Method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897" name="Google Shape;1897;p3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126</a:t>
            </a:fld>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4"/>
        <p:cNvGrpSpPr/>
        <p:nvPr/>
      </p:nvGrpSpPr>
      <p:grpSpPr>
        <a:xfrm>
          <a:off x="0" y="0"/>
          <a:ext cx="0" cy="0"/>
          <a:chOff x="0" y="0"/>
          <a:chExt cx="0" cy="0"/>
        </a:xfrm>
      </p:grpSpPr>
      <p:sp>
        <p:nvSpPr>
          <p:cNvPr id="1905" name="Google Shape;1905;p3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6" name="Google Shape;1906;p3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SDM or CycleBeads.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907" name="Google Shape;1907;p3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127</a:t>
            </a:fld>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4"/>
        <p:cNvGrpSpPr/>
        <p:nvPr/>
      </p:nvGrpSpPr>
      <p:grpSpPr>
        <a:xfrm>
          <a:off x="0" y="0"/>
          <a:ext cx="0" cy="0"/>
          <a:chOff x="0" y="0"/>
          <a:chExt cx="0" cy="0"/>
        </a:xfrm>
      </p:grpSpPr>
      <p:sp>
        <p:nvSpPr>
          <p:cNvPr id="1915" name="Google Shape;1915;p3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6" name="Google Shape;1916;p3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t>
            </a:r>
            <a:r>
              <a:rPr lang="en-US" b="1" i="0" u="none" strike="noStrike" cap="none">
                <a:solidFill>
                  <a:srgbClr val="000000"/>
                </a:solidFill>
              </a:rPr>
              <a:t>ACILITATOR NOTES </a:t>
            </a:r>
            <a:endParaRPr/>
          </a:p>
          <a:p>
            <a:pPr marL="0" lvl="0" indent="0" algn="l" rtl="0">
              <a:lnSpc>
                <a:spcPct val="100000"/>
              </a:lnSpc>
              <a:spcBef>
                <a:spcPts val="0"/>
              </a:spcBef>
              <a:spcAft>
                <a:spcPts val="0"/>
              </a:spcAft>
              <a:buClr>
                <a:schemeClr val="dk1"/>
              </a:buClr>
              <a:buSzPts val="1000"/>
              <a:buFont typeface="Source Sans Pro"/>
              <a:buNone/>
            </a:pPr>
            <a:r>
              <a:rPr lang="en-US" b="1"/>
              <a:t>Ask</a:t>
            </a:r>
            <a:r>
              <a:rPr lang="en-US"/>
              <a:t> participants if they know what “lactational” and “amenorrhea” is. </a:t>
            </a:r>
            <a:r>
              <a:rPr lang="en-US" b="1"/>
              <a:t>Allow </a:t>
            </a:r>
            <a:r>
              <a:rPr lang="en-US"/>
              <a:t>a few answers.</a:t>
            </a:r>
            <a:endParaRPr/>
          </a:p>
          <a:p>
            <a:pPr marL="0" lvl="0" indent="0" algn="l" rtl="0">
              <a:lnSpc>
                <a:spcPct val="100000"/>
              </a:lnSpc>
              <a:spcBef>
                <a:spcPts val="0"/>
              </a:spcBef>
              <a:spcAft>
                <a:spcPts val="0"/>
              </a:spcAft>
              <a:buClr>
                <a:schemeClr val="dk1"/>
              </a:buClr>
              <a:buSzPts val="1000"/>
              <a:buFont typeface="Source Sans Pro"/>
              <a:buNone/>
            </a:pPr>
            <a:r>
              <a:rPr lang="en-US" b="1"/>
              <a:t>Say: </a:t>
            </a:r>
            <a:endParaRPr b="1" i="0" u="none" strike="noStrike">
              <a:solidFill>
                <a:schemeClr val="dk1"/>
              </a:solidFill>
            </a:endParaRPr>
          </a:p>
          <a:p>
            <a:pPr marL="171450" lvl="0" indent="-171450" algn="l" rtl="0">
              <a:lnSpc>
                <a:spcPct val="100000"/>
              </a:lnSpc>
              <a:spcBef>
                <a:spcPts val="0"/>
              </a:spcBef>
              <a:spcAft>
                <a:spcPts val="0"/>
              </a:spcAft>
              <a:buClr>
                <a:schemeClr val="dk1"/>
              </a:buClr>
              <a:buSzPts val="1000"/>
              <a:buFont typeface="Arial" panose="020B0604020202020204" pitchFamily="34" charset="0"/>
              <a:buChar char="•"/>
            </a:pPr>
            <a:r>
              <a:rPr lang="en-US" i="0" u="none" strike="noStrike">
                <a:solidFill>
                  <a:srgbClr val="211E1F"/>
                </a:solidFill>
              </a:rPr>
              <a:t>“Lactational” means related to breastfeeding. “Amenorrhea” means not having monthly bleeding. </a:t>
            </a:r>
            <a:endParaRPr/>
          </a:p>
          <a:p>
            <a:pPr marL="171450" lvl="0" indent="-171450" algn="l" rtl="0">
              <a:lnSpc>
                <a:spcPct val="100000"/>
              </a:lnSpc>
              <a:spcBef>
                <a:spcPts val="0"/>
              </a:spcBef>
              <a:spcAft>
                <a:spcPts val="0"/>
              </a:spcAft>
              <a:buClr>
                <a:schemeClr val="dk1"/>
              </a:buClr>
              <a:buSzPts val="1000"/>
              <a:buFont typeface="Arial" panose="020B0604020202020204" pitchFamily="34" charset="0"/>
              <a:buChar char="•"/>
            </a:pPr>
            <a:r>
              <a:rPr lang="en-US" i="0" u="none" strike="noStrike">
                <a:solidFill>
                  <a:srgbClr val="211E1F"/>
                </a:solidFill>
              </a:rPr>
              <a:t>LAM is a temporary contraceptive method based on the natural effect that breastfeeding has on fertility. </a:t>
            </a:r>
            <a:endParaRPr/>
          </a:p>
          <a:p>
            <a:pPr marL="171450" lvl="0" indent="-171450" algn="l" rtl="0">
              <a:lnSpc>
                <a:spcPct val="100000"/>
              </a:lnSpc>
              <a:spcBef>
                <a:spcPts val="0"/>
              </a:spcBef>
              <a:spcAft>
                <a:spcPts val="0"/>
              </a:spcAft>
              <a:buClr>
                <a:schemeClr val="dk1"/>
              </a:buClr>
              <a:buSzPts val="1000"/>
              <a:buFont typeface="Arial" panose="020B0604020202020204" pitchFamily="34" charset="0"/>
              <a:buChar char="•"/>
            </a:pPr>
            <a:r>
              <a:rPr lang="en-US" i="0" u="none" strike="noStrike">
                <a:solidFill>
                  <a:srgbClr val="211E1F"/>
                </a:solidFill>
              </a:rPr>
              <a:t>Note that effectiveness of perfect and typical use are virtually the same – this is also related to the fact that breastfeeding suppresses fertility by temporarily preventing the release of the natural hormones that cause ovulation. </a:t>
            </a:r>
            <a:endParaRPr/>
          </a:p>
          <a:p>
            <a:pPr marL="171450" lvl="0" indent="-107950" algn="l" rtl="0">
              <a:lnSpc>
                <a:spcPct val="100000"/>
              </a:lnSpc>
              <a:spcBef>
                <a:spcPts val="0"/>
              </a:spcBef>
              <a:spcAft>
                <a:spcPts val="0"/>
              </a:spcAft>
              <a:buClr>
                <a:schemeClr val="dk1"/>
              </a:buClr>
              <a:buSzPts val="1000"/>
              <a:buFont typeface="Arial"/>
              <a:buNone/>
            </a:pPr>
            <a:endParaRPr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LAM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228600" marR="0" lvl="0" indent="-165100" algn="l" rtl="0">
              <a:lnSpc>
                <a:spcPct val="100000"/>
              </a:lnSpc>
              <a:spcBef>
                <a:spcPts val="0"/>
              </a:spcBef>
              <a:spcAft>
                <a:spcPts val="0"/>
              </a:spcAft>
              <a:buClr>
                <a:schemeClr val="dk1"/>
              </a:buClr>
              <a:buSzPts val="1000"/>
              <a:buFont typeface="Source Sans Pro"/>
              <a:buNone/>
            </a:pPr>
            <a:endParaRPr/>
          </a:p>
        </p:txBody>
      </p:sp>
      <p:sp>
        <p:nvSpPr>
          <p:cNvPr id="1917" name="Google Shape;1917;p3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128</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6"/>
        <p:cNvGrpSpPr/>
        <p:nvPr/>
      </p:nvGrpSpPr>
      <p:grpSpPr>
        <a:xfrm>
          <a:off x="0" y="0"/>
          <a:ext cx="0" cy="0"/>
          <a:chOff x="0" y="0"/>
          <a:chExt cx="0" cy="0"/>
        </a:xfrm>
      </p:grpSpPr>
      <p:sp>
        <p:nvSpPr>
          <p:cNvPr id="1927" name="Google Shape;1927;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8" name="Google Shape;1928;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a:t>
            </a:r>
            <a:r>
              <a:rPr lang="en-US" b="1" i="1">
                <a:latin typeface="Source Sans Pro"/>
                <a:ea typeface="Source Sans Pro"/>
                <a:cs typeface="Source Sans Pro"/>
                <a:sym typeface="Source Sans Pro"/>
              </a:rPr>
              <a:t> </a:t>
            </a:r>
            <a:r>
              <a:rPr lang="en-US" b="0" i="0">
                <a:latin typeface="Source Sans Pro"/>
                <a:ea typeface="Source Sans Pro"/>
                <a:cs typeface="Source Sans Pro"/>
                <a:sym typeface="Source Sans Pro"/>
              </a:rPr>
              <a:t>participants:</a:t>
            </a:r>
            <a:r>
              <a:rPr lang="en-US" b="1" i="0">
                <a:latin typeface="Source Sans Pro"/>
                <a:ea typeface="Source Sans Pro"/>
                <a:cs typeface="Source Sans Pro"/>
                <a:sym typeface="Source Sans Pro"/>
              </a:rPr>
              <a:t> </a:t>
            </a:r>
            <a:r>
              <a:rPr lang="en-US" i="0">
                <a:latin typeface="Source Sans Pro"/>
                <a:ea typeface="Source Sans Pro"/>
                <a:cs typeface="Source Sans Pro"/>
                <a:sym typeface="Source Sans Pro"/>
              </a:rPr>
              <a:t>You are all business people and naturally, making enough money to stay in business is important to you. LAM is not associated with a product or procedure. Why might it still be important to offer it, as it takes time to explain how it works?</a:t>
            </a:r>
            <a:endParaRPr b="1"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Allow </a:t>
            </a:r>
            <a:r>
              <a:rPr lang="en-US" b="0" i="0">
                <a:latin typeface="Source Sans Pro"/>
                <a:ea typeface="Source Sans Pro"/>
                <a:cs typeface="Source Sans Pro"/>
                <a:sym typeface="Source Sans Pro"/>
              </a:rPr>
              <a:t>a few responses and </a:t>
            </a:r>
            <a:r>
              <a:rPr lang="en-US" b="1" i="0">
                <a:latin typeface="Source Sans Pro"/>
                <a:ea typeface="Source Sans Pro"/>
                <a:cs typeface="Source Sans Pro"/>
                <a:sym typeface="Source Sans Pro"/>
              </a:rPr>
              <a:t>click </a:t>
            </a:r>
            <a:r>
              <a:rPr lang="en-US" b="0" i="0">
                <a:latin typeface="Source Sans Pro"/>
                <a:ea typeface="Source Sans Pro"/>
                <a:cs typeface="Source Sans Pro"/>
                <a:sym typeface="Source Sans Pro"/>
              </a:rPr>
              <a:t>to reveal the ideas on the slide.</a:t>
            </a:r>
            <a:endParaRPr b="1" i="0">
              <a:latin typeface="Source Sans Pro"/>
              <a:ea typeface="Source Sans Pro"/>
              <a:cs typeface="Source Sans Pro"/>
              <a:sym typeface="Source Sans Pro"/>
            </a:endParaRPr>
          </a:p>
          <a:p>
            <a:pPr marL="0" lvl="1" indent="0" algn="l" rtl="0">
              <a:lnSpc>
                <a:spcPct val="100000"/>
              </a:lnSpc>
              <a:spcBef>
                <a:spcPts val="0"/>
              </a:spcBef>
              <a:spcAft>
                <a:spcPts val="0"/>
              </a:spcAft>
              <a:buClr>
                <a:schemeClr val="dk1"/>
              </a:buClr>
              <a:buSzPts val="1000"/>
              <a:buFont typeface="Arial"/>
              <a:buNone/>
            </a:pPr>
            <a:endParaRPr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PSI – “Client for Life” prototype, DISC project.</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929" name="Google Shape;1929;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129</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3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0" name="Google Shape;610;p3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611" name="Google Shape;611;p3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13</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7"/>
        <p:cNvGrpSpPr/>
        <p:nvPr/>
      </p:nvGrpSpPr>
      <p:grpSpPr>
        <a:xfrm>
          <a:off x="0" y="0"/>
          <a:ext cx="0" cy="0"/>
          <a:chOff x="0" y="0"/>
          <a:chExt cx="0" cy="0"/>
        </a:xfrm>
      </p:grpSpPr>
      <p:sp>
        <p:nvSpPr>
          <p:cNvPr id="1938" name="Google Shape;1938;p3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9" name="Google Shape;1939;p3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t>Read </a:t>
            </a:r>
            <a:r>
              <a:rPr lang="en-US" b="0"/>
              <a:t>each line of text</a:t>
            </a:r>
            <a:r>
              <a:rPr lang="en-US"/>
              <a:t> on the slide. </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Global Handbook for Providers,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LAM module</a:t>
            </a:r>
            <a:endParaRPr b="0">
              <a:latin typeface="Source Sans Pro"/>
              <a:ea typeface="Source Sans Pro"/>
              <a:cs typeface="Source Sans Pro"/>
              <a:sym typeface="Source Sans Pro"/>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1940" name="Google Shape;1940;p3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130</a:t>
            </a:fld>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7"/>
        <p:cNvGrpSpPr/>
        <p:nvPr/>
      </p:nvGrpSpPr>
      <p:grpSpPr>
        <a:xfrm>
          <a:off x="0" y="0"/>
          <a:ext cx="0" cy="0"/>
          <a:chOff x="0" y="0"/>
          <a:chExt cx="0" cy="0"/>
        </a:xfrm>
      </p:grpSpPr>
      <p:sp>
        <p:nvSpPr>
          <p:cNvPr id="1948" name="Google Shape;1948;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9" name="Google Shape;1949;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rPr>
              <a:t>FACILITATOR NOTES</a:t>
            </a:r>
            <a:endParaRPr/>
          </a:p>
          <a:p>
            <a:pPr marL="0" lvl="0" indent="0" algn="l" rtl="0">
              <a:lnSpc>
                <a:spcPct val="100000"/>
              </a:lnSpc>
              <a:spcBef>
                <a:spcPts val="0"/>
              </a:spcBef>
              <a:spcAft>
                <a:spcPts val="0"/>
              </a:spcAft>
              <a:buSzPts val="1400"/>
              <a:buNone/>
            </a:pPr>
            <a:r>
              <a:rPr lang="en-US" b="1"/>
              <a:t>Say: </a:t>
            </a:r>
            <a:r>
              <a:rPr lang="en-US"/>
              <a:t>The following three criteria must be met in order for a woman to rely on LAM for contraception:</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a:t>The woman’s menstrual bleeding has not returned; </a:t>
            </a:r>
            <a:r>
              <a:rPr lang="en-US" u="sng"/>
              <a:t>AND</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a:t>The baby is fully breastfeeding and is fed often day and night; </a:t>
            </a:r>
            <a:r>
              <a:rPr lang="en-US" u="sng"/>
              <a:t>AND</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a:t>The baby is less than six months old.</a:t>
            </a:r>
            <a:endParaRPr i="0" u="none" strike="noStrike">
              <a:solidFill>
                <a:schemeClr val="dk1"/>
              </a:solidFill>
            </a:endParaRPr>
          </a:p>
          <a:p>
            <a:pPr lvl="0" indent="-171450" algn="l" rtl="0">
              <a:lnSpc>
                <a:spcPct val="100000"/>
              </a:lnSpc>
              <a:spcBef>
                <a:spcPts val="0"/>
              </a:spcBef>
              <a:spcAft>
                <a:spcPts val="0"/>
              </a:spcAft>
              <a:buClr>
                <a:schemeClr val="dk1"/>
              </a:buClr>
              <a:buSzPts val="1000"/>
              <a:buFont typeface="Arial" panose="020B0604020202020204" pitchFamily="34" charset="0"/>
              <a:buChar char="•"/>
            </a:pPr>
            <a:r>
              <a:rPr lang="en-US" i="0" u="none" strike="noStrike">
                <a:solidFill>
                  <a:srgbClr val="211E1F"/>
                </a:solidFill>
              </a:rPr>
              <a:t>“Fully breastfeeding” means that the infant receives no other liquid or food, not even water, in addition to breast milk</a:t>
            </a:r>
            <a:endParaRPr/>
          </a:p>
          <a:p>
            <a:pPr lvl="0" indent="-171450" algn="l" rtl="0">
              <a:lnSpc>
                <a:spcPct val="100000"/>
              </a:lnSpc>
              <a:spcBef>
                <a:spcPts val="0"/>
              </a:spcBef>
              <a:spcAft>
                <a:spcPts val="0"/>
              </a:spcAft>
              <a:buSzPts val="1400"/>
              <a:buFont typeface="Arial" panose="020B0604020202020204" pitchFamily="34" charset="0"/>
              <a:buChar char="•"/>
            </a:pPr>
            <a:r>
              <a:rPr lang="en-US"/>
              <a:t>LAM will </a:t>
            </a:r>
            <a:r>
              <a:rPr lang="en-US" u="sng"/>
              <a:t>not</a:t>
            </a:r>
            <a:r>
              <a:rPr lang="en-US"/>
              <a:t> be effective if any one of the three criteria is not met. While any breastfeeding may decrease fertility, LAM cannot be used as an effective method of contraception unless the other two criteria are also met.</a:t>
            </a:r>
            <a:endParaRPr/>
          </a:p>
          <a:p>
            <a:pPr lvl="0" indent="-171450" algn="l" rtl="0">
              <a:lnSpc>
                <a:spcPct val="100000"/>
              </a:lnSpc>
              <a:spcBef>
                <a:spcPts val="0"/>
              </a:spcBef>
              <a:spcAft>
                <a:spcPts val="0"/>
              </a:spcAft>
              <a:buClr>
                <a:schemeClr val="dk1"/>
              </a:buClr>
              <a:buSzPts val="1000"/>
              <a:buFont typeface="Arial" panose="020B0604020202020204" pitchFamily="34" charset="0"/>
              <a:buChar char="•"/>
            </a:pPr>
            <a:r>
              <a:rPr lang="en-US" i="0"/>
              <a:t>Bleeding within two months </a:t>
            </a:r>
            <a:r>
              <a:rPr lang="en-US"/>
              <a:t>postpartum is </a:t>
            </a:r>
            <a:r>
              <a:rPr lang="en-US" u="sng"/>
              <a:t>not</a:t>
            </a:r>
            <a:r>
              <a:rPr lang="en-US"/>
              <a:t> considered menstruation. It is considered postpartum-related discharge and would not disqualify a woman from using LAM. However, </a:t>
            </a:r>
            <a:r>
              <a:rPr lang="en-US" i="0"/>
              <a:t>any bleeding after two months postpartum </a:t>
            </a:r>
            <a:r>
              <a:rPr lang="en-US"/>
              <a:t>should be considered the return of monthly bleeding and thus the client should start using another modern method immediately. </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FHI360/CHW Counseling Tool 2019</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950" name="Google Shape;1950;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131</a:t>
            </a:fld>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0"/>
        <p:cNvGrpSpPr/>
        <p:nvPr/>
      </p:nvGrpSpPr>
      <p:grpSpPr>
        <a:xfrm>
          <a:off x="0" y="0"/>
          <a:ext cx="0" cy="0"/>
          <a:chOff x="0" y="0"/>
          <a:chExt cx="0" cy="0"/>
        </a:xfrm>
      </p:grpSpPr>
      <p:sp>
        <p:nvSpPr>
          <p:cNvPr id="1961" name="Google Shape;1961;p3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2" name="Google Shape;1962;p3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a:t>
            </a:r>
            <a:r>
              <a:rPr lang="en-US" b="1" i="0" u="none" strike="noStrike" cap="none"/>
              <a:t>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0" lvl="0" indent="0" algn="l" rtl="0">
              <a:lnSpc>
                <a:spcPct val="100000"/>
              </a:lnSpc>
              <a:spcBef>
                <a:spcPts val="0"/>
              </a:spcBef>
              <a:spcAft>
                <a:spcPts val="0"/>
              </a:spcAft>
              <a:buSzPts val="1400"/>
              <a:buFont typeface="Arial"/>
              <a:buNone/>
            </a:pPr>
            <a:r>
              <a:rPr lang="en-US" b="1"/>
              <a:t>Ask </a:t>
            </a:r>
            <a:r>
              <a:rPr lang="en-US"/>
              <a:t>1-2 participants to read the text on the slide.</a:t>
            </a:r>
            <a:endParaRPr/>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LAM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963" name="Google Shape;1963;p3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132</a:t>
            </a:fld>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1"/>
        <p:cNvGrpSpPr/>
        <p:nvPr/>
      </p:nvGrpSpPr>
      <p:grpSpPr>
        <a:xfrm>
          <a:off x="0" y="0"/>
          <a:ext cx="0" cy="0"/>
          <a:chOff x="0" y="0"/>
          <a:chExt cx="0" cy="0"/>
        </a:xfrm>
      </p:grpSpPr>
      <p:sp>
        <p:nvSpPr>
          <p:cNvPr id="1972" name="Google Shape;1972;p3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3" name="Google Shape;1973;p3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a:t>
            </a:r>
            <a:r>
              <a:rPr lang="en-US" b="1" i="0" u="none" strike="noStrike" cap="none">
                <a:latin typeface="Source Sans Pro"/>
                <a:ea typeface="Source Sans Pro"/>
                <a:cs typeface="Source Sans Pro"/>
                <a:sym typeface="Source Sans Pro"/>
              </a:rPr>
              <a:t>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LAM module</a:t>
            </a:r>
            <a:endParaRPr b="0">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974" name="Google Shape;1974;p3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133</a:t>
            </a:fld>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
        <p:cNvGrpSpPr/>
        <p:nvPr/>
      </p:nvGrpSpPr>
      <p:grpSpPr>
        <a:xfrm>
          <a:off x="0" y="0"/>
          <a:ext cx="0" cy="0"/>
          <a:chOff x="0" y="0"/>
          <a:chExt cx="0" cy="0"/>
        </a:xfrm>
      </p:grpSpPr>
      <p:sp>
        <p:nvSpPr>
          <p:cNvPr id="1982" name="Google Shape;1982;p3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3" name="Google Shape;1983;p3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LAM.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984" name="Google Shape;1984;p3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134</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1"/>
        <p:cNvGrpSpPr/>
        <p:nvPr/>
      </p:nvGrpSpPr>
      <p:grpSpPr>
        <a:xfrm>
          <a:off x="0" y="0"/>
          <a:ext cx="0" cy="0"/>
          <a:chOff x="0" y="0"/>
          <a:chExt cx="0" cy="0"/>
        </a:xfrm>
      </p:grpSpPr>
      <p:sp>
        <p:nvSpPr>
          <p:cNvPr id="1992" name="Google Shape;1992;p3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3" name="Google Shape;1993;p3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1994" name="Google Shape;1994;p3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135</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2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2" name="Google Shape;2002;p2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1 hours and 40 minutes</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800"/>
              <a:buFont typeface="Source Sans Pro"/>
              <a:buNone/>
            </a:pPr>
            <a:endParaRPr sz="1800">
              <a:latin typeface="Century Gothic"/>
              <a:ea typeface="Century Gothic"/>
              <a:cs typeface="Century Gothic"/>
              <a:sym typeface="Century Gothic"/>
            </a:endParaRPr>
          </a:p>
        </p:txBody>
      </p:sp>
      <p:sp>
        <p:nvSpPr>
          <p:cNvPr id="2003" name="Google Shape;2003;p2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136</a:t>
            </a:fld>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7"/>
        <p:cNvGrpSpPr/>
        <p:nvPr/>
      </p:nvGrpSpPr>
      <p:grpSpPr>
        <a:xfrm>
          <a:off x="0" y="0"/>
          <a:ext cx="0" cy="0"/>
          <a:chOff x="0" y="0"/>
          <a:chExt cx="0" cy="0"/>
        </a:xfrm>
      </p:grpSpPr>
      <p:sp>
        <p:nvSpPr>
          <p:cNvPr id="2008" name="Google Shape;2008;p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9" name="Google Shape;2009;p2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more specific information about methods that pharmacists and drug shop owners cannot provide but need to learn about so they can refer clients for these methods to health facilities if one of these methods is the client’s preference. These methods are longer-acting methods and require more training and/or more equipment. We will also learn how to refer a woman who chooses one of these methods, or who needs to see a facility provider because of medical conditions or adverse reactions to a method.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a:t>
            </a:r>
            <a:endParaRPr/>
          </a:p>
          <a:p>
            <a:pPr marL="571500" lvl="0" indent="-508000" algn="l" rtl="0">
              <a:lnSpc>
                <a:spcPct val="100000"/>
              </a:lnSpc>
              <a:spcBef>
                <a:spcPts val="600"/>
              </a:spcBef>
              <a:spcAft>
                <a:spcPts val="0"/>
              </a:spcAft>
              <a:buClr>
                <a:schemeClr val="dk1"/>
              </a:buClr>
              <a:buSzPts val="1000"/>
              <a:buFont typeface="Arial"/>
              <a:buNone/>
            </a:pPr>
            <a:endParaRPr/>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update this slide to the applicable methods for the country context and participant group.</a:t>
            </a:r>
            <a:endParaRPr b="0"/>
          </a:p>
          <a:p>
            <a:pPr marL="0" lvl="0" indent="0" algn="l" rtl="0">
              <a:lnSpc>
                <a:spcPct val="100000"/>
              </a:lnSpc>
              <a:spcBef>
                <a:spcPts val="800"/>
              </a:spcBef>
              <a:spcAft>
                <a:spcPts val="0"/>
              </a:spcAft>
              <a:buClr>
                <a:schemeClr val="dk1"/>
              </a:buClr>
              <a:buSzPts val="1000"/>
              <a:buFont typeface="Arial"/>
              <a:buNone/>
            </a:pPr>
            <a:endParaRPr/>
          </a:p>
        </p:txBody>
      </p:sp>
      <p:sp>
        <p:nvSpPr>
          <p:cNvPr id="2010" name="Google Shape;2010;p20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137</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7"/>
        <p:cNvGrpSpPr/>
        <p:nvPr/>
      </p:nvGrpSpPr>
      <p:grpSpPr>
        <a:xfrm>
          <a:off x="0" y="0"/>
          <a:ext cx="0" cy="0"/>
          <a:chOff x="0" y="0"/>
          <a:chExt cx="0" cy="0"/>
        </a:xfrm>
      </p:grpSpPr>
      <p:sp>
        <p:nvSpPr>
          <p:cNvPr id="2018" name="Google Shape;2018;p2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9" name="Google Shape;2019;p2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What are some things that you already know about implants?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r>
              <a:rPr lang="en-US" b="1">
                <a:latin typeface="Source Sans Pro"/>
                <a:ea typeface="Source Sans Pro"/>
                <a:cs typeface="Source Sans Pro"/>
                <a:sym typeface="Source Sans Pro"/>
              </a:rPr>
              <a:t> </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6-minute video overview for health workers in English on implants and how they work here: </a:t>
            </a:r>
            <a:r>
              <a:rPr lang="en-US" u="sng">
                <a:solidFill>
                  <a:schemeClr val="hlink"/>
                </a:solidFill>
                <a:latin typeface="Source Sans Pro"/>
                <a:ea typeface="Source Sans Pro"/>
                <a:cs typeface="Source Sans Pro"/>
                <a:sym typeface="Source Sans Pro"/>
                <a:hlinkClick r:id="rId3"/>
              </a:rPr>
              <a:t>https://globalhealthmedia.org/videos/the-implant/</a:t>
            </a:r>
            <a:endParaRPr b="1">
              <a:latin typeface="Source Sans Pro"/>
              <a:ea typeface="Source Sans Pro"/>
              <a:cs typeface="Source Sans Pro"/>
              <a:sym typeface="Source Sans Pro"/>
            </a:endParaRPr>
          </a:p>
          <a:p>
            <a:pPr marL="0" lvl="0" indent="0" algn="l" rtl="0">
              <a:lnSpc>
                <a:spcPct val="95000"/>
              </a:lnSpc>
              <a:spcBef>
                <a:spcPts val="0"/>
              </a:spcBef>
              <a:spcAft>
                <a:spcPts val="0"/>
              </a:spcAft>
              <a:buClr>
                <a:schemeClr val="dk1"/>
              </a:buClr>
              <a:buSzPts val="1000"/>
              <a:buFont typeface="Arial"/>
              <a:buNone/>
            </a:pPr>
            <a:endParaRPr i="0">
              <a:latin typeface="Source Sans Pro"/>
              <a:ea typeface="Source Sans Pro"/>
              <a:cs typeface="Source Sans Pro"/>
              <a:sym typeface="Source Sans Pro"/>
            </a:endParaRPr>
          </a:p>
          <a:p>
            <a:pPr marL="0" marR="0" lvl="0" indent="0" algn="l" rtl="0">
              <a:lnSpc>
                <a:spcPct val="95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products for the country context and participant group.</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Contraceptive Implants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020" name="Google Shape;2020;p20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138</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2"/>
        <p:cNvGrpSpPr/>
        <p:nvPr/>
      </p:nvGrpSpPr>
      <p:grpSpPr>
        <a:xfrm>
          <a:off x="0" y="0"/>
          <a:ext cx="0" cy="0"/>
          <a:chOff x="0" y="0"/>
          <a:chExt cx="0" cy="0"/>
        </a:xfrm>
      </p:grpSpPr>
      <p:sp>
        <p:nvSpPr>
          <p:cNvPr id="2033" name="Google Shape;2033;p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4" name="Google Shape;2034;p2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Implants have similar characteristics as the previous hormonal methods. Bleeding changes in the first year, and then amenorrhea (lack of bleeding) in the second year, are common and not harmful. Other side effects include h</a:t>
            </a:r>
            <a:r>
              <a:rPr lang="en-US">
                <a:latin typeface="Source Sans Pro"/>
                <a:ea typeface="Source Sans Pro"/>
                <a:cs typeface="Source Sans Pro"/>
                <a:sym typeface="Source Sans Pro"/>
              </a:rPr>
              <a:t>eadaches, breast tenderness, lower abdominal pain, acne (can improve or worsen), weight change, dizziness, mood changes, nausea, nervousness.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the text on the slide.</a:t>
            </a: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Contraceptive Implants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035" name="Google Shape;2035;p2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139</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3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9" name="Google Shape;619;p3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0" name="Google Shape;620;p3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3"/>
        <p:cNvGrpSpPr/>
        <p:nvPr/>
      </p:nvGrpSpPr>
      <p:grpSpPr>
        <a:xfrm>
          <a:off x="0" y="0"/>
          <a:ext cx="0" cy="0"/>
          <a:chOff x="0" y="0"/>
          <a:chExt cx="0" cy="0"/>
        </a:xfrm>
      </p:grpSpPr>
      <p:sp>
        <p:nvSpPr>
          <p:cNvPr id="2044" name="Google Shape;2044;p3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5" name="Google Shape;2045;p3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t>
            </a:r>
            <a:r>
              <a:rPr lang="en-US" b="1" i="0" u="none" strike="noStrike" cap="none">
                <a:latin typeface="Source Sans Pro"/>
                <a:ea typeface="Source Sans Pro"/>
                <a:cs typeface="Source Sans Pro"/>
                <a:sym typeface="Source Sans Pro"/>
              </a:rPr>
              <a:t>ACILITATOR NOTES</a:t>
            </a:r>
            <a:endParaRPr/>
          </a:p>
          <a:p>
            <a:pPr marL="0" lvl="0" indent="0" algn="l" rtl="0">
              <a:lnSpc>
                <a:spcPct val="100000"/>
              </a:lnSpc>
              <a:spcBef>
                <a:spcPts val="0"/>
              </a:spcBef>
              <a:spcAft>
                <a:spcPts val="0"/>
              </a:spcAft>
              <a:buSzPts val="1400"/>
              <a:buFont typeface="Arial"/>
              <a:buNone/>
            </a:pPr>
            <a:r>
              <a:rPr lang="en-US" b="1">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For contraceptive implants, you will need to refer the client to a higher-level provider who is specially trained to insert the implant. She will also need to visit this provider to remove the implant, when she is ready or when it expires.</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The provider will need to rule out pregnancy and screen her for any medical conditions that would make using the implant potentially unsafe.</a:t>
            </a:r>
            <a:endParaRPr/>
          </a:p>
          <a:p>
            <a:pPr marL="171450" lvl="0" indent="-171450" algn="l" rtl="0">
              <a:lnSpc>
                <a:spcPct val="100000"/>
              </a:lnSpc>
              <a:spcBef>
                <a:spcPts val="0"/>
              </a:spcBef>
              <a:spcAft>
                <a:spcPts val="0"/>
              </a:spcAft>
              <a:buClr>
                <a:schemeClr val="dk1"/>
              </a:buClr>
              <a:buSzPts val="1400"/>
              <a:buFont typeface="Arial"/>
              <a:buChar char="•"/>
            </a:pPr>
            <a:r>
              <a:rPr lang="en-US" sz="1000">
                <a:latin typeface="Source Sans Pro"/>
                <a:ea typeface="Source Sans Pro"/>
                <a:cs typeface="Source Sans Pro"/>
                <a:sym typeface="Source Sans Pro"/>
              </a:rPr>
              <a:t>The provider should also talk to her about what to expect with this method, particularly the bleeding changes that are associated with implants.</a:t>
            </a:r>
            <a:endParaRPr/>
          </a:p>
          <a:p>
            <a:pPr marL="171450" lvl="0" indent="-171450" algn="l" rtl="0">
              <a:lnSpc>
                <a:spcPct val="100000"/>
              </a:lnSpc>
              <a:spcBef>
                <a:spcPts val="0"/>
              </a:spcBef>
              <a:spcAft>
                <a:spcPts val="0"/>
              </a:spcAft>
              <a:buClr>
                <a:schemeClr val="dk1"/>
              </a:buClr>
              <a:buSzPts val="1400"/>
              <a:buFont typeface="Arial"/>
              <a:buChar char="•"/>
            </a:pPr>
            <a:r>
              <a:rPr lang="en-US" sz="1000" i="0">
                <a:latin typeface="Source Sans Pro"/>
                <a:ea typeface="Source Sans Pro"/>
                <a:cs typeface="Source Sans Pro"/>
                <a:sym typeface="Source Sans Pro"/>
              </a:rPr>
              <a:t>If she has issues or health problems that develop related to the implant, she should continue to see the higher-level provider, but she is of course welcome to come back to your shop if she needs back up methods, needs pregnancy tests, or wants information on other methods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Contraceptive Implants module</a:t>
            </a:r>
            <a:endParaRPr b="0">
              <a:latin typeface="Source Sans Pro"/>
              <a:ea typeface="Source Sans Pro"/>
              <a:cs typeface="Source Sans Pro"/>
              <a:sym typeface="Source Sans Pro"/>
            </a:endParaRPr>
          </a:p>
          <a:p>
            <a:pPr marL="228600" marR="0" lvl="0" indent="-165100" algn="l" rtl="0">
              <a:lnSpc>
                <a:spcPct val="100000"/>
              </a:lnSpc>
              <a:spcBef>
                <a:spcPts val="0"/>
              </a:spcBef>
              <a:spcAft>
                <a:spcPts val="0"/>
              </a:spcAft>
              <a:buClr>
                <a:schemeClr val="dk1"/>
              </a:buClr>
              <a:buSzPts val="1000"/>
              <a:buFont typeface="Source Sans Pro"/>
              <a:buNone/>
            </a:pP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046" name="Google Shape;2046;p3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140</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0"/>
        <p:cNvGrpSpPr/>
        <p:nvPr/>
      </p:nvGrpSpPr>
      <p:grpSpPr>
        <a:xfrm>
          <a:off x="0" y="0"/>
          <a:ext cx="0" cy="0"/>
          <a:chOff x="0" y="0"/>
          <a:chExt cx="0" cy="0"/>
        </a:xfrm>
      </p:grpSpPr>
      <p:sp>
        <p:nvSpPr>
          <p:cNvPr id="2061" name="Google Shape;2061;p2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2" name="Google Shape;2062;p2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implants.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TRP, Contraceptive Implants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063" name="Google Shape;2063;p2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141</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8"/>
        <p:cNvGrpSpPr/>
        <p:nvPr/>
      </p:nvGrpSpPr>
      <p:grpSpPr>
        <a:xfrm>
          <a:off x="0" y="0"/>
          <a:ext cx="0" cy="0"/>
          <a:chOff x="0" y="0"/>
          <a:chExt cx="0" cy="0"/>
        </a:xfrm>
      </p:grpSpPr>
      <p:sp>
        <p:nvSpPr>
          <p:cNvPr id="2069" name="Google Shape;2069;p2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0" name="Google Shape;2070;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What are some things that you already know about IUDs?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points on the slide.</a:t>
            </a:r>
            <a:r>
              <a:rPr lang="en-US" b="1">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5-minute video overview for clients in English on </a:t>
            </a:r>
            <a:r>
              <a:rPr lang="en-US" b="1" u="none">
                <a:latin typeface="Source Sans Pro"/>
                <a:ea typeface="Source Sans Pro"/>
                <a:cs typeface="Source Sans Pro"/>
                <a:sym typeface="Source Sans Pro"/>
              </a:rPr>
              <a:t>Copper</a:t>
            </a:r>
            <a:r>
              <a:rPr lang="en-US" b="0" u="none">
                <a:latin typeface="Source Sans Pro"/>
                <a:ea typeface="Source Sans Pro"/>
                <a:cs typeface="Source Sans Pro"/>
                <a:sym typeface="Source Sans Pro"/>
              </a:rPr>
              <a:t> </a:t>
            </a:r>
            <a:r>
              <a:rPr lang="en-US" b="1" u="none">
                <a:latin typeface="Source Sans Pro"/>
                <a:ea typeface="Source Sans Pro"/>
                <a:cs typeface="Source Sans Pro"/>
                <a:sym typeface="Source Sans Pro"/>
              </a:rPr>
              <a:t>IUDs</a:t>
            </a:r>
            <a:r>
              <a:rPr lang="en-US" b="0" u="none">
                <a:latin typeface="Source Sans Pro"/>
                <a:ea typeface="Source Sans Pro"/>
                <a:cs typeface="Source Sans Pro"/>
                <a:sym typeface="Source Sans Pro"/>
              </a:rPr>
              <a:t> and how they work here: </a:t>
            </a:r>
            <a:r>
              <a:rPr lang="en-US" u="sng">
                <a:solidFill>
                  <a:schemeClr val="hlink"/>
                </a:solidFill>
                <a:latin typeface="Source Sans Pro"/>
                <a:ea typeface="Source Sans Pro"/>
                <a:cs typeface="Source Sans Pro"/>
                <a:sym typeface="Source Sans Pro"/>
                <a:hlinkClick r:id="rId3"/>
              </a:rPr>
              <a:t>https://globalhealthmedia.org/videos/the-iud-2/</a:t>
            </a:r>
            <a:endParaRPr b="0" u="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marR="0" lvl="0" indent="0" algn="l" rtl="0">
              <a:lnSpc>
                <a:spcPct val="95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products for the country context and participant group.</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IUD and Hormonal IUD module.</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071" name="Google Shape;2071;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142</a:t>
            </a:fld>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3"/>
        <p:cNvGrpSpPr/>
        <p:nvPr/>
      </p:nvGrpSpPr>
      <p:grpSpPr>
        <a:xfrm>
          <a:off x="0" y="0"/>
          <a:ext cx="0" cy="0"/>
          <a:chOff x="0" y="0"/>
          <a:chExt cx="0" cy="0"/>
        </a:xfrm>
      </p:grpSpPr>
      <p:sp>
        <p:nvSpPr>
          <p:cNvPr id="2084" name="Google Shape;2084;p2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5" name="Google Shape;2085;p2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a:t>
            </a:r>
            <a:r>
              <a:rPr lang="en-US"/>
              <a:t> </a:t>
            </a:r>
            <a:r>
              <a:rPr lang="en-US" b="0">
                <a:latin typeface="Source Sans Pro"/>
                <a:ea typeface="Source Sans Pro"/>
                <a:cs typeface="Source Sans Pro"/>
                <a:sym typeface="Source Sans Pro"/>
              </a:rPr>
              <a:t>are some important differences between the two types, particularly with regard to the side effects and the way the different types affect bleeding changes. </a:t>
            </a:r>
            <a:r>
              <a:rPr lang="en-US"/>
              <a:t>Hormonal IUDs are associated with lighter or no bleeding; </a:t>
            </a:r>
            <a:r>
              <a:rPr lang="en-US" b="0">
                <a:latin typeface="Source Sans Pro"/>
                <a:ea typeface="Source Sans Pro"/>
                <a:cs typeface="Source Sans Pro"/>
                <a:sym typeface="Source Sans Pro"/>
              </a:rPr>
              <a:t>copper IUDs are associated with heavier bleeding</a:t>
            </a:r>
            <a:r>
              <a:rPr lang="en-US"/>
              <a:t>, but they are</a:t>
            </a:r>
            <a:r>
              <a:rPr lang="en-US" b="0">
                <a:latin typeface="Source Sans Pro"/>
                <a:ea typeface="Source Sans Pro"/>
                <a:cs typeface="Source Sans Pro"/>
                <a:sym typeface="Source Sans Pro"/>
              </a:rPr>
              <a:t> generally still more commonly available and often cheaper.</a:t>
            </a:r>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products for the country context and participant group.</a:t>
            </a:r>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IUD and Hormonal IUD module.</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086" name="Google Shape;2086;p2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143</a:t>
            </a:fld>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4"/>
        <p:cNvGrpSpPr/>
        <p:nvPr/>
      </p:nvGrpSpPr>
      <p:grpSpPr>
        <a:xfrm>
          <a:off x="0" y="0"/>
          <a:ext cx="0" cy="0"/>
          <a:chOff x="0" y="0"/>
          <a:chExt cx="0" cy="0"/>
        </a:xfrm>
      </p:grpSpPr>
      <p:sp>
        <p:nvSpPr>
          <p:cNvPr id="2095" name="Google Shape;2095;p3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6" name="Google Shape;2096;p3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latin typeface="Source Sans Pro"/>
                <a:ea typeface="Source Sans Pro"/>
                <a:cs typeface="Source Sans Pro"/>
                <a:sym typeface="Source Sans Pro"/>
              </a:rPr>
              <a:t>ILITATOR NOTES</a:t>
            </a:r>
            <a:endParaRPr/>
          </a:p>
          <a:p>
            <a:pPr marL="0" lvl="0" indent="0" algn="l" rtl="0">
              <a:lnSpc>
                <a:spcPct val="100000"/>
              </a:lnSpc>
              <a:spcBef>
                <a:spcPts val="0"/>
              </a:spcBef>
              <a:spcAft>
                <a:spcPts val="0"/>
              </a:spcAft>
              <a:buSzPts val="1400"/>
              <a:buFont typeface="Arial"/>
              <a:buNone/>
            </a:pPr>
            <a:r>
              <a:rPr lang="en-US" b="1">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For IUDs, you will need to refer the client to a higher-level provider who is specially trained to insert it. She will also need to visit this provider to remove the IUD, when she is ready or when it expires.</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The provider will need to rule out pregnancy and screen her for any medical conditions that would make using the </a:t>
            </a:r>
            <a:r>
              <a:rPr lang="en-US"/>
              <a:t>IUD </a:t>
            </a:r>
            <a:r>
              <a:rPr lang="en-US" sz="1000" b="0" i="0" u="none" strike="noStrike">
                <a:latin typeface="Source Sans Pro"/>
                <a:ea typeface="Source Sans Pro"/>
                <a:cs typeface="Source Sans Pro"/>
                <a:sym typeface="Source Sans Pro"/>
              </a:rPr>
              <a:t>potentially unsafe.</a:t>
            </a:r>
            <a:endParaRPr/>
          </a:p>
          <a:p>
            <a:pPr marL="171450" lvl="0" indent="-171450" algn="l" rtl="0">
              <a:lnSpc>
                <a:spcPct val="100000"/>
              </a:lnSpc>
              <a:spcBef>
                <a:spcPts val="0"/>
              </a:spcBef>
              <a:spcAft>
                <a:spcPts val="0"/>
              </a:spcAft>
              <a:buClr>
                <a:schemeClr val="dk1"/>
              </a:buClr>
              <a:buSzPts val="1400"/>
              <a:buFont typeface="Arial"/>
              <a:buChar char="•"/>
            </a:pPr>
            <a:r>
              <a:rPr lang="en-US" sz="1000">
                <a:latin typeface="Source Sans Pro"/>
                <a:ea typeface="Source Sans Pro"/>
                <a:cs typeface="Source Sans Pro"/>
                <a:sym typeface="Source Sans Pro"/>
              </a:rPr>
              <a:t>The provider should also talk to her about what to expect with this method, particularly the bleeding changes that are associated with different types of IUDs.</a:t>
            </a:r>
            <a:endParaRPr/>
          </a:p>
          <a:p>
            <a:pPr marL="171450" lvl="0" indent="-171450" algn="l" rtl="0">
              <a:lnSpc>
                <a:spcPct val="100000"/>
              </a:lnSpc>
              <a:spcBef>
                <a:spcPts val="0"/>
              </a:spcBef>
              <a:spcAft>
                <a:spcPts val="0"/>
              </a:spcAft>
              <a:buClr>
                <a:schemeClr val="dk1"/>
              </a:buClr>
              <a:buSzPts val="1400"/>
              <a:buFont typeface="Arial"/>
              <a:buChar char="•"/>
            </a:pPr>
            <a:r>
              <a:rPr lang="en-US" sz="1000" i="0">
                <a:latin typeface="Source Sans Pro"/>
                <a:ea typeface="Source Sans Pro"/>
                <a:cs typeface="Source Sans Pro"/>
                <a:sym typeface="Source Sans Pro"/>
              </a:rPr>
              <a:t>If she has issues or health problems that develop related to the IUD, she should continue to see the higher-level provider, but she is of course welcome to come back to your shop if she needs backup methods, needs pregnancy tests, or wants information on other methods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IUD and Hormonal IUD module.</a:t>
            </a:r>
            <a:endParaRPr/>
          </a:p>
          <a:p>
            <a:pPr marL="228600" marR="0" lvl="0" indent="-165100" algn="l" rtl="0">
              <a:lnSpc>
                <a:spcPct val="100000"/>
              </a:lnSpc>
              <a:spcBef>
                <a:spcPts val="0"/>
              </a:spcBef>
              <a:spcAft>
                <a:spcPts val="0"/>
              </a:spcAft>
              <a:buClr>
                <a:schemeClr val="dk1"/>
              </a:buClr>
              <a:buSzPts val="1000"/>
              <a:buFont typeface="Source Sans Pro"/>
              <a:buNone/>
            </a:pP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097" name="Google Shape;2097;p3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144</a:t>
            </a:fld>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5"/>
        <p:cNvGrpSpPr/>
        <p:nvPr/>
      </p:nvGrpSpPr>
      <p:grpSpPr>
        <a:xfrm>
          <a:off x="0" y="0"/>
          <a:ext cx="0" cy="0"/>
          <a:chOff x="0" y="0"/>
          <a:chExt cx="0" cy="0"/>
        </a:xfrm>
      </p:grpSpPr>
      <p:sp>
        <p:nvSpPr>
          <p:cNvPr id="2106" name="Google Shape;2106;p3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7" name="Google Shape;2107;p3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implants.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IUD and Hormonal IUD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108" name="Google Shape;2108;p3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145</a:t>
            </a:fld>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p2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8" name="Google Shape;2118;p2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What are some things that you already know about female sterilization? What are some of the ways we refer to this method in this country?</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r>
              <a:rPr lang="en-US" b="1">
                <a:latin typeface="Source Sans Pro"/>
                <a:ea typeface="Source Sans Pro"/>
                <a:cs typeface="Source Sans Pro"/>
                <a:sym typeface="Source Sans Pro"/>
              </a:rPr>
              <a:t>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Say:</a:t>
            </a:r>
            <a:r>
              <a:rPr lang="en-US" b="0">
                <a:latin typeface="Source Sans Pro"/>
                <a:ea typeface="Source Sans Pro"/>
                <a:cs typeface="Source Sans Pro"/>
                <a:sym typeface="Source Sans Pro"/>
              </a:rPr>
              <a:t> </a:t>
            </a:r>
            <a:r>
              <a:rPr lang="en-US">
                <a:solidFill>
                  <a:srgbClr val="0D0D0D"/>
                </a:solidFill>
                <a:latin typeface="Source Sans Pro"/>
                <a:ea typeface="Source Sans Pro"/>
                <a:cs typeface="Source Sans Pro"/>
                <a:sym typeface="Source Sans Pro"/>
              </a:rPr>
              <a:t>With female sterilization, because it is performed by a clinically trained provider, there is virtually no difference between the pregnancy rates for correct and consistent use and pregnancy rates as commonly used</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6-minute video overview for clients in English on female sterilization and how it works here: </a:t>
            </a:r>
            <a:r>
              <a:rPr lang="en-US" u="sng">
                <a:solidFill>
                  <a:schemeClr val="hlink"/>
                </a:solidFill>
                <a:latin typeface="Source Sans Pro"/>
                <a:ea typeface="Source Sans Pro"/>
                <a:cs typeface="Source Sans Pro"/>
                <a:sym typeface="Source Sans Pro"/>
                <a:hlinkClick r:id="rId3"/>
              </a:rPr>
              <a:t>https://globalhealthmedia.org/videos/the-tubal-ligation-w-english/</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Tubal Ligation (Female Sterilization) module</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119" name="Google Shape;2119;p2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146</a:t>
            </a:fld>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1"/>
        <p:cNvGrpSpPr/>
        <p:nvPr/>
      </p:nvGrpSpPr>
      <p:grpSpPr>
        <a:xfrm>
          <a:off x="0" y="0"/>
          <a:ext cx="0" cy="0"/>
          <a:chOff x="0" y="0"/>
          <a:chExt cx="0" cy="0"/>
        </a:xfrm>
      </p:grpSpPr>
      <p:sp>
        <p:nvSpPr>
          <p:cNvPr id="2132" name="Google Shape;2132;p2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3" name="Google Shape;2133;p218:notes"/>
          <p:cNvSpPr txBox="1">
            <a:spLocks noGrp="1"/>
          </p:cNvSpPr>
          <p:nvPr>
            <p:ph type="body" idx="1"/>
          </p:nvPr>
        </p:nvSpPr>
        <p:spPr>
          <a:xfrm>
            <a:off x="685800" y="4400549"/>
            <a:ext cx="5486400" cy="443334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endParaRPr>
          </a:p>
          <a:p>
            <a:pPr marL="0" marR="0" lvl="0" indent="0" algn="l" rtl="0">
              <a:lnSpc>
                <a:spcPct val="100000"/>
              </a:lnSpc>
              <a:spcBef>
                <a:spcPts val="0"/>
              </a:spcBef>
              <a:spcAft>
                <a:spcPts val="0"/>
              </a:spcAft>
              <a:buClr>
                <a:srgbClr val="000000"/>
              </a:buClr>
              <a:buSzPts val="1400"/>
              <a:buFont typeface="Arial"/>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Tubal Ligation (Female Sterilization) module</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134" name="Google Shape;2134;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147</a:t>
            </a:fld>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2"/>
        <p:cNvGrpSpPr/>
        <p:nvPr/>
      </p:nvGrpSpPr>
      <p:grpSpPr>
        <a:xfrm>
          <a:off x="0" y="0"/>
          <a:ext cx="0" cy="0"/>
          <a:chOff x="0" y="0"/>
          <a:chExt cx="0" cy="0"/>
        </a:xfrm>
      </p:grpSpPr>
      <p:sp>
        <p:nvSpPr>
          <p:cNvPr id="2143" name="Google Shape;2143;p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4" name="Google Shape;2144;p3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a:t>
            </a:r>
            <a:r>
              <a:rPr lang="en-US" b="1" i="0" u="none" strike="noStrike" cap="none">
                <a:latin typeface="Source Sans Pro"/>
                <a:ea typeface="Source Sans Pro"/>
                <a:cs typeface="Source Sans Pro"/>
                <a:sym typeface="Source Sans Pro"/>
              </a:rPr>
              <a:t>R NOTES</a:t>
            </a:r>
            <a:endParaRPr/>
          </a:p>
          <a:p>
            <a:pPr marL="0" marR="0" lvl="0" indent="0" algn="l" rtl="0">
              <a:lnSpc>
                <a:spcPct val="100000"/>
              </a:lnSpc>
              <a:spcBef>
                <a:spcPts val="0"/>
              </a:spcBef>
              <a:spcAft>
                <a:spcPts val="0"/>
              </a:spcAft>
              <a:buClr>
                <a:srgbClr val="000000"/>
              </a:buClr>
              <a:buSzPts val="1400"/>
              <a:buFont typeface="Arial"/>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r>
              <a:rPr lang="en-US" b="1">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Font typeface="Arial"/>
              <a:buNone/>
            </a:pPr>
            <a:r>
              <a:rPr lang="en-US" sz="1000" b="1" i="0">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For this method, you will need to refer the client to a higher-level provider who is specially trained to perform this procedure.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The provider will need to perform a medical evaluation and s</a:t>
            </a:r>
            <a:r>
              <a:rPr lang="en-US" sz="1000">
                <a:latin typeface="Source Sans Pro"/>
                <a:ea typeface="Source Sans Pro"/>
                <a:cs typeface="Source Sans Pro"/>
                <a:sym typeface="Source Sans Pro"/>
              </a:rPr>
              <a:t>hould also talk to her about what to expect with this method, particularly the procedure itself and what to expect afterwards.</a:t>
            </a:r>
            <a:endParaRPr/>
          </a:p>
          <a:p>
            <a:pPr marL="171450" marR="0" lvl="0" indent="-171450" algn="l" rtl="0">
              <a:lnSpc>
                <a:spcPct val="100000"/>
              </a:lnSpc>
              <a:spcBef>
                <a:spcPts val="0"/>
              </a:spcBef>
              <a:spcAft>
                <a:spcPts val="0"/>
              </a:spcAft>
              <a:buClr>
                <a:schemeClr val="dk1"/>
              </a:buClr>
              <a:buSzPts val="1400"/>
              <a:buFont typeface="Arial"/>
              <a:buChar char="•"/>
            </a:pPr>
            <a:r>
              <a:rPr lang="en-US" sz="1000" i="0">
                <a:latin typeface="Source Sans Pro"/>
                <a:ea typeface="Source Sans Pro"/>
                <a:cs typeface="Source Sans Pro"/>
                <a:sym typeface="Source Sans Pro"/>
              </a:rPr>
              <a:t>If she has issues or health problems that develop related to the procedure, she should continue to see the higher-level provider, but she is of course welcome to come back to your shop if she needs back up methods, needs pregnancy tests, or wants information on other methods</a:t>
            </a:r>
            <a:endParaRPr/>
          </a:p>
          <a:p>
            <a:pPr marL="0" lvl="0" indent="0" algn="l" rtl="0">
              <a:lnSpc>
                <a:spcPct val="100000"/>
              </a:lnSpc>
              <a:spcBef>
                <a:spcPts val="0"/>
              </a:spcBef>
              <a:spcAft>
                <a:spcPts val="0"/>
              </a:spcAft>
              <a:buSzPts val="1400"/>
              <a:buFont typeface="Arial"/>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Tubal Ligation (Female Sterilization) module</a:t>
            </a:r>
            <a:endParaRPr/>
          </a:p>
          <a:p>
            <a:pPr marL="228600" marR="0" lvl="0" indent="-165100" algn="l" rtl="0">
              <a:lnSpc>
                <a:spcPct val="100000"/>
              </a:lnSpc>
              <a:spcBef>
                <a:spcPts val="0"/>
              </a:spcBef>
              <a:spcAft>
                <a:spcPts val="0"/>
              </a:spcAft>
              <a:buClr>
                <a:schemeClr val="dk1"/>
              </a:buClr>
              <a:buSzPts val="1000"/>
              <a:buFont typeface="Source Sans Pro"/>
              <a:buNone/>
            </a:pP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145" name="Google Shape;2145;p3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148</a:t>
            </a:fld>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p3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5" name="Google Shape;2155;p3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female sterilization.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Tubal Ligation (Female Sterilization)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156" name="Google Shape;2156;p3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149</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3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3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35 minutes. </a:t>
            </a:r>
            <a:endParaRPr/>
          </a:p>
          <a:p>
            <a:pPr marL="0" marR="0" lvl="0" indent="0" algn="l" rtl="0">
              <a:lnSpc>
                <a:spcPct val="100000"/>
              </a:lnSpc>
              <a:spcBef>
                <a:spcPts val="0"/>
              </a:spcBef>
              <a:spcAft>
                <a:spcPts val="0"/>
              </a:spcAft>
              <a:buClr>
                <a:srgbClr val="000000"/>
              </a:buClr>
              <a:buSzPts val="1000"/>
              <a:buFont typeface="Source Sans Pro"/>
              <a:buNone/>
            </a:pPr>
            <a:endParaRPr b="0"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000"/>
              <a:buFont typeface="Source Sans Pro"/>
              <a:buNone/>
            </a:pPr>
            <a:r>
              <a:rPr lang="en-US"/>
              <a:t>* </a:t>
            </a:r>
            <a:r>
              <a:rPr lang="en-US" b="1"/>
              <a:t>Adaptation note: </a:t>
            </a:r>
            <a:r>
              <a:rPr lang="en-US" b="0"/>
              <a:t>The facilitator can update this session to the applicable methods, depending on what condom types are available in pharmacies and drug shops in this country.</a:t>
            </a:r>
            <a:endParaRPr/>
          </a:p>
          <a:p>
            <a:pPr marL="0" marR="0" lvl="0" indent="0" algn="l" rtl="0">
              <a:lnSpc>
                <a:spcPct val="100000"/>
              </a:lnSpc>
              <a:spcBef>
                <a:spcPts val="0"/>
              </a:spcBef>
              <a:spcAft>
                <a:spcPts val="0"/>
              </a:spcAft>
              <a:buClr>
                <a:srgbClr val="000000"/>
              </a:buClr>
              <a:buSzPts val="1000"/>
              <a:buFont typeface="Source Sans Pro"/>
              <a:buNone/>
            </a:pPr>
            <a:endParaRPr u="sng">
              <a:latin typeface="Century Gothic"/>
              <a:ea typeface="Century Gothic"/>
              <a:cs typeface="Century Gothic"/>
              <a:sym typeface="Century Gothic"/>
            </a:endParaRPr>
          </a:p>
        </p:txBody>
      </p:sp>
      <p:sp>
        <p:nvSpPr>
          <p:cNvPr id="626" name="Google Shape;626;p3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1"/>
        <p:cNvGrpSpPr/>
        <p:nvPr/>
      </p:nvGrpSpPr>
      <p:grpSpPr>
        <a:xfrm>
          <a:off x="0" y="0"/>
          <a:ext cx="0" cy="0"/>
          <a:chOff x="0" y="0"/>
          <a:chExt cx="0" cy="0"/>
        </a:xfrm>
      </p:grpSpPr>
      <p:sp>
        <p:nvSpPr>
          <p:cNvPr id="2162" name="Google Shape;2162;p2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3" name="Google Shape;2163;p220:notes"/>
          <p:cNvSpPr txBox="1">
            <a:spLocks noGrp="1"/>
          </p:cNvSpPr>
          <p:nvPr>
            <p:ph type="body" idx="1"/>
          </p:nvPr>
        </p:nvSpPr>
        <p:spPr>
          <a:xfrm>
            <a:off x="685799" y="4229100"/>
            <a:ext cx="5486401" cy="481948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What are some things that you already know about male sterilization, or vasectomy? What are some of the ways we refer to this method in this country?</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endParaRPr/>
          </a:p>
          <a:p>
            <a:pPr marL="171450" lvl="0" indent="-171450" algn="l" rtl="0">
              <a:lnSpc>
                <a:spcPct val="100000"/>
              </a:lnSpc>
              <a:spcBef>
                <a:spcPts val="0"/>
              </a:spcBef>
              <a:spcAft>
                <a:spcPts val="0"/>
              </a:spcAft>
              <a:buClr>
                <a:schemeClr val="dk1"/>
              </a:buClr>
              <a:buSzPts val="1000"/>
              <a:buFont typeface="Arial"/>
              <a:buChar char="•"/>
            </a:pPr>
            <a:r>
              <a:rPr lang="en-US" b="0" i="0">
                <a:latin typeface="Source Sans Pro"/>
                <a:ea typeface="Source Sans Pro"/>
                <a:cs typeface="Source Sans Pro"/>
                <a:sym typeface="Source Sans Pro"/>
              </a:rPr>
              <a:t>Vasectomy</a:t>
            </a:r>
            <a:r>
              <a:rPr lang="en-US" i="0"/>
              <a:t> is a permanent method of contraception for men who do not want to have any more children - it is perma</a:t>
            </a:r>
            <a:r>
              <a:rPr lang="en-US"/>
              <a:t>n</a:t>
            </a:r>
            <a:r>
              <a:rPr lang="en-US" i="0"/>
              <a:t>ent and cannot be reversed. </a:t>
            </a:r>
            <a:endParaRPr/>
          </a:p>
          <a:p>
            <a:pPr marL="171450" lvl="0" indent="-171450" algn="l" rtl="0">
              <a:lnSpc>
                <a:spcPct val="100000"/>
              </a:lnSpc>
              <a:spcBef>
                <a:spcPts val="0"/>
              </a:spcBef>
              <a:spcAft>
                <a:spcPts val="0"/>
              </a:spcAft>
              <a:buClr>
                <a:schemeClr val="dk1"/>
              </a:buClr>
              <a:buSzPts val="1000"/>
              <a:buFont typeface="Arial"/>
              <a:buChar char="•"/>
            </a:pPr>
            <a:r>
              <a:rPr lang="en-US"/>
              <a:t>It requires a trained provider and should be done in the right settings within a health facility or clinic or other settings with the necessary equipment and supplies.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a:solidFill>
                  <a:schemeClr val="dk1"/>
                </a:solidFill>
              </a:rPr>
              <a:t>Vasectomy works by keeping sperm out of semen. This is achieved by cutting and closing off the tubes that carry the sperm. Semen is ejaculated as usual, but it cannot cause pregnancy because it contains no sperm.</a:t>
            </a:r>
            <a:endParaRPr/>
          </a:p>
          <a:p>
            <a:pPr marL="171450" lvl="0" indent="-171450" algn="l" rtl="0">
              <a:lnSpc>
                <a:spcPct val="100000"/>
              </a:lnSpc>
              <a:spcBef>
                <a:spcPts val="0"/>
              </a:spcBef>
              <a:spcAft>
                <a:spcPts val="0"/>
              </a:spcAft>
              <a:buClr>
                <a:schemeClr val="dk1"/>
              </a:buClr>
              <a:buSzPts val="1000"/>
              <a:buFont typeface="Source Sans Pro"/>
              <a:buChar char="•"/>
            </a:pPr>
            <a:r>
              <a:rPr lang="en-US" i="0"/>
              <a:t>The method involves a safe, simple, and short procedure </a:t>
            </a:r>
            <a:r>
              <a:rPr lang="en-US"/>
              <a:t>such as </a:t>
            </a:r>
            <a:r>
              <a:rPr lang="en-US" i="0"/>
              <a:t>you can see here in the picture. It can be surgical </a:t>
            </a:r>
            <a:r>
              <a:rPr lang="en-US"/>
              <a:t>or through something called the no scalpel incision (NSV) technique. </a:t>
            </a:r>
          </a:p>
          <a:p>
            <a:pPr marL="171450" lvl="0" indent="-171450" algn="l" rtl="0">
              <a:lnSpc>
                <a:spcPct val="100000"/>
              </a:lnSpc>
              <a:spcBef>
                <a:spcPts val="0"/>
              </a:spcBef>
              <a:spcAft>
                <a:spcPts val="0"/>
              </a:spcAft>
              <a:buClr>
                <a:schemeClr val="dk1"/>
              </a:buClr>
              <a:buSzPts val="1000"/>
              <a:buFont typeface="Source Sans Pro"/>
              <a:buChar char="•"/>
            </a:pPr>
            <a:r>
              <a:rPr lang="en-US"/>
              <a:t>In the NSV technique, the provider makes a small puncture and with a small surgical hook, grabs the tube from the punctured hole. After the injection of local anesthesia, there is no pain with the NSV procedure, which takes about 25 minutes in total. After the procedure, NSV only requires a small band aid and keeping the area clean and dry. </a:t>
            </a:r>
            <a:endParaRPr/>
          </a:p>
          <a:p>
            <a:pPr marL="171450" marR="0" lvl="0" indent="-171450" algn="l" rtl="0">
              <a:lnSpc>
                <a:spcPct val="100000"/>
              </a:lnSpc>
              <a:spcBef>
                <a:spcPts val="0"/>
              </a:spcBef>
              <a:spcAft>
                <a:spcPts val="0"/>
              </a:spcAft>
              <a:buClr>
                <a:schemeClr val="dk1"/>
              </a:buClr>
              <a:buSzPts val="1000"/>
              <a:buFont typeface="Arial"/>
              <a:buChar char="•"/>
            </a:pPr>
            <a:r>
              <a:rPr lang="en-US">
                <a:solidFill>
                  <a:srgbClr val="0D0D0D"/>
                </a:solidFill>
              </a:rPr>
              <a:t>With </a:t>
            </a:r>
            <a:r>
              <a:rPr lang="en-US"/>
              <a:t>male sterilization</a:t>
            </a:r>
            <a:r>
              <a:rPr lang="en-US">
                <a:solidFill>
                  <a:srgbClr val="0D0D0D"/>
                </a:solidFill>
              </a:rPr>
              <a:t>, because it is </a:t>
            </a:r>
            <a:r>
              <a:rPr lang="en-US">
                <a:solidFill>
                  <a:srgbClr val="0D0D0D"/>
                </a:solidFill>
                <a:latin typeface="Source Sans Pro"/>
                <a:ea typeface="Source Sans Pro"/>
                <a:cs typeface="Source Sans Pro"/>
                <a:sym typeface="Source Sans Pro"/>
              </a:rPr>
              <a:t>performed by a clinically trained provider, there is virtually no difference between the effectiveness with perfect use versus the effectiveness with typical use.</a:t>
            </a:r>
            <a:endParaRPr/>
          </a:p>
          <a:p>
            <a:pPr marL="0" lvl="0" indent="0" algn="l" rtl="0">
              <a:lnSpc>
                <a:spcPct val="100000"/>
              </a:lnSpc>
              <a:spcBef>
                <a:spcPts val="0"/>
              </a:spcBef>
              <a:spcAft>
                <a:spcPts val="0"/>
              </a:spcAft>
              <a:buSzPts val="1400"/>
              <a:buNone/>
            </a:pPr>
            <a:endParaRPr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5-minute video overview for clients in English on vasectomy and how it works here: </a:t>
            </a:r>
            <a:r>
              <a:rPr lang="en-US" u="sng">
                <a:solidFill>
                  <a:schemeClr val="hlink"/>
                </a:solidFill>
                <a:latin typeface="Source Sans Pro"/>
                <a:ea typeface="Source Sans Pro"/>
                <a:cs typeface="Source Sans Pro"/>
                <a:sym typeface="Source Sans Pro"/>
                <a:hlinkClick r:id="rId3"/>
              </a:rPr>
              <a:t>https://globalhealthmedia.org/videos/the-vasectomy-w-english/</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Vasectomy (Male Sterilization) module</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164" name="Google Shape;2164;p2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150</a:t>
            </a:fld>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p2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5" name="Google Shape;2175;p222:notes"/>
          <p:cNvSpPr txBox="1">
            <a:spLocks noGrp="1"/>
          </p:cNvSpPr>
          <p:nvPr>
            <p:ph type="body" idx="1"/>
          </p:nvPr>
        </p:nvSpPr>
        <p:spPr>
          <a:xfrm>
            <a:off x="685800" y="4400550"/>
            <a:ext cx="5486400" cy="390061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Some key p</a:t>
            </a:r>
            <a:r>
              <a:rPr lang="en-US"/>
              <a:t>oints to remember about male sterilization include:</a:t>
            </a:r>
            <a:endParaRPr i="0"/>
          </a:p>
          <a:p>
            <a:pPr marL="171450" lvl="0" indent="-146050" algn="l" rtl="0">
              <a:lnSpc>
                <a:spcPct val="100000"/>
              </a:lnSpc>
              <a:spcBef>
                <a:spcPts val="0"/>
              </a:spcBef>
              <a:spcAft>
                <a:spcPts val="0"/>
              </a:spcAft>
              <a:buSzPts val="1000"/>
              <a:buFont typeface="Arial"/>
              <a:buChar char="•"/>
            </a:pPr>
            <a:r>
              <a:rPr lang="en-US">
                <a:solidFill>
                  <a:schemeClr val="dk1"/>
                </a:solidFill>
              </a:rPr>
              <a:t>Both approaches are quick, effective, and safe</a:t>
            </a:r>
            <a:r>
              <a:rPr lang="en-US"/>
              <a:t>.</a:t>
            </a:r>
            <a:r>
              <a:rPr lang="en-US">
                <a:solidFill>
                  <a:schemeClr val="dk1"/>
                </a:solidFill>
              </a:rPr>
              <a:t> </a:t>
            </a:r>
            <a:r>
              <a:rPr lang="en-US"/>
              <a:t>Surgical </a:t>
            </a:r>
            <a:r>
              <a:rPr lang="en-US" i="0"/>
              <a:t>vasectomy </a:t>
            </a:r>
            <a:r>
              <a:rPr lang="en-US"/>
              <a:t>uses a</a:t>
            </a:r>
            <a:r>
              <a:rPr lang="en-US" i="0"/>
              <a:t> scalpel to make </a:t>
            </a:r>
            <a:r>
              <a:rPr lang="en-US"/>
              <a:t>a small </a:t>
            </a:r>
            <a:r>
              <a:rPr lang="en-US" i="0"/>
              <a:t>incision. NSV </a:t>
            </a:r>
            <a:r>
              <a:rPr lang="en-US">
                <a:solidFill>
                  <a:srgbClr val="211E1F"/>
                </a:solidFill>
              </a:rPr>
              <a:t>uses one small puncture instead of 1 or 2 incisions in the scrotum, and there are no stitches required to close the skin.</a:t>
            </a:r>
            <a:endParaRPr strike="sngStrike"/>
          </a:p>
          <a:p>
            <a:pPr marL="171450" lvl="0" indent="-146050" algn="l" rtl="0">
              <a:lnSpc>
                <a:spcPct val="100000"/>
              </a:lnSpc>
              <a:spcBef>
                <a:spcPts val="0"/>
              </a:spcBef>
              <a:spcAft>
                <a:spcPts val="0"/>
              </a:spcAft>
              <a:buSzPts val="1000"/>
              <a:buFont typeface="Arial"/>
              <a:buChar char="•"/>
            </a:pPr>
            <a:r>
              <a:rPr lang="en-US"/>
              <a:t>There are no medical conditions to prevent a man from using male sterilization. Even patients with HIV,  as long as they have mild symptoms or are on antiretroviral drugs, can safely have a vasectomy, though they should never be pressured to accept male sterilization.</a:t>
            </a:r>
            <a:endParaRPr strike="sngStrike"/>
          </a:p>
          <a:p>
            <a:pPr marL="171450" marR="0" lvl="0" indent="-171450" algn="l" rtl="0">
              <a:lnSpc>
                <a:spcPct val="100000"/>
              </a:lnSpc>
              <a:spcBef>
                <a:spcPts val="0"/>
              </a:spcBef>
              <a:spcAft>
                <a:spcPts val="0"/>
              </a:spcAft>
              <a:buClr>
                <a:schemeClr val="dk1"/>
              </a:buClr>
              <a:buSzPts val="1000"/>
              <a:buFont typeface="Source Sans Pro"/>
              <a:buChar char="•"/>
            </a:pPr>
            <a:r>
              <a:rPr lang="en-US"/>
              <a:t>Male sterilization</a:t>
            </a:r>
            <a:r>
              <a:rPr lang="en-US" i="0"/>
              <a:t> does not affect the sex drive or performance of the man. It is not castration. The man also still ejaculates in the same way he did before the procedure, and vasectomy does not make the man feminine.</a:t>
            </a:r>
            <a:endParaRPr/>
          </a:p>
          <a:p>
            <a:pPr marL="0" lvl="0" indent="0" algn="l" rtl="0">
              <a:lnSpc>
                <a:spcPct val="100000"/>
              </a:lnSpc>
              <a:spcBef>
                <a:spcPts val="0"/>
              </a:spcBef>
              <a:spcAft>
                <a:spcPts val="0"/>
              </a:spcAft>
              <a:buSzPts val="1400"/>
              <a:buNone/>
            </a:pPr>
            <a:endParaRPr lang="en-US"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Vasectomy (Male Sterilization)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2176" name="Google Shape;2176;p2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151</a:t>
            </a:fld>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4"/>
        <p:cNvGrpSpPr/>
        <p:nvPr/>
      </p:nvGrpSpPr>
      <p:grpSpPr>
        <a:xfrm>
          <a:off x="0" y="0"/>
          <a:ext cx="0" cy="0"/>
          <a:chOff x="0" y="0"/>
          <a:chExt cx="0" cy="0"/>
        </a:xfrm>
      </p:grpSpPr>
      <p:sp>
        <p:nvSpPr>
          <p:cNvPr id="2185" name="Google Shape;2185;p3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6" name="Google Shape;2186;p3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Font typeface="Arial"/>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a:t>
            </a:r>
            <a:r>
              <a:rPr lang="en-US" b="1">
                <a:latin typeface="Source Sans Pro"/>
                <a:ea typeface="Source Sans Pro"/>
                <a:cs typeface="Source Sans Pro"/>
                <a:sym typeface="Source Sans Pro"/>
              </a:rPr>
              <a:t>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For this method, you will need to refer the client to a higher-level provider who is specially trained to perform this procedure.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The provider will need to perform a medical evaluation and s</a:t>
            </a:r>
            <a:r>
              <a:rPr lang="en-US" sz="1000">
                <a:latin typeface="Source Sans Pro"/>
                <a:ea typeface="Source Sans Pro"/>
                <a:cs typeface="Source Sans Pro"/>
                <a:sym typeface="Source Sans Pro"/>
              </a:rPr>
              <a:t>hould also talk to him about what to expect with this method, particularly the procedure itself and what to expect afterwards.</a:t>
            </a:r>
            <a:endParaRPr/>
          </a:p>
          <a:p>
            <a:pPr marL="171450" marR="0" lvl="0" indent="-171450" algn="l" rtl="0">
              <a:lnSpc>
                <a:spcPct val="100000"/>
              </a:lnSpc>
              <a:spcBef>
                <a:spcPts val="0"/>
              </a:spcBef>
              <a:spcAft>
                <a:spcPts val="0"/>
              </a:spcAft>
              <a:buClr>
                <a:schemeClr val="dk1"/>
              </a:buClr>
              <a:buSzPts val="1000"/>
              <a:buFont typeface="Arial"/>
              <a:buChar char="•"/>
            </a:pPr>
            <a:r>
              <a:rPr lang="en-US"/>
              <a:t>The</a:t>
            </a:r>
            <a:r>
              <a:rPr lang="en-US" b="0" i="0">
                <a:latin typeface="Source Sans Pro"/>
                <a:ea typeface="Source Sans Pro"/>
                <a:cs typeface="Source Sans Pro"/>
                <a:sym typeface="Source Sans Pro"/>
              </a:rPr>
              <a:t> client or couple must use another contraceptive for a period of three months after the </a:t>
            </a:r>
            <a:r>
              <a:rPr lang="en-US" b="0">
                <a:latin typeface="Source Sans Pro"/>
                <a:ea typeface="Source Sans Pro"/>
                <a:cs typeface="Source Sans Pro"/>
                <a:sym typeface="Source Sans Pro"/>
              </a:rPr>
              <a:t>vasectomy</a:t>
            </a:r>
            <a:r>
              <a:rPr lang="en-US"/>
              <a:t> - it takes this long to make sure there are no remaining sperm in the man’s body that could reach an egg</a:t>
            </a:r>
            <a:r>
              <a:rPr lang="en-US" b="0" i="0">
                <a:latin typeface="Source Sans Pro"/>
                <a:ea typeface="Source Sans Pro"/>
                <a:cs typeface="Source Sans Pro"/>
                <a:sym typeface="Source Sans Pro"/>
              </a:rPr>
              <a:t>.</a:t>
            </a:r>
            <a:endParaRPr/>
          </a:p>
          <a:p>
            <a:pPr marL="171450" marR="0" lvl="0" indent="-171450" algn="l" rtl="0">
              <a:lnSpc>
                <a:spcPct val="100000"/>
              </a:lnSpc>
              <a:spcBef>
                <a:spcPts val="0"/>
              </a:spcBef>
              <a:spcAft>
                <a:spcPts val="0"/>
              </a:spcAft>
              <a:buClr>
                <a:schemeClr val="dk1"/>
              </a:buClr>
              <a:buSzPts val="1000"/>
              <a:buFont typeface="Arial"/>
              <a:buChar char="•"/>
            </a:pPr>
            <a:r>
              <a:rPr lang="en-US" b="0">
                <a:latin typeface="Source Sans Pro"/>
                <a:ea typeface="Source Sans Pro"/>
                <a:cs typeface="Source Sans Pro"/>
                <a:sym typeface="Source Sans Pro"/>
              </a:rPr>
              <a:t>Male sterilization</a:t>
            </a:r>
            <a:r>
              <a:rPr lang="en-US" b="0" i="0">
                <a:latin typeface="Source Sans Pro"/>
                <a:ea typeface="Source Sans Pro"/>
                <a:cs typeface="Source Sans Pro"/>
                <a:sym typeface="Source Sans Pro"/>
              </a:rPr>
              <a:t> does not protect the man against any sexually transmitted infections (STIs) or HIV.  For protection against HIV or STI, the man should use condoms.</a:t>
            </a:r>
            <a:endParaRPr/>
          </a:p>
          <a:p>
            <a:pPr marL="171450" marR="0" lvl="0" indent="-171450" algn="l" rtl="0">
              <a:lnSpc>
                <a:spcPct val="100000"/>
              </a:lnSpc>
              <a:spcBef>
                <a:spcPts val="0"/>
              </a:spcBef>
              <a:spcAft>
                <a:spcPts val="0"/>
              </a:spcAft>
              <a:buClr>
                <a:schemeClr val="dk1"/>
              </a:buClr>
              <a:buSzPts val="1000"/>
              <a:buFont typeface="Arial"/>
              <a:buChar char="•"/>
            </a:pPr>
            <a:r>
              <a:rPr lang="en-US" sz="1000" i="0">
                <a:latin typeface="Source Sans Pro"/>
                <a:ea typeface="Source Sans Pro"/>
                <a:cs typeface="Source Sans Pro"/>
                <a:sym typeface="Source Sans Pro"/>
              </a:rPr>
              <a:t>If he has issues or health problems that develop related to the procedure, he should continue to see the higher-level provider, but he is of course welcome to come back to your shop if he needs back up methods, needs pregnancy tests, or wants information on other methods</a:t>
            </a:r>
            <a:endParaRPr/>
          </a:p>
          <a:p>
            <a:pPr marL="171450" marR="0" lvl="0" indent="-107950" algn="l" rtl="0">
              <a:lnSpc>
                <a:spcPct val="100000"/>
              </a:lnSpc>
              <a:spcBef>
                <a:spcPts val="0"/>
              </a:spcBef>
              <a:spcAft>
                <a:spcPts val="0"/>
              </a:spcAft>
              <a:buClr>
                <a:schemeClr val="dk1"/>
              </a:buClr>
              <a:buSzPts val="1000"/>
              <a:buFont typeface="Arial"/>
              <a:buNone/>
            </a:pPr>
            <a:endParaRPr>
              <a:solidFill>
                <a:srgbClr val="0D0D0D"/>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Vasectomy (Male Sterilization)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228600" marR="0" lvl="0" indent="-165100" algn="l" rtl="0">
              <a:lnSpc>
                <a:spcPct val="100000"/>
              </a:lnSpc>
              <a:spcBef>
                <a:spcPts val="0"/>
              </a:spcBef>
              <a:spcAft>
                <a:spcPts val="0"/>
              </a:spcAft>
              <a:buClr>
                <a:schemeClr val="dk1"/>
              </a:buClr>
              <a:buSzPts val="1000"/>
              <a:buFont typeface="Source Sans Pro"/>
              <a:buNone/>
            </a:pP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187" name="Google Shape;2187;p3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152</a:t>
            </a:fld>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5"/>
        <p:cNvGrpSpPr/>
        <p:nvPr/>
      </p:nvGrpSpPr>
      <p:grpSpPr>
        <a:xfrm>
          <a:off x="0" y="0"/>
          <a:ext cx="0" cy="0"/>
          <a:chOff x="0" y="0"/>
          <a:chExt cx="0" cy="0"/>
        </a:xfrm>
      </p:grpSpPr>
      <p:sp>
        <p:nvSpPr>
          <p:cNvPr id="2196" name="Google Shape;2196;p3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7" name="Google Shape;2197;p3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male sterilization.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Vasectomy (Male Sterilization)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2198" name="Google Shape;2198;p3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153</a:t>
            </a:fld>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6"/>
        <p:cNvGrpSpPr/>
        <p:nvPr/>
      </p:nvGrpSpPr>
      <p:grpSpPr>
        <a:xfrm>
          <a:off x="0" y="0"/>
          <a:ext cx="0" cy="0"/>
          <a:chOff x="0" y="0"/>
          <a:chExt cx="0" cy="0"/>
        </a:xfrm>
      </p:grpSpPr>
      <p:sp>
        <p:nvSpPr>
          <p:cNvPr id="2207" name="Google Shape;2207;p2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8" name="Google Shape;2208;p224:notes"/>
          <p:cNvSpPr txBox="1">
            <a:spLocks noGrp="1"/>
          </p:cNvSpPr>
          <p:nvPr>
            <p:ph type="body" idx="1"/>
          </p:nvPr>
        </p:nvSpPr>
        <p:spPr>
          <a:xfrm>
            <a:off x="685800" y="4400549"/>
            <a:ext cx="5486400" cy="438564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(30 MIN)</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Divide </a:t>
            </a:r>
            <a:r>
              <a:rPr lang="en-US" b="0">
                <a:latin typeface="Source Sans Pro"/>
                <a:ea typeface="Source Sans Pro"/>
                <a:cs typeface="Source Sans Pro"/>
                <a:sym typeface="Source Sans Pro"/>
              </a:rPr>
              <a:t>participants </a:t>
            </a:r>
            <a:r>
              <a:rPr lang="en-US">
                <a:latin typeface="Source Sans Pro"/>
                <a:ea typeface="Source Sans Pro"/>
                <a:cs typeface="Source Sans Pro"/>
                <a:sym typeface="Source Sans Pro"/>
              </a:rPr>
              <a:t>into four groups (implants, IUDs, female sterilization, male sterilization) and ask each group to use any available sample methods, and the information in the </a:t>
            </a:r>
            <a:r>
              <a:rPr lang="en-US"/>
              <a:t>FP On-the-Job Reference Booklet </a:t>
            </a:r>
            <a:r>
              <a:rPr lang="en-US">
                <a:latin typeface="Source Sans Pro"/>
                <a:ea typeface="Source Sans Pro"/>
                <a:cs typeface="Source Sans Pro"/>
                <a:sym typeface="Source Sans Pro"/>
              </a:rPr>
              <a:t>to develop a 5-minute presentation about the methods in their assigned category. The presentation should:</a:t>
            </a:r>
            <a:endParaRPr/>
          </a:p>
          <a:p>
            <a:pPr marL="171450" marR="0" lvl="0" indent="-171450" algn="l" rtl="0">
              <a:lnSpc>
                <a:spcPct val="100000"/>
              </a:lnSpc>
              <a:spcBef>
                <a:spcPts val="0"/>
              </a:spcBef>
              <a:spcAft>
                <a:spcPts val="0"/>
              </a:spcAft>
              <a:buClr>
                <a:schemeClr val="dk1"/>
              </a:buClr>
              <a:buSzPts val="1000"/>
              <a:buFont typeface="Arial" panose="020B0604020202020204" pitchFamily="34" charset="0"/>
              <a:buChar char="•"/>
            </a:pPr>
            <a:r>
              <a:rPr lang="en-US">
                <a:latin typeface="Source Sans Pro"/>
                <a:ea typeface="Source Sans Pro"/>
                <a:cs typeface="Source Sans Pro"/>
                <a:sym typeface="Source Sans Pro"/>
              </a:rPr>
              <a:t>Describe each method</a:t>
            </a:r>
            <a:endParaRPr/>
          </a:p>
          <a:p>
            <a:pPr marL="171450" marR="0" lvl="0" indent="-171450" algn="l" rtl="0">
              <a:lnSpc>
                <a:spcPct val="100000"/>
              </a:lnSpc>
              <a:spcBef>
                <a:spcPts val="0"/>
              </a:spcBef>
              <a:spcAft>
                <a:spcPts val="0"/>
              </a:spcAft>
              <a:buClr>
                <a:schemeClr val="dk1"/>
              </a:buClr>
              <a:buSzPts val="1000"/>
              <a:buFont typeface="Arial" panose="020B0604020202020204" pitchFamily="34" charset="0"/>
              <a:buChar char="•"/>
            </a:pPr>
            <a:r>
              <a:rPr lang="en-US">
                <a:latin typeface="Source Sans Pro"/>
                <a:ea typeface="Source Sans Pro"/>
                <a:cs typeface="Source Sans Pro"/>
                <a:sym typeface="Source Sans Pro"/>
              </a:rPr>
              <a:t>How it prevents pregnancy and how a client obtains the method</a:t>
            </a:r>
            <a:endParaRPr/>
          </a:p>
          <a:p>
            <a:pPr marL="171450" marR="0" lvl="0" indent="-171450" algn="l" rtl="0">
              <a:lnSpc>
                <a:spcPct val="100000"/>
              </a:lnSpc>
              <a:spcBef>
                <a:spcPts val="0"/>
              </a:spcBef>
              <a:spcAft>
                <a:spcPts val="0"/>
              </a:spcAft>
              <a:buClr>
                <a:schemeClr val="dk1"/>
              </a:buClr>
              <a:buSzPts val="1000"/>
              <a:buFont typeface="Arial" panose="020B0604020202020204" pitchFamily="34" charset="0"/>
              <a:buChar char="•"/>
            </a:pPr>
            <a:r>
              <a:rPr lang="en-US">
                <a:latin typeface="Source Sans Pro"/>
                <a:ea typeface="Source Sans Pro"/>
                <a:cs typeface="Source Sans Pro"/>
                <a:sym typeface="Source Sans Pro"/>
              </a:rPr>
              <a:t>What clients need to know about the method</a:t>
            </a:r>
            <a:endParaRPr/>
          </a:p>
          <a:p>
            <a:pPr marL="171450" marR="0" lvl="0" indent="-171450" algn="l" rtl="0">
              <a:lnSpc>
                <a:spcPct val="100000"/>
              </a:lnSpc>
              <a:spcBef>
                <a:spcPts val="0"/>
              </a:spcBef>
              <a:spcAft>
                <a:spcPts val="0"/>
              </a:spcAft>
              <a:buClr>
                <a:schemeClr val="dk1"/>
              </a:buClr>
              <a:buSzPts val="1000"/>
              <a:buFont typeface="Arial" panose="020B0604020202020204" pitchFamily="34" charset="0"/>
              <a:buChar char="•"/>
            </a:pPr>
            <a:r>
              <a:rPr lang="en-US">
                <a:latin typeface="Source Sans Pro"/>
                <a:ea typeface="Source Sans Pro"/>
                <a:cs typeface="Source Sans Pro"/>
                <a:sym typeface="Source Sans Pro"/>
              </a:rPr>
              <a:t>Common side effects</a:t>
            </a:r>
            <a:endParaRPr/>
          </a:p>
          <a:p>
            <a:pPr marL="171450" marR="0" lvl="0" indent="-171450" algn="l" rtl="0">
              <a:lnSpc>
                <a:spcPct val="100000"/>
              </a:lnSpc>
              <a:spcBef>
                <a:spcPts val="0"/>
              </a:spcBef>
              <a:spcAft>
                <a:spcPts val="0"/>
              </a:spcAft>
              <a:buClr>
                <a:schemeClr val="dk1"/>
              </a:buClr>
              <a:buSzPts val="1000"/>
              <a:buFont typeface="Arial" panose="020B0604020202020204" pitchFamily="34" charset="0"/>
              <a:buChar char="•"/>
            </a:pPr>
            <a:r>
              <a:rPr lang="en-US">
                <a:latin typeface="Source Sans Pro"/>
                <a:ea typeface="Source Sans Pro"/>
                <a:cs typeface="Source Sans Pro"/>
                <a:sym typeface="Source Sans Pro"/>
              </a:rPr>
              <a:t>Facts about the method that may not be well known or understood</a:t>
            </a:r>
            <a:endParaRPr/>
          </a:p>
          <a:p>
            <a:pPr marL="0" marR="0" lvl="0" indent="0" algn="l" rtl="0">
              <a:lnSpc>
                <a:spcPct val="100000"/>
              </a:lnSpc>
              <a:spcBef>
                <a:spcPts val="0"/>
              </a:spcBef>
              <a:spcAft>
                <a:spcPts val="0"/>
              </a:spcAft>
              <a:buClr>
                <a:schemeClr val="dk1"/>
              </a:buClr>
              <a:buSzPts val="1000"/>
              <a:buFont typeface="Source Sans Pro"/>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a:latin typeface="Source Sans Pro"/>
                <a:ea typeface="Source Sans Pro"/>
                <a:cs typeface="Source Sans Pro"/>
                <a:sym typeface="Source Sans Pro"/>
              </a:rPr>
              <a:t>After giving groups 10 minutes to prepare, </a:t>
            </a: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each group to present in plenary and </a:t>
            </a:r>
            <a:r>
              <a:rPr lang="en-US" b="1">
                <a:latin typeface="Source Sans Pro"/>
                <a:ea typeface="Source Sans Pro"/>
                <a:cs typeface="Source Sans Pro"/>
                <a:sym typeface="Source Sans Pro"/>
              </a:rPr>
              <a:t>allow</a:t>
            </a:r>
            <a:r>
              <a:rPr lang="en-US">
                <a:latin typeface="Source Sans Pro"/>
                <a:ea typeface="Source Sans Pro"/>
                <a:cs typeface="Source Sans Pro"/>
                <a:sym typeface="Source Sans Pro"/>
              </a:rPr>
              <a:t> other participants to ask questions or add additional information.</a:t>
            </a:r>
            <a:endParaRPr/>
          </a:p>
          <a:p>
            <a:pPr marL="0" marR="0" lvl="0" indent="0" algn="l" rtl="0">
              <a:lnSpc>
                <a:spcPct val="100000"/>
              </a:lnSpc>
              <a:spcBef>
                <a:spcPts val="0"/>
              </a:spcBef>
              <a:spcAft>
                <a:spcPts val="0"/>
              </a:spcAft>
              <a:buClr>
                <a:schemeClr val="dk1"/>
              </a:buClr>
              <a:buSzPts val="1000"/>
              <a:buFont typeface="Source Sans Pro"/>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a:latin typeface="Source Sans Pro"/>
                <a:ea typeface="Source Sans Pro"/>
                <a:cs typeface="Source Sans Pro"/>
                <a:sym typeface="Source Sans Pro"/>
              </a:rPr>
              <a:t>After each presentation, </a:t>
            </a:r>
            <a:r>
              <a:rPr lang="en-US" b="1">
                <a:latin typeface="Source Sans Pro"/>
                <a:ea typeface="Source Sans Pro"/>
                <a:cs typeface="Source Sans Pro"/>
                <a:sym typeface="Source Sans Pro"/>
              </a:rPr>
              <a:t>add </a:t>
            </a:r>
            <a:r>
              <a:rPr lang="en-US" b="0">
                <a:latin typeface="Source Sans Pro"/>
                <a:ea typeface="Source Sans Pro"/>
                <a:cs typeface="Source Sans Pro"/>
                <a:sym typeface="Source Sans Pro"/>
              </a:rPr>
              <a:t>and </a:t>
            </a:r>
            <a:r>
              <a:rPr lang="en-US" b="1">
                <a:latin typeface="Source Sans Pro"/>
                <a:ea typeface="Source Sans Pro"/>
                <a:cs typeface="Source Sans Pro"/>
                <a:sym typeface="Source Sans Pro"/>
              </a:rPr>
              <a:t>correct</a:t>
            </a:r>
            <a:r>
              <a:rPr lang="en-US" b="0">
                <a:latin typeface="Source Sans Pro"/>
                <a:ea typeface="Source Sans Pro"/>
                <a:cs typeface="Source Sans Pro"/>
                <a:sym typeface="Source Sans Pro"/>
              </a:rPr>
              <a:t> any information in the presentation, referring to the </a:t>
            </a:r>
            <a:r>
              <a:rPr lang="en-US"/>
              <a:t>FP On-the-Job Reference Booklet</a:t>
            </a:r>
            <a:r>
              <a:rPr lang="en-US" b="0">
                <a:latin typeface="Source Sans Pro"/>
                <a:ea typeface="Source Sans Pro"/>
                <a:cs typeface="Source Sans Pro"/>
                <a:sym typeface="Source Sans Pro"/>
              </a:rPr>
              <a:t>.</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the next group to present until all 4 groups have presented.</a:t>
            </a: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r>
              <a:rPr lang="en-US">
                <a:latin typeface="Source Sans Pro"/>
                <a:ea typeface="Source Sans Pro"/>
                <a:cs typeface="Source Sans Pro"/>
                <a:sym typeface="Source Sans Pro"/>
              </a:rPr>
              <a:t>:</a:t>
            </a:r>
            <a:endParaRPr/>
          </a:p>
          <a:p>
            <a:pPr marL="342900" marR="0" lvl="0" indent="-342900" algn="l" rtl="0">
              <a:lnSpc>
                <a:spcPct val="100000"/>
              </a:lnSpc>
              <a:spcBef>
                <a:spcPts val="0"/>
              </a:spcBef>
              <a:spcAft>
                <a:spcPts val="0"/>
              </a:spcAft>
              <a:buClr>
                <a:schemeClr val="dk1"/>
              </a:buClr>
              <a:buSzPts val="1000"/>
              <a:buFont typeface="Calibri"/>
              <a:buAutoNum type="arabicPeriod"/>
            </a:pPr>
            <a:r>
              <a:rPr lang="en-US" b="0">
                <a:latin typeface="Source Sans Pro"/>
                <a:ea typeface="Source Sans Pro"/>
                <a:cs typeface="Source Sans Pro"/>
                <a:sym typeface="Source Sans Pro"/>
              </a:rPr>
              <a:t>Ministry of Health, Uganda, Family Planning Training for Drug Shop Operators, 2018.</a:t>
            </a:r>
            <a:endParaRPr b="0">
              <a:latin typeface="Source Sans Pro"/>
              <a:ea typeface="Source Sans Pro"/>
              <a:cs typeface="Source Sans Pro"/>
              <a:sym typeface="Source Sans Pro"/>
            </a:endParaRPr>
          </a:p>
        </p:txBody>
      </p:sp>
      <p:sp>
        <p:nvSpPr>
          <p:cNvPr id="2209" name="Google Shape;2209;p2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154</a:t>
            </a:fld>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9"/>
        <p:cNvGrpSpPr/>
        <p:nvPr/>
      </p:nvGrpSpPr>
      <p:grpSpPr>
        <a:xfrm>
          <a:off x="0" y="0"/>
          <a:ext cx="0" cy="0"/>
          <a:chOff x="0" y="0"/>
          <a:chExt cx="0" cy="0"/>
        </a:xfrm>
      </p:grpSpPr>
      <p:sp>
        <p:nvSpPr>
          <p:cNvPr id="2220" name="Google Shape;2220;p225:notes"/>
          <p:cNvSpPr>
            <a:spLocks noGrp="1" noRot="1" noChangeAspect="1"/>
          </p:cNvSpPr>
          <p:nvPr>
            <p:ph type="sldImg" idx="2"/>
          </p:nvPr>
        </p:nvSpPr>
        <p:spPr>
          <a:xfrm>
            <a:off x="685800" y="49847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1" name="Google Shape;2221;p225:notes"/>
          <p:cNvSpPr txBox="1">
            <a:spLocks noGrp="1"/>
          </p:cNvSpPr>
          <p:nvPr>
            <p:ph type="body" idx="1"/>
          </p:nvPr>
        </p:nvSpPr>
        <p:spPr>
          <a:xfrm>
            <a:off x="685800" y="3584575"/>
            <a:ext cx="5486400" cy="550277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chemeClr val="dk1"/>
              </a:buClr>
              <a:buSzPts val="1000"/>
              <a:buFont typeface="Noto Sans Symbols"/>
              <a:buNone/>
            </a:pPr>
            <a:r>
              <a:rPr lang="en-US" b="1"/>
              <a:t>Say: </a:t>
            </a:r>
            <a:r>
              <a:rPr lang="en-US"/>
              <a:t>Note that for the FP methods you cannot provide, clients are not required to present a formal referral - they can simply show up to the specially trained provider and ask for the method they want. Here, we are talking about FP referrals as meaning that you provide the client with  information on where to go and what to say for methods you cannot provide.</a:t>
            </a:r>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 </a:t>
            </a:r>
            <a:r>
              <a:rPr lang="en-US">
                <a:latin typeface="Source Sans Pro"/>
                <a:ea typeface="Source Sans Pro"/>
                <a:cs typeface="Source Sans Pro"/>
                <a:sym typeface="Source Sans Pro"/>
              </a:rPr>
              <a:t>participants to recall clients they have referred for services they could not provide.</a:t>
            </a:r>
            <a:endParaRPr>
              <a:latin typeface="Source Sans Pro"/>
              <a:ea typeface="Source Sans Pro"/>
              <a:cs typeface="Source Sans Pro"/>
              <a:sym typeface="Source Sans Pro"/>
            </a:endParaRPr>
          </a:p>
          <a:p>
            <a:pPr marR="0" lvl="0" indent="-114300" algn="l" rtl="0">
              <a:lnSpc>
                <a:spcPct val="100000"/>
              </a:lnSpc>
              <a:spcBef>
                <a:spcPts val="0"/>
              </a:spcBef>
              <a:spcAft>
                <a:spcPts val="0"/>
              </a:spcAft>
              <a:buClr>
                <a:schemeClr val="dk1"/>
              </a:buClr>
              <a:buSzPts val="1000"/>
              <a:buFont typeface="Arial"/>
              <a:buChar char="•"/>
            </a:pPr>
            <a:r>
              <a:rPr lang="en-US" i="0">
                <a:latin typeface="Source Sans Pro"/>
                <a:ea typeface="Source Sans Pro"/>
                <a:cs typeface="Source Sans Pro"/>
                <a:sym typeface="Source Sans Pro"/>
              </a:rPr>
              <a:t>Did the client get the support required? What was easy and what was challenging?</a:t>
            </a:r>
            <a:endParaRPr i="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Acknowledge</a:t>
            </a:r>
            <a:r>
              <a:rPr lang="en-US">
                <a:latin typeface="Source Sans Pro"/>
                <a:ea typeface="Source Sans Pro"/>
                <a:cs typeface="Source Sans Pro"/>
                <a:sym typeface="Source Sans Pro"/>
              </a:rPr>
              <a:t> responses from 3-4 participants.</a:t>
            </a:r>
            <a:endParaRPr>
              <a:latin typeface="Source Sans Pro"/>
              <a:ea typeface="Source Sans Pro"/>
              <a:cs typeface="Source Sans Pro"/>
              <a:sym typeface="Source Sans Pro"/>
            </a:endParaRPr>
          </a:p>
          <a:p>
            <a:pPr marL="0" marR="0" lvl="0" indent="0" algn="just"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participants what they understand by “referral.” </a:t>
            </a:r>
            <a:r>
              <a:rPr lang="en-US" b="1">
                <a:latin typeface="Source Sans Pro"/>
                <a:ea typeface="Source Sans Pro"/>
                <a:cs typeface="Source Sans Pro"/>
                <a:sym typeface="Source Sans Pro"/>
              </a:rPr>
              <a:t>Acknowledge</a:t>
            </a:r>
            <a:r>
              <a:rPr lang="en-US">
                <a:latin typeface="Source Sans Pro"/>
                <a:ea typeface="Source Sans Pro"/>
                <a:cs typeface="Source Sans Pro"/>
                <a:sym typeface="Source Sans Pro"/>
              </a:rPr>
              <a:t> responses from 3-4 participants.</a:t>
            </a:r>
            <a:endParaRPr>
              <a:latin typeface="Source Sans Pro"/>
              <a:ea typeface="Source Sans Pro"/>
              <a:cs typeface="Source Sans Pro"/>
              <a:sym typeface="Source Sans Pro"/>
            </a:endParaRPr>
          </a:p>
          <a:p>
            <a:pPr marL="0" marR="0" lvl="0" indent="0" algn="just" rtl="0">
              <a:lnSpc>
                <a:spcPct val="100000"/>
              </a:lnSpc>
              <a:spcBef>
                <a:spcPts val="0"/>
              </a:spcBef>
              <a:spcAft>
                <a:spcPts val="0"/>
              </a:spcAft>
              <a:buClr>
                <a:schemeClr val="dk1"/>
              </a:buClr>
              <a:buSzPts val="1000"/>
              <a:buFont typeface="Noto Sans Symbols"/>
              <a:buNone/>
            </a:pPr>
            <a:endParaRPr lang="en-US" b="1">
              <a:latin typeface="Source Sans Pro"/>
              <a:ea typeface="Source Sans Pro"/>
              <a:cs typeface="Source Sans Pro"/>
              <a:sym typeface="Source Sans Pro"/>
            </a:endParaRPr>
          </a:p>
          <a:p>
            <a:pPr marL="0" marR="0" lvl="0" indent="0" algn="just"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1. Click and</a:t>
            </a:r>
            <a:r>
              <a:rPr lang="en-US" b="0">
                <a:latin typeface="Source Sans Pro"/>
                <a:ea typeface="Source Sans Pro"/>
                <a:cs typeface="Source Sans Pro"/>
                <a:sym typeface="Source Sans Pro"/>
              </a:rPr>
              <a:t> </a:t>
            </a: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Referral is when a provider sends a client to a higher level of health care because the person </a:t>
            </a:r>
            <a:r>
              <a:rPr lang="en-US"/>
              <a:t>needs information or services about an FP method </a:t>
            </a:r>
            <a:r>
              <a:rPr lang="en-US">
                <a:latin typeface="Source Sans Pro"/>
                <a:ea typeface="Source Sans Pro"/>
                <a:cs typeface="Source Sans Pro"/>
                <a:sym typeface="Source Sans Pro"/>
              </a:rPr>
              <a:t>that the first health provider is not able to </a:t>
            </a:r>
            <a:r>
              <a:rPr lang="en-US"/>
              <a:t>provide</a:t>
            </a:r>
            <a:r>
              <a:rPr lang="en-US">
                <a:latin typeface="Source Sans Pro"/>
                <a:ea typeface="Source Sans Pro"/>
                <a:cs typeface="Source Sans Pro"/>
                <a:sym typeface="Source Sans Pro"/>
              </a:rPr>
              <a:t>.</a:t>
            </a:r>
            <a:endParaRPr/>
          </a:p>
          <a:p>
            <a:pPr marL="0" marR="0" lvl="0" indent="0" algn="just"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participants: </a:t>
            </a:r>
            <a:r>
              <a:rPr lang="en-US" b="0" i="0">
                <a:latin typeface="Source Sans Pro"/>
                <a:ea typeface="Source Sans Pro"/>
                <a:cs typeface="Source Sans Pro"/>
                <a:sym typeface="Source Sans Pro"/>
              </a:rPr>
              <a:t>What are some reasons why you might need to refer clients to another provider or facility? </a:t>
            </a:r>
            <a:r>
              <a:rPr lang="en-US" b="1">
                <a:latin typeface="Source Sans Pro"/>
                <a:ea typeface="Source Sans Pro"/>
                <a:cs typeface="Source Sans Pro"/>
                <a:sym typeface="Source Sans Pro"/>
              </a:rPr>
              <a:t>Acknowledge</a:t>
            </a:r>
            <a:r>
              <a:rPr lang="en-US">
                <a:latin typeface="Source Sans Pro"/>
                <a:ea typeface="Source Sans Pro"/>
                <a:cs typeface="Source Sans Pro"/>
                <a:sym typeface="Source Sans Pro"/>
              </a:rPr>
              <a:t> responses from 3-4 participants.</a:t>
            </a:r>
            <a:endParaRPr/>
          </a:p>
          <a:p>
            <a:pPr marL="0" lvl="0" indent="0" algn="l" rtl="0">
              <a:lnSpc>
                <a:spcPct val="100000"/>
              </a:lnSpc>
              <a:spcBef>
                <a:spcPts val="0"/>
              </a:spcBef>
              <a:spcAft>
                <a:spcPts val="0"/>
              </a:spcAft>
              <a:buSzPts val="1400"/>
              <a:buNone/>
            </a:pPr>
            <a:endParaRPr lang="en-US"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2. Click and</a:t>
            </a:r>
            <a:r>
              <a:rPr lang="en-US" b="0">
                <a:latin typeface="Source Sans Pro"/>
                <a:ea typeface="Source Sans Pro"/>
                <a:cs typeface="Source Sans Pro"/>
                <a:sym typeface="Source Sans Pro"/>
              </a:rPr>
              <a:t> </a:t>
            </a: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Some examples are:</a:t>
            </a:r>
            <a:endParaRPr b="1">
              <a:latin typeface="Source Sans Pro"/>
              <a:ea typeface="Source Sans Pro"/>
              <a:cs typeface="Source Sans Pro"/>
              <a:sym typeface="Source Sans Pro"/>
            </a:endParaRPr>
          </a:p>
          <a:p>
            <a:pPr lvl="0" indent="-111125"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service to be provided is not part of your job description or role.</a:t>
            </a:r>
            <a:endParaRPr>
              <a:latin typeface="Source Sans Pro"/>
              <a:ea typeface="Source Sans Pro"/>
              <a:cs typeface="Source Sans Pro"/>
              <a:sym typeface="Source Sans Pro"/>
            </a:endParaRPr>
          </a:p>
          <a:p>
            <a:pPr lvl="0" indent="-111125"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You don’t have the expertise, training or technical ability to handle the situation.</a:t>
            </a:r>
            <a:endParaRPr>
              <a:latin typeface="Source Sans Pro"/>
              <a:ea typeface="Source Sans Pro"/>
              <a:cs typeface="Source Sans Pro"/>
              <a:sym typeface="Source Sans Pro"/>
            </a:endParaRPr>
          </a:p>
          <a:p>
            <a:pPr lvl="0" indent="-111125"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client needs appropriate services from a specialized provider such as post-exposure prophylaxis (PEP) prevention of HIV infection in case of rape</a:t>
            </a:r>
            <a:endParaRPr>
              <a:latin typeface="Source Sans Pro"/>
              <a:ea typeface="Source Sans Pro"/>
              <a:cs typeface="Source Sans Pro"/>
              <a:sym typeface="Source Sans Pro"/>
            </a:endParaRPr>
          </a:p>
          <a:p>
            <a:pPr marL="0" marR="0" lvl="0" indent="0" algn="just"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participants: </a:t>
            </a:r>
            <a:r>
              <a:rPr lang="en-US" b="0" i="0">
                <a:latin typeface="Source Sans Pro"/>
                <a:ea typeface="Source Sans Pro"/>
                <a:cs typeface="Source Sans Pro"/>
                <a:sym typeface="Source Sans Pro"/>
              </a:rPr>
              <a:t>What are some types of services that clients might be referred to?</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Acknowledge</a:t>
            </a:r>
            <a:r>
              <a:rPr lang="en-US">
                <a:latin typeface="Source Sans Pro"/>
                <a:ea typeface="Source Sans Pro"/>
                <a:cs typeface="Source Sans Pro"/>
                <a:sym typeface="Source Sans Pro"/>
              </a:rPr>
              <a:t> responses from 3-4 participants.</a:t>
            </a:r>
            <a:endParaRPr/>
          </a:p>
          <a:p>
            <a:pPr marL="0" lvl="0" indent="0" algn="l" rtl="0">
              <a:lnSpc>
                <a:spcPct val="100000"/>
              </a:lnSpc>
              <a:spcBef>
                <a:spcPts val="0"/>
              </a:spcBef>
              <a:spcAft>
                <a:spcPts val="0"/>
              </a:spcAft>
              <a:buSzPts val="1400"/>
              <a:buNone/>
            </a:pPr>
            <a:endParaRPr lang="en-US"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3. </a:t>
            </a:r>
            <a:r>
              <a:rPr lang="en-US" b="1"/>
              <a:t>Read</a:t>
            </a:r>
            <a:r>
              <a:rPr lang="en-US" b="0">
                <a:latin typeface="Source Sans Pro"/>
                <a:ea typeface="Source Sans Pro"/>
                <a:cs typeface="Source Sans Pro"/>
                <a:sym typeface="Source Sans Pro"/>
              </a:rPr>
              <a:t> the examples.</a:t>
            </a:r>
            <a:endParaRPr b="1">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update this slide to reflect the applicable referral guidelines for the country context and participant group. </a:t>
            </a:r>
            <a:r>
              <a:rPr lang="en-US"/>
              <a:t>It is also recommended to invite one of the representative service providers from a referral site/area health official to explain how they handle referrals that report from the participant group to health facilities. Allow participants to ask questions and invite the representative service provider(s) from health facilities to clarify.</a:t>
            </a:r>
            <a:endParaRPr/>
          </a:p>
          <a:p>
            <a:pPr marL="0" marR="0" lvl="0" indent="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342900" marR="0" lvl="0" indent="-342900" algn="l" rtl="0">
              <a:lnSpc>
                <a:spcPct val="100000"/>
              </a:lnSpc>
              <a:spcBef>
                <a:spcPts val="0"/>
              </a:spcBef>
              <a:spcAft>
                <a:spcPts val="0"/>
              </a:spcAft>
              <a:buClr>
                <a:schemeClr val="dk1"/>
              </a:buClr>
              <a:buSzPts val="1000"/>
              <a:buFont typeface="Calibri"/>
              <a:buAutoNum type="arabicPeriod"/>
            </a:pPr>
            <a:r>
              <a:rPr lang="en-US" b="0">
                <a:latin typeface="Source Sans Pro"/>
                <a:ea typeface="Source Sans Pro"/>
                <a:cs typeface="Source Sans Pro"/>
                <a:sym typeface="Source Sans Pro"/>
              </a:rPr>
              <a:t>Ministry of Health, Uganda, Family Planning Training for Drug Shop Operators, 2018.</a:t>
            </a:r>
            <a:endParaRPr b="0">
              <a:latin typeface="Source Sans Pro"/>
              <a:ea typeface="Source Sans Pro"/>
              <a:cs typeface="Source Sans Pro"/>
              <a:sym typeface="Source Sans Pro"/>
            </a:endParaRPr>
          </a:p>
        </p:txBody>
      </p:sp>
      <p:sp>
        <p:nvSpPr>
          <p:cNvPr id="2222" name="Google Shape;2222;p2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155</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0"/>
        <p:cNvGrpSpPr/>
        <p:nvPr/>
      </p:nvGrpSpPr>
      <p:grpSpPr>
        <a:xfrm>
          <a:off x="0" y="0"/>
          <a:ext cx="0" cy="0"/>
          <a:chOff x="0" y="0"/>
          <a:chExt cx="0" cy="0"/>
        </a:xfrm>
      </p:grpSpPr>
      <p:sp>
        <p:nvSpPr>
          <p:cNvPr id="2231" name="Google Shape;2231;p2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2" name="Google Shape;2232;p2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just"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Here we’ll talk about</a:t>
            </a:r>
            <a:r>
              <a:rPr lang="en-US">
                <a:latin typeface="Source Sans Pro"/>
                <a:ea typeface="Source Sans Pro"/>
                <a:cs typeface="Source Sans Pro"/>
                <a:sym typeface="Source Sans Pro"/>
              </a:rPr>
              <a:t> the referral process. </a:t>
            </a:r>
            <a:endParaRPr>
              <a:highlight>
                <a:srgbClr val="00FFFF"/>
              </a:highlight>
            </a:endParaRPr>
          </a:p>
          <a:p>
            <a:pPr marL="0" marR="0" lvl="0" indent="0" algn="just" rtl="0">
              <a:lnSpc>
                <a:spcPct val="100000"/>
              </a:lnSpc>
              <a:spcBef>
                <a:spcPts val="0"/>
              </a:spcBef>
              <a:spcAft>
                <a:spcPts val="0"/>
              </a:spcAft>
              <a:buClr>
                <a:schemeClr val="dk1"/>
              </a:buClr>
              <a:buSzPts val="1000"/>
              <a:buFont typeface="Noto Sans Symbols"/>
              <a:buNone/>
            </a:pPr>
            <a:r>
              <a:rPr lang="en-US" i="1">
                <a:latin typeface="Source Sans Pro"/>
                <a:ea typeface="Source Sans Pro"/>
                <a:cs typeface="Source Sans Pro"/>
                <a:sym typeface="Source Sans Pro"/>
              </a:rPr>
              <a:t>(</a:t>
            </a:r>
            <a:r>
              <a:rPr lang="en-US" b="1" i="1">
                <a:latin typeface="Source Sans Pro"/>
                <a:ea typeface="Source Sans Pro"/>
                <a:cs typeface="Source Sans Pro"/>
                <a:sym typeface="Source Sans Pro"/>
              </a:rPr>
              <a:t>Note:</a:t>
            </a:r>
            <a:r>
              <a:rPr lang="en-US" i="1">
                <a:latin typeface="Source Sans Pro"/>
                <a:ea typeface="Source Sans Pro"/>
                <a:cs typeface="Source Sans Pro"/>
                <a:sym typeface="Source Sans Pro"/>
              </a:rPr>
              <a:t> it is more realistic for this cadre that referrals rely on a verbal process, rather than paper forms. However, include any local guidelines or forms for completing the referral if required by the local context.)</a:t>
            </a:r>
            <a:endParaRPr/>
          </a:p>
          <a:p>
            <a:pPr marL="0" marR="0" lvl="0" indent="0" algn="l" rtl="0">
              <a:lnSpc>
                <a:spcPct val="115000"/>
              </a:lnSpc>
              <a:spcBef>
                <a:spcPts val="0"/>
              </a:spcBef>
              <a:spcAft>
                <a:spcPts val="0"/>
              </a:spcAft>
              <a:buClr>
                <a:schemeClr val="dk1"/>
              </a:buClr>
              <a:buSzPts val="1000"/>
              <a:buFont typeface="Noto Sans Symbols"/>
              <a:buNone/>
            </a:pP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and </a:t>
            </a:r>
            <a:r>
              <a:rPr lang="en-US" b="1" i="0">
                <a:latin typeface="Source Sans Pro"/>
                <a:ea typeface="Source Sans Pro"/>
                <a:cs typeface="Source Sans Pro"/>
                <a:sym typeface="Source Sans Pro"/>
              </a:rPr>
              <a:t>r</a:t>
            </a:r>
            <a:r>
              <a:rPr lang="en-US" b="1">
                <a:latin typeface="Source Sans Pro"/>
                <a:ea typeface="Source Sans Pro"/>
                <a:cs typeface="Source Sans Pro"/>
                <a:sym typeface="Source Sans Pro"/>
              </a:rPr>
              <a:t>ead </a:t>
            </a:r>
            <a:r>
              <a:rPr lang="en-US" b="0">
                <a:latin typeface="Source Sans Pro"/>
                <a:ea typeface="Source Sans Pro"/>
                <a:cs typeface="Source Sans Pro"/>
                <a:sym typeface="Source Sans Pro"/>
              </a:rPr>
              <a:t>the text on the slide.</a:t>
            </a:r>
            <a:r>
              <a:rPr lang="en-US" b="1">
                <a:latin typeface="Source Sans Pro"/>
                <a:ea typeface="Source Sans Pro"/>
                <a:cs typeface="Source Sans Pro"/>
                <a:sym typeface="Source Sans Pro"/>
              </a:rPr>
              <a:t> Ask</a:t>
            </a:r>
            <a:r>
              <a:rPr lang="en-US" b="0">
                <a:latin typeface="Source Sans Pro"/>
                <a:ea typeface="Source Sans Pro"/>
                <a:cs typeface="Source Sans Pro"/>
                <a:sym typeface="Source Sans Pro"/>
              </a:rPr>
              <a:t> if any of the participants have followed a different process to refer their clients, or if they have any tips on referring clients elsewhere.</a:t>
            </a:r>
            <a:endParaRPr/>
          </a:p>
          <a:p>
            <a:pPr marL="0" marR="0" lvl="0" indent="0" algn="l" rtl="0">
              <a:lnSpc>
                <a:spcPct val="95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marR="0" lvl="0" indent="0" algn="l" rtl="0">
              <a:lnSpc>
                <a:spcPct val="95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update this slide to reflect the applicable referral guidelines for the country context and participant group.</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342900" marR="0" lvl="0" indent="-342900" algn="l" rtl="0">
              <a:lnSpc>
                <a:spcPct val="100000"/>
              </a:lnSpc>
              <a:spcBef>
                <a:spcPts val="0"/>
              </a:spcBef>
              <a:spcAft>
                <a:spcPts val="0"/>
              </a:spcAft>
              <a:buClr>
                <a:schemeClr val="dk1"/>
              </a:buClr>
              <a:buSzPts val="1000"/>
              <a:buFont typeface="Calibri"/>
              <a:buAutoNum type="arabicPeriod"/>
            </a:pPr>
            <a:r>
              <a:rPr lang="en-US" b="0">
                <a:latin typeface="Source Sans Pro"/>
                <a:ea typeface="Source Sans Pro"/>
                <a:cs typeface="Source Sans Pro"/>
                <a:sym typeface="Source Sans Pro"/>
              </a:rPr>
              <a:t>Ministry of Health, Uganda, Family Planning Training for Drug Shop Operators, 2018.</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0"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233" name="Google Shape;2233;p2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156</a:t>
            </a:fld>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9"/>
        <p:cNvGrpSpPr/>
        <p:nvPr/>
      </p:nvGrpSpPr>
      <p:grpSpPr>
        <a:xfrm>
          <a:off x="0" y="0"/>
          <a:ext cx="0" cy="0"/>
          <a:chOff x="0" y="0"/>
          <a:chExt cx="0" cy="0"/>
        </a:xfrm>
      </p:grpSpPr>
      <p:sp>
        <p:nvSpPr>
          <p:cNvPr id="2240" name="Google Shape;2240;p2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1" name="Google Shape;2241;p228:notes"/>
          <p:cNvSpPr txBox="1">
            <a:spLocks noGrp="1"/>
          </p:cNvSpPr>
          <p:nvPr>
            <p:ph type="body" idx="1"/>
          </p:nvPr>
        </p:nvSpPr>
        <p:spPr>
          <a:xfrm>
            <a:off x="685800" y="4400549"/>
            <a:ext cx="5486400" cy="420276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r>
              <a:rPr lang="en-US" b="1">
                <a:solidFill>
                  <a:srgbClr val="000000"/>
                </a:solidFill>
              </a:rPr>
              <a:t>10</a:t>
            </a:r>
            <a:r>
              <a:rPr lang="en-US" b="1" i="0" u="none" strike="noStrike" cap="none">
                <a:solidFill>
                  <a:srgbClr val="000000"/>
                </a:solidFill>
                <a:latin typeface="Source Sans Pro"/>
                <a:ea typeface="Source Sans Pro"/>
                <a:cs typeface="Source Sans Pro"/>
                <a:sym typeface="Source Sans Pro"/>
              </a:rPr>
              <a:t> MIN)</a:t>
            </a:r>
            <a:endParaRPr/>
          </a:p>
          <a:p>
            <a:pPr marL="0" indent="0">
              <a:buClr>
                <a:schemeClr val="dk1"/>
              </a:buClr>
              <a:buSzPts val="1000"/>
            </a:pPr>
            <a:r>
              <a:rPr lang="en-US" b="1">
                <a:latin typeface="Source Sans Pro"/>
                <a:ea typeface="Source Sans Pro"/>
                <a:cs typeface="Source Sans Pro"/>
                <a:sym typeface="Source Sans Pro"/>
              </a:rPr>
              <a:t>*Print a master list of nearby referral facilities and referral forms (if required) in advance of this session. </a:t>
            </a:r>
            <a:endParaRPr lang="en-US" b="1"/>
          </a:p>
          <a:p>
            <a:pPr marL="0" marR="0" lvl="0" indent="0" algn="l" rtl="0">
              <a:spcAft>
                <a:spcPts val="0"/>
              </a:spcAft>
              <a:buClr>
                <a:schemeClr val="dk1"/>
              </a:buClr>
              <a:buSzPts val="1000"/>
              <a:buFont typeface="Noto Sans Symbols"/>
              <a:buNone/>
            </a:pPr>
            <a:endParaRPr lang="en-US" b="1">
              <a:latin typeface="Source Sans Pro"/>
              <a:ea typeface="Source Sans Pro"/>
              <a:cs typeface="Source Sans Pro"/>
              <a:sym typeface="Source Sans Pro"/>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Using the master list of referral health facilities, you will create your own list of possible facilities where you can refer clients who have a complication from using a contraceptive method that you provided, where you can refer clients who want a method you are not trained to provide, or where you can send clients if you have a stockout.</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Instruct</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participants to fill in the referral list provided in the Methods Requiring </a:t>
            </a:r>
            <a:r>
              <a:rPr lang="en-US"/>
              <a:t>Service Provision Elsewhere </a:t>
            </a:r>
            <a:r>
              <a:rPr lang="en-US">
                <a:latin typeface="Source Sans Pro"/>
                <a:ea typeface="Source Sans Pro"/>
                <a:cs typeface="Source Sans Pro"/>
                <a:sym typeface="Source Sans Pro"/>
              </a:rPr>
              <a:t>section of the FP On-the-Job Reference Booklet so they can make referrals to appropriate local facilities and providers. </a:t>
            </a:r>
            <a:endParaRPr/>
          </a:p>
          <a:p>
            <a:pPr marL="0" marR="0" lvl="0" indent="0" algn="l" rtl="0">
              <a:spcAft>
                <a:spcPts val="0"/>
              </a:spcAft>
              <a:buClr>
                <a:schemeClr val="dk1"/>
              </a:buClr>
              <a:buSzPts val="1000"/>
              <a:buFont typeface="Noto Sans Symbols"/>
              <a:buNone/>
            </a:pPr>
            <a:endParaRPr>
              <a:latin typeface="Source Sans Pro"/>
              <a:ea typeface="Source Sans Pro"/>
              <a:cs typeface="Source Sans Pro"/>
              <a:sym typeface="Source Sans Pro"/>
            </a:endParaRPr>
          </a:p>
          <a:p>
            <a:pPr marL="0" marR="0" lvl="0" indent="0" algn="l" rtl="0">
              <a:spcAft>
                <a:spcPts val="0"/>
              </a:spcAft>
              <a:buClr>
                <a:schemeClr val="dk1"/>
              </a:buClr>
              <a:buSzPts val="1000"/>
              <a:buFont typeface="Noto Sans Symbols"/>
              <a:buNone/>
            </a:pPr>
            <a:r>
              <a:rPr lang="en-US">
                <a:latin typeface="Source Sans Pro"/>
                <a:ea typeface="Source Sans Pro"/>
                <a:cs typeface="Source Sans Pro"/>
                <a:sym typeface="Source Sans Pro"/>
              </a:rPr>
              <a:t>If the local context requires any paper referral forms, </a:t>
            </a:r>
            <a:r>
              <a:rPr lang="en-US" b="1">
                <a:latin typeface="Source Sans Pro"/>
                <a:ea typeface="Source Sans Pro"/>
                <a:cs typeface="Source Sans Pro"/>
                <a:sym typeface="Source Sans Pro"/>
              </a:rPr>
              <a:t>distribute </a:t>
            </a:r>
            <a:r>
              <a:rPr lang="en-US">
                <a:latin typeface="Source Sans Pro"/>
                <a:ea typeface="Source Sans Pro"/>
                <a:cs typeface="Source Sans Pro"/>
                <a:sym typeface="Source Sans Pro"/>
              </a:rPr>
              <a:t>copies of local referral forms to participants.</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through the sections of the referral form with participants and allow them to ask any questions.</a:t>
            </a:r>
            <a:r>
              <a:rPr lang="en-US">
                <a:latin typeface="Source Sans Pro"/>
                <a:ea typeface="Source Sans Pro"/>
                <a:cs typeface="Source Sans Pro"/>
                <a:sym typeface="Source Sans Pro"/>
              </a:rPr>
              <a:t> </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Instruct </a:t>
            </a:r>
            <a:r>
              <a:rPr lang="en-US">
                <a:latin typeface="Source Sans Pro"/>
                <a:ea typeface="Source Sans Pro"/>
                <a:cs typeface="Source Sans Pro"/>
                <a:sym typeface="Source Sans Pro"/>
              </a:rPr>
              <a:t>participants to form pairs to practice providing a verbal referral (or completing the referral forms, according to local guidelines). They should take turns playing the role of the provider and client (male providers can opt to role play a female client). </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Supervise</a:t>
            </a:r>
            <a:r>
              <a:rPr lang="en-US">
                <a:latin typeface="Source Sans Pro"/>
                <a:ea typeface="Source Sans Pro"/>
                <a:cs typeface="Source Sans Pro"/>
                <a:sym typeface="Source Sans Pro"/>
              </a:rPr>
              <a:t> the participants and assist accordingly.</a:t>
            </a:r>
            <a:endParaRPr/>
          </a:p>
          <a:p>
            <a:pPr marL="0" marR="0" lvl="0" indent="0" algn="l" rtl="0">
              <a:spcAft>
                <a:spcPts val="0"/>
              </a:spcAft>
              <a:buSzPts val="1400"/>
              <a:buNone/>
            </a:pPr>
            <a:endParaRPr>
              <a:latin typeface="Source Sans Pro"/>
              <a:ea typeface="Source Sans Pro"/>
              <a:cs typeface="Source Sans Pro"/>
              <a:sym typeface="Source Sans Pro"/>
            </a:endParaRPr>
          </a:p>
          <a:p>
            <a:pPr marL="0" marR="0" lvl="0" indent="0" algn="l" rtl="0">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update this slide to the applicable guidelines for making referrals between the participant cadre and higher-level facility providers for the country context and participant group.</a:t>
            </a:r>
            <a:endParaRPr b="0">
              <a:latin typeface="Source Sans Pro"/>
              <a:ea typeface="Source Sans Pro"/>
              <a:cs typeface="Source Sans Pro"/>
              <a:sym typeface="Source Sans Pro"/>
            </a:endParaRPr>
          </a:p>
          <a:p>
            <a:pPr marL="0" lvl="0" indent="0" algn="l" rtl="0">
              <a:spcAft>
                <a:spcPts val="0"/>
              </a:spcAft>
              <a:buClr>
                <a:schemeClr val="dk1"/>
              </a:buClr>
              <a:buSzPts val="1000"/>
              <a:buFont typeface="Arial"/>
              <a:buNone/>
            </a:pPr>
            <a:endParaRPr i="0">
              <a:latin typeface="Source Sans Pro"/>
              <a:ea typeface="Source Sans Pro"/>
              <a:cs typeface="Source Sans Pro"/>
              <a:sym typeface="Source Sans Pro"/>
            </a:endParaRPr>
          </a:p>
          <a:p>
            <a:pPr marL="0" lvl="0" indent="0" algn="l" rtl="0">
              <a:spcAft>
                <a:spcPts val="0"/>
              </a:spcAft>
              <a:buSzPts val="1400"/>
              <a:buNone/>
            </a:pPr>
            <a:r>
              <a:rPr lang="en-US" b="1" u="sng">
                <a:latin typeface="Source Sans Pro"/>
                <a:ea typeface="Source Sans Pro"/>
                <a:cs typeface="Source Sans Pro"/>
                <a:sym typeface="Source Sans Pro"/>
              </a:rPr>
              <a:t>References:</a:t>
            </a:r>
            <a:endParaRPr/>
          </a:p>
          <a:p>
            <a:pPr marL="342900" marR="0" lvl="0" indent="-342900" algn="l" rtl="0">
              <a:spcAft>
                <a:spcPts val="0"/>
              </a:spcAft>
              <a:buClr>
                <a:schemeClr val="dk1"/>
              </a:buClr>
              <a:buSzPts val="1000"/>
              <a:buFont typeface="Calibri"/>
              <a:buAutoNum type="arabicPeriod"/>
            </a:pPr>
            <a:r>
              <a:rPr lang="en-US" b="0">
                <a:latin typeface="Source Sans Pro"/>
                <a:ea typeface="Source Sans Pro"/>
                <a:cs typeface="Source Sans Pro"/>
                <a:sym typeface="Source Sans Pro"/>
              </a:rPr>
              <a:t>Ministry of Health, Uganda, Family Planning Training for Drug Shop Operators, 2018.</a:t>
            </a:r>
            <a:endParaRPr b="0">
              <a:latin typeface="Source Sans Pro"/>
              <a:ea typeface="Source Sans Pro"/>
              <a:cs typeface="Source Sans Pro"/>
              <a:sym typeface="Source Sans Pro"/>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2242" name="Google Shape;2242;p2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157</a:t>
            </a:fld>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9"/>
        <p:cNvGrpSpPr/>
        <p:nvPr/>
      </p:nvGrpSpPr>
      <p:grpSpPr>
        <a:xfrm>
          <a:off x="0" y="0"/>
          <a:ext cx="0" cy="0"/>
          <a:chOff x="0" y="0"/>
          <a:chExt cx="0" cy="0"/>
        </a:xfrm>
      </p:grpSpPr>
      <p:sp>
        <p:nvSpPr>
          <p:cNvPr id="2250" name="Google Shape;2250;g208696d677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1" name="Google Shape;2251;g208696d6772_0_0:notes"/>
          <p:cNvSpPr txBox="1">
            <a:spLocks noGrp="1"/>
          </p:cNvSpPr>
          <p:nvPr>
            <p:ph type="body" idx="1"/>
          </p:nvPr>
        </p:nvSpPr>
        <p:spPr>
          <a:xfrm>
            <a:off x="685800" y="4400549"/>
            <a:ext cx="5486400" cy="4202700"/>
          </a:xfrm>
          <a:prstGeom prst="rect">
            <a:avLst/>
          </a:prstGeom>
          <a:noFill/>
          <a:ln>
            <a:noFill/>
          </a:ln>
        </p:spPr>
        <p:txBody>
          <a:bodyPr spcFirstLastPara="1" wrap="square" lIns="91425" tIns="45700" rIns="91425" bIns="45700" anchor="t" anchorCtr="0">
            <a:noAutofit/>
          </a:bodyPr>
          <a:lstStyle/>
          <a:p>
            <a:pPr marL="0" lvl="0" indent="0" algn="l" rtl="0">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r>
              <a:rPr lang="en-US" b="1">
                <a:solidFill>
                  <a:srgbClr val="000000"/>
                </a:solidFill>
              </a:rPr>
              <a:t>10</a:t>
            </a:r>
            <a:r>
              <a:rPr lang="en-US" b="1" i="0" u="none" strike="noStrike" cap="none">
                <a:solidFill>
                  <a:srgbClr val="000000"/>
                </a:solidFill>
                <a:latin typeface="Source Sans Pro"/>
                <a:ea typeface="Source Sans Pro"/>
                <a:cs typeface="Source Sans Pro"/>
                <a:sym typeface="Source Sans Pro"/>
              </a:rPr>
              <a:t> MIN)</a:t>
            </a:r>
            <a:endParaRPr/>
          </a:p>
          <a:p>
            <a:pPr marL="0" indent="0">
              <a:buClr>
                <a:schemeClr val="dk1"/>
              </a:buClr>
              <a:buSzPts val="1000"/>
            </a:pPr>
            <a:r>
              <a:rPr lang="en-US" b="1">
                <a:latin typeface="Source Sans Pro"/>
                <a:ea typeface="Source Sans Pro"/>
                <a:cs typeface="Source Sans Pro"/>
                <a:sym typeface="Source Sans Pro"/>
              </a:rPr>
              <a:t>*Print a master list of nearby referral facilities and referral forms (if required) in advance of this session. </a:t>
            </a:r>
            <a:endParaRPr lang="en-US" b="1"/>
          </a:p>
          <a:p>
            <a:pPr marL="0" marR="0" lvl="0" indent="0" algn="l" rtl="0">
              <a:spcAft>
                <a:spcPts val="0"/>
              </a:spcAft>
              <a:buClr>
                <a:schemeClr val="dk1"/>
              </a:buClr>
              <a:buSzPts val="1000"/>
              <a:buFont typeface="Noto Sans Symbols"/>
              <a:buNone/>
            </a:pPr>
            <a:endParaRPr lang="en-US" b="1">
              <a:latin typeface="Source Sans Pro"/>
              <a:ea typeface="Source Sans Pro"/>
              <a:cs typeface="Source Sans Pro"/>
              <a:sym typeface="Source Sans Pro"/>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Using the master list of referral health facilities, you will now create </a:t>
            </a:r>
            <a:r>
              <a:rPr lang="en-US"/>
              <a:t>a </a:t>
            </a:r>
            <a:r>
              <a:rPr lang="en-US" b="0">
                <a:latin typeface="Source Sans Pro"/>
                <a:ea typeface="Source Sans Pro"/>
                <a:cs typeface="Source Sans Pro"/>
                <a:sym typeface="Source Sans Pro"/>
              </a:rPr>
              <a:t>list of </a:t>
            </a:r>
            <a:r>
              <a:rPr lang="en-US"/>
              <a:t>facilities or places </a:t>
            </a:r>
            <a:r>
              <a:rPr lang="en-US" b="0">
                <a:latin typeface="Source Sans Pro"/>
                <a:ea typeface="Source Sans Pro"/>
                <a:cs typeface="Source Sans Pro"/>
                <a:sym typeface="Source Sans Pro"/>
              </a:rPr>
              <a:t>where you can refer clients who </a:t>
            </a:r>
            <a:r>
              <a:rPr lang="en-US"/>
              <a:t>may disclose that they have issues that need the help of other services, such as HIV/AIDS testing and counseling, gender-based violence services, or youth protective services</a:t>
            </a:r>
            <a:r>
              <a:rPr lang="en-US" b="0">
                <a:latin typeface="Source Sans Pro"/>
                <a:ea typeface="Source Sans Pro"/>
                <a:cs typeface="Source Sans Pro"/>
                <a:sym typeface="Source Sans Pro"/>
              </a:rPr>
              <a:t>.</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Instruct</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participants to fill in the second referral list provided in the </a:t>
            </a:r>
            <a:r>
              <a:rPr lang="en-US"/>
              <a:t>Methods Requiring Service Provision Elsewhere</a:t>
            </a:r>
            <a:r>
              <a:rPr lang="en-US">
                <a:latin typeface="Source Sans Pro"/>
                <a:ea typeface="Source Sans Pro"/>
                <a:cs typeface="Source Sans Pro"/>
                <a:sym typeface="Source Sans Pro"/>
              </a:rPr>
              <a:t> section of the FP On-the-Job Reference Booklet so they can make referrals to appropriate local facilities and providers. </a:t>
            </a:r>
            <a:endParaRPr/>
          </a:p>
          <a:p>
            <a:pPr marL="0" marR="0" lvl="0" indent="0" algn="l" rtl="0">
              <a:spcAft>
                <a:spcPts val="0"/>
              </a:spcAft>
              <a:buClr>
                <a:schemeClr val="dk1"/>
              </a:buClr>
              <a:buSzPts val="1000"/>
              <a:buFont typeface="Noto Sans Symbols"/>
              <a:buNone/>
            </a:pPr>
            <a:endParaRPr>
              <a:latin typeface="Source Sans Pro"/>
              <a:ea typeface="Source Sans Pro"/>
              <a:cs typeface="Source Sans Pro"/>
              <a:sym typeface="Source Sans Pro"/>
            </a:endParaRPr>
          </a:p>
          <a:p>
            <a:pPr marL="0" marR="0" lvl="0" indent="0" algn="l" rtl="0">
              <a:spcAft>
                <a:spcPts val="0"/>
              </a:spcAft>
              <a:buClr>
                <a:schemeClr val="dk1"/>
              </a:buClr>
              <a:buSzPts val="1000"/>
              <a:buFont typeface="Noto Sans Symbols"/>
              <a:buNone/>
            </a:pPr>
            <a:r>
              <a:rPr lang="en-US">
                <a:latin typeface="Source Sans Pro"/>
                <a:ea typeface="Source Sans Pro"/>
                <a:cs typeface="Source Sans Pro"/>
                <a:sym typeface="Source Sans Pro"/>
              </a:rPr>
              <a:t>If the local context requires paper forms, </a:t>
            </a:r>
            <a:r>
              <a:rPr lang="en-US" b="1">
                <a:latin typeface="Source Sans Pro"/>
                <a:ea typeface="Source Sans Pro"/>
                <a:cs typeface="Source Sans Pro"/>
                <a:sym typeface="Source Sans Pro"/>
              </a:rPr>
              <a:t>distribute </a:t>
            </a:r>
            <a:r>
              <a:rPr lang="en-US">
                <a:latin typeface="Source Sans Pro"/>
                <a:ea typeface="Source Sans Pro"/>
                <a:cs typeface="Source Sans Pro"/>
                <a:sym typeface="Source Sans Pro"/>
              </a:rPr>
              <a:t>copies of local referral forms to participants.</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through the sections of the referral form with participants and allow them to ask any questions.</a:t>
            </a:r>
            <a:r>
              <a:rPr lang="en-US">
                <a:latin typeface="Source Sans Pro"/>
                <a:ea typeface="Source Sans Pro"/>
                <a:cs typeface="Source Sans Pro"/>
                <a:sym typeface="Source Sans Pro"/>
              </a:rPr>
              <a:t> </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Instruct </a:t>
            </a:r>
            <a:r>
              <a:rPr lang="en-US">
                <a:latin typeface="Source Sans Pro"/>
                <a:ea typeface="Source Sans Pro"/>
                <a:cs typeface="Source Sans Pro"/>
                <a:sym typeface="Source Sans Pro"/>
              </a:rPr>
              <a:t>participants to form pairs to practice providing a verbal referral (or completing the referral forms, according to local guidelines). They should take turns playing the role of the provider and client (male providers can opt to role play a female client). </a:t>
            </a:r>
            <a:endParaRPr/>
          </a:p>
          <a:p>
            <a:pPr marL="0" marR="0" lvl="0" indent="0" algn="l" rtl="0">
              <a:spcAft>
                <a:spcPts val="0"/>
              </a:spcAft>
              <a:buClr>
                <a:schemeClr val="dk1"/>
              </a:buClr>
              <a:buSzPts val="1000"/>
              <a:buFont typeface="Noto Sans Symbols"/>
              <a:buNone/>
            </a:pPr>
            <a:r>
              <a:rPr lang="en-US" b="1">
                <a:latin typeface="Source Sans Pro"/>
                <a:ea typeface="Source Sans Pro"/>
                <a:cs typeface="Source Sans Pro"/>
                <a:sym typeface="Source Sans Pro"/>
              </a:rPr>
              <a:t>Supervise</a:t>
            </a:r>
            <a:r>
              <a:rPr lang="en-US">
                <a:latin typeface="Source Sans Pro"/>
                <a:ea typeface="Source Sans Pro"/>
                <a:cs typeface="Source Sans Pro"/>
                <a:sym typeface="Source Sans Pro"/>
              </a:rPr>
              <a:t> the participants and assist accordingly.</a:t>
            </a:r>
            <a:endParaRPr/>
          </a:p>
          <a:p>
            <a:pPr marL="0" marR="0" lvl="0" indent="0" algn="l" rtl="0">
              <a:spcAft>
                <a:spcPts val="0"/>
              </a:spcAft>
              <a:buSzPts val="1400"/>
              <a:buNone/>
            </a:pPr>
            <a:endParaRPr>
              <a:latin typeface="Source Sans Pro"/>
              <a:ea typeface="Source Sans Pro"/>
              <a:cs typeface="Source Sans Pro"/>
              <a:sym typeface="Source Sans Pro"/>
            </a:endParaRPr>
          </a:p>
          <a:p>
            <a:pPr marL="0" lvl="0" indent="0" algn="l" rtl="0">
              <a:spcAft>
                <a:spcPts val="0"/>
              </a:spcAft>
              <a:buSzPts val="1400"/>
              <a:buNone/>
            </a:pPr>
            <a:endParaRPr>
              <a:latin typeface="Source Sans Pro"/>
              <a:ea typeface="Source Sans Pro"/>
              <a:cs typeface="Source Sans Pro"/>
              <a:sym typeface="Source Sans Pro"/>
            </a:endParaRPr>
          </a:p>
          <a:p>
            <a:pPr marL="0" marR="0" lvl="0" indent="0" algn="l" rtl="0">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update this slide to the applicable guidelines for making referrals between the participant cadre and higher-level facility providers for the country context and participant group.</a:t>
            </a:r>
            <a:endParaRPr b="0">
              <a:latin typeface="Source Sans Pro"/>
              <a:ea typeface="Source Sans Pro"/>
              <a:cs typeface="Source Sans Pro"/>
              <a:sym typeface="Source Sans Pro"/>
            </a:endParaRPr>
          </a:p>
          <a:p>
            <a:pPr marL="0" lvl="0" indent="0" algn="l" rtl="0">
              <a:spcAft>
                <a:spcPts val="0"/>
              </a:spcAft>
              <a:buClr>
                <a:schemeClr val="dk1"/>
              </a:buClr>
              <a:buSzPts val="1000"/>
              <a:buFont typeface="Arial"/>
              <a:buNone/>
            </a:pPr>
            <a:endParaRPr i="0">
              <a:latin typeface="Source Sans Pro"/>
              <a:ea typeface="Source Sans Pro"/>
              <a:cs typeface="Source Sans Pro"/>
              <a:sym typeface="Source Sans Pro"/>
            </a:endParaRPr>
          </a:p>
          <a:p>
            <a:pPr marL="0" lvl="0" indent="0" algn="l" rtl="0">
              <a:spcAft>
                <a:spcPts val="0"/>
              </a:spcAft>
              <a:buSzPts val="1400"/>
              <a:buNone/>
            </a:pPr>
            <a:r>
              <a:rPr lang="en-US" b="1" u="sng">
                <a:latin typeface="Source Sans Pro"/>
                <a:ea typeface="Source Sans Pro"/>
                <a:cs typeface="Source Sans Pro"/>
                <a:sym typeface="Source Sans Pro"/>
              </a:rPr>
              <a:t>References:</a:t>
            </a:r>
            <a:endParaRPr/>
          </a:p>
          <a:p>
            <a:pPr marL="342900" marR="0" lvl="0" indent="-342900" algn="l" rtl="0">
              <a:spcAft>
                <a:spcPts val="0"/>
              </a:spcAft>
              <a:buClr>
                <a:schemeClr val="dk1"/>
              </a:buClr>
              <a:buSzPts val="1000"/>
              <a:buFont typeface="Calibri"/>
              <a:buAutoNum type="arabicPeriod"/>
            </a:pPr>
            <a:r>
              <a:rPr lang="en-US" b="0">
                <a:latin typeface="Source Sans Pro"/>
                <a:ea typeface="Source Sans Pro"/>
                <a:cs typeface="Source Sans Pro"/>
                <a:sym typeface="Source Sans Pro"/>
              </a:rPr>
              <a:t>Ministry of Health, Uganda, Family Planning Training for Drug Shop Operators, 2018.</a:t>
            </a:r>
            <a:endParaRPr b="0">
              <a:latin typeface="Source Sans Pro"/>
              <a:ea typeface="Source Sans Pro"/>
              <a:cs typeface="Source Sans Pro"/>
              <a:sym typeface="Source Sans Pro"/>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2252" name="Google Shape;2252;g208696d677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158</a:t>
            </a:fld>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9"/>
        <p:cNvGrpSpPr/>
        <p:nvPr/>
      </p:nvGrpSpPr>
      <p:grpSpPr>
        <a:xfrm>
          <a:off x="0" y="0"/>
          <a:ext cx="0" cy="0"/>
          <a:chOff x="0" y="0"/>
          <a:chExt cx="0" cy="0"/>
        </a:xfrm>
      </p:grpSpPr>
      <p:sp>
        <p:nvSpPr>
          <p:cNvPr id="2260" name="Google Shape;2260;p3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1" name="Google Shape;2261;p3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a:p>
            <a:pPr marL="0" lvl="0" indent="0" algn="l" rtl="0">
              <a:lnSpc>
                <a:spcPct val="95000"/>
              </a:lnSpc>
              <a:spcBef>
                <a:spcPts val="0"/>
              </a:spcBef>
              <a:spcAft>
                <a:spcPts val="0"/>
              </a:spcAft>
              <a:buClr>
                <a:schemeClr val="dk1"/>
              </a:buClr>
              <a:buSzPts val="1000"/>
              <a:buFont typeface="Arial"/>
              <a:buNone/>
            </a:pPr>
            <a:r>
              <a:rPr lang="en-US"/>
              <a:t>* </a:t>
            </a:r>
            <a:r>
              <a:rPr lang="en-US" b="1"/>
              <a:t>Adaptation note: </a:t>
            </a:r>
            <a:r>
              <a:rPr lang="en-US"/>
              <a:t>The facilitator should update this slide to reflect the methods that are provided by other providers in this country, such as injectables. </a:t>
            </a:r>
            <a:endParaRPr/>
          </a:p>
          <a:p>
            <a:pPr marL="0" lvl="0" indent="0" algn="l" rtl="0">
              <a:lnSpc>
                <a:spcPct val="100000"/>
              </a:lnSpc>
              <a:spcBef>
                <a:spcPts val="0"/>
              </a:spcBef>
              <a:spcAft>
                <a:spcPts val="0"/>
              </a:spcAft>
              <a:buSzPts val="1400"/>
              <a:buNone/>
            </a:pPr>
            <a:endParaRPr/>
          </a:p>
        </p:txBody>
      </p:sp>
      <p:sp>
        <p:nvSpPr>
          <p:cNvPr id="2262" name="Google Shape;2262;p3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159</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3" name="Google Shape;63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more specific information about male and female condoms.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 </a:t>
            </a:r>
            <a:endParaRPr/>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update this slide to the applicable methods for the country context and participant group.</a:t>
            </a:r>
            <a:endParaRPr b="0"/>
          </a:p>
          <a:p>
            <a:pPr marL="0" lvl="0" indent="0" algn="l" rtl="0">
              <a:lnSpc>
                <a:spcPct val="100000"/>
              </a:lnSpc>
              <a:spcBef>
                <a:spcPts val="80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Female Condoms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634" name="Google Shape;63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9"/>
        <p:cNvGrpSpPr/>
        <p:nvPr/>
      </p:nvGrpSpPr>
      <p:grpSpPr>
        <a:xfrm>
          <a:off x="0" y="0"/>
          <a:ext cx="0" cy="0"/>
          <a:chOff x="0" y="0"/>
          <a:chExt cx="0" cy="0"/>
        </a:xfrm>
      </p:grpSpPr>
      <p:sp>
        <p:nvSpPr>
          <p:cNvPr id="2270" name="Google Shape;2270;p3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1" name="Google Shape;2271;p3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35 minutes</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800"/>
              <a:buFont typeface="Source Sans Pro"/>
              <a:buNone/>
            </a:pPr>
            <a:endParaRPr sz="1800">
              <a:latin typeface="Century Gothic"/>
              <a:ea typeface="Century Gothic"/>
              <a:cs typeface="Century Gothic"/>
              <a:sym typeface="Century Gothic"/>
            </a:endParaRPr>
          </a:p>
        </p:txBody>
      </p:sp>
      <p:sp>
        <p:nvSpPr>
          <p:cNvPr id="2272" name="Google Shape;2272;p3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160</a:t>
            </a:fld>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6"/>
        <p:cNvGrpSpPr/>
        <p:nvPr/>
      </p:nvGrpSpPr>
      <p:grpSpPr>
        <a:xfrm>
          <a:off x="0" y="0"/>
          <a:ext cx="0" cy="0"/>
          <a:chOff x="0" y="0"/>
          <a:chExt cx="0" cy="0"/>
        </a:xfrm>
      </p:grpSpPr>
      <p:sp>
        <p:nvSpPr>
          <p:cNvPr id="2277" name="Google Shape;2277;p3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8" name="Google Shape;2278;p3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Who can give us a definition of person-centered care?</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and </a:t>
            </a:r>
            <a:r>
              <a:rPr lang="en-US" b="1">
                <a:latin typeface="Source Sans Pro"/>
                <a:ea typeface="Source Sans Pro"/>
                <a:cs typeface="Source Sans Pro"/>
                <a:sym typeface="Source Sans Pro"/>
              </a:rPr>
              <a:t>correct </a:t>
            </a:r>
            <a:r>
              <a:rPr lang="en-US" b="0">
                <a:latin typeface="Source Sans Pro"/>
                <a:ea typeface="Source Sans Pro"/>
                <a:cs typeface="Source Sans Pro"/>
                <a:sym typeface="Source Sans Pro"/>
              </a:rPr>
              <a:t>if needed</a:t>
            </a: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Click </a:t>
            </a:r>
            <a:r>
              <a:rPr lang="en-US" b="0">
                <a:latin typeface="Source Sans Pro"/>
                <a:ea typeface="Source Sans Pro"/>
                <a:cs typeface="Source Sans Pro"/>
                <a:sym typeface="Source Sans Pro"/>
              </a:rPr>
              <a:t>to reveal the graphic that was used in Module 2 (Interpersonal Communication).</a:t>
            </a:r>
            <a:endParaRPr>
              <a:latin typeface="Source Sans Pro"/>
              <a:ea typeface="Source Sans Pro"/>
              <a:cs typeface="Source Sans Pro"/>
              <a:sym typeface="Source Sans Pro"/>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participants:</a:t>
            </a:r>
            <a:r>
              <a:rPr lang="en-US" b="1">
                <a:latin typeface="Source Sans Pro"/>
                <a:ea typeface="Source Sans Pro"/>
                <a:cs typeface="Source Sans Pro"/>
                <a:sym typeface="Source Sans Pro"/>
              </a:rPr>
              <a:t> </a:t>
            </a:r>
            <a:r>
              <a:rPr lang="en-US" b="0">
                <a:latin typeface="Source Sans Pro"/>
                <a:ea typeface="Source Sans Pro"/>
                <a:cs typeface="Source Sans Pro"/>
                <a:sym typeface="Source Sans Pro"/>
              </a:rPr>
              <a:t>How can you be responsive to someone’s gender as a part of providing person-centered care?</a:t>
            </a:r>
            <a:endParaRPr/>
          </a:p>
          <a:p>
            <a:pPr marL="0" lvl="0" indent="0" algn="l" rtl="0">
              <a:lnSpc>
                <a:spcPct val="95000"/>
              </a:lnSpc>
              <a:spcBef>
                <a:spcPts val="0"/>
              </a:spcBef>
              <a:spcAft>
                <a:spcPts val="0"/>
              </a:spcAft>
              <a:buSzPts val="1400"/>
              <a:buNone/>
            </a:pPr>
            <a:r>
              <a:rPr lang="en-US">
                <a:latin typeface="Source Sans Pro"/>
                <a:ea typeface="Source Sans Pro"/>
                <a:cs typeface="Source Sans Pro"/>
                <a:sym typeface="Source Sans Pro"/>
              </a:rPr>
              <a:t>Once several participants for responded,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 and </a:t>
            </a:r>
            <a:r>
              <a:rPr lang="en-US" b="1">
                <a:latin typeface="Source Sans Pro"/>
                <a:ea typeface="Source Sans Pro"/>
                <a:cs typeface="Source Sans Pro"/>
                <a:sym typeface="Source Sans Pro"/>
              </a:rPr>
              <a:t>compare</a:t>
            </a:r>
            <a:r>
              <a:rPr lang="en-US" b="0">
                <a:latin typeface="Source Sans Pro"/>
                <a:ea typeface="Source Sans Pro"/>
                <a:cs typeface="Source Sans Pro"/>
                <a:sym typeface="Source Sans Pro"/>
              </a:rPr>
              <a:t> to what was already said by the participants.</a:t>
            </a:r>
            <a:r>
              <a:rPr lang="en-US" b="1">
                <a:latin typeface="Source Sans Pro"/>
                <a:ea typeface="Source Sans Pro"/>
                <a:cs typeface="Source Sans Pro"/>
                <a:sym typeface="Source Sans Pro"/>
              </a:rPr>
              <a:t> </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Module 2, Interpersonal Communication</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Module 8, Introduction to FP</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279" name="Google Shape;2279;p3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161</a:t>
            </a:fld>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6"/>
        <p:cNvGrpSpPr/>
        <p:nvPr/>
      </p:nvGrpSpPr>
      <p:grpSpPr>
        <a:xfrm>
          <a:off x="0" y="0"/>
          <a:ext cx="0" cy="0"/>
          <a:chOff x="0" y="0"/>
          <a:chExt cx="0" cy="0"/>
        </a:xfrm>
      </p:grpSpPr>
      <p:sp>
        <p:nvSpPr>
          <p:cNvPr id="2287" name="Google Shape;2287;p4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8" name="Google Shape;2288;p4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Building from the same understanding of person-centered care, who can tell us how you might address challenges or barriers experienced by youth?</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Allow </a:t>
            </a:r>
            <a:r>
              <a:rPr lang="en-US">
                <a:latin typeface="Source Sans Pro"/>
                <a:ea typeface="Source Sans Pro"/>
                <a:cs typeface="Source Sans Pro"/>
                <a:sym typeface="Source Sans Pro"/>
              </a:rPr>
              <a:t>participants to answer. </a:t>
            </a:r>
            <a:endParaRPr/>
          </a:p>
          <a:p>
            <a:pPr marL="0" marR="0" lvl="0" indent="0" algn="l" rtl="0">
              <a:lnSpc>
                <a:spcPct val="95000"/>
              </a:lnSpc>
              <a:spcBef>
                <a:spcPts val="0"/>
              </a:spcBef>
              <a:spcAft>
                <a:spcPts val="0"/>
              </a:spcAft>
              <a:buClr>
                <a:srgbClr val="000000"/>
              </a:buClr>
              <a:buSzPts val="1400"/>
              <a:buFont typeface="Arial"/>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participants: How about how you might improve demand for your services among young people?</a:t>
            </a:r>
            <a:endParaRPr/>
          </a:p>
          <a:p>
            <a:pPr marL="0" lvl="0" indent="0" algn="l" rtl="0">
              <a:lnSpc>
                <a:spcPct val="95000"/>
              </a:lnSpc>
              <a:spcBef>
                <a:spcPts val="0"/>
              </a:spcBef>
              <a:spcAft>
                <a:spcPts val="0"/>
              </a:spcAft>
              <a:buSzPts val="1400"/>
              <a:buNone/>
            </a:pPr>
            <a:r>
              <a:rPr lang="en-US">
                <a:latin typeface="Source Sans Pro"/>
                <a:ea typeface="Source Sans Pro"/>
                <a:cs typeface="Source Sans Pro"/>
                <a:sym typeface="Source Sans Pro"/>
              </a:rPr>
              <a:t>Once several participants for responded, </a:t>
            </a:r>
            <a:r>
              <a:rPr lang="en-US" b="1">
                <a:latin typeface="Source Sans Pro"/>
                <a:ea typeface="Source Sans Pro"/>
                <a:cs typeface="Source Sans Pro"/>
                <a:sym typeface="Source Sans Pro"/>
              </a:rPr>
              <a:t>click</a:t>
            </a:r>
            <a:r>
              <a:rPr lang="en-US">
                <a:latin typeface="Source Sans Pro"/>
                <a:ea typeface="Source Sans Pro"/>
                <a:cs typeface="Source Sans Pro"/>
                <a:sym typeface="Source Sans Pro"/>
              </a:rPr>
              <a:t> the mouse to reveal the points. </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text on the slide and </a:t>
            </a:r>
            <a:r>
              <a:rPr lang="en-US" b="1">
                <a:latin typeface="Source Sans Pro"/>
                <a:ea typeface="Source Sans Pro"/>
                <a:cs typeface="Source Sans Pro"/>
                <a:sym typeface="Source Sans Pro"/>
              </a:rPr>
              <a:t>compare</a:t>
            </a:r>
            <a:r>
              <a:rPr lang="en-US" b="0">
                <a:latin typeface="Source Sans Pro"/>
                <a:ea typeface="Source Sans Pro"/>
                <a:cs typeface="Source Sans Pro"/>
                <a:sym typeface="Source Sans Pro"/>
              </a:rPr>
              <a:t> to what was already said by the participants.</a:t>
            </a:r>
            <a:r>
              <a:rPr lang="en-US" b="1">
                <a:latin typeface="Source Sans Pro"/>
                <a:ea typeface="Source Sans Pro"/>
                <a:cs typeface="Source Sans Pro"/>
                <a:sym typeface="Source Sans Pro"/>
              </a:rPr>
              <a:t> </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Module 2, Interpersonal Communication</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Module 8, Introduction to FP</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2289" name="Google Shape;2289;p4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162</a:t>
            </a:fld>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6"/>
        <p:cNvGrpSpPr/>
        <p:nvPr/>
      </p:nvGrpSpPr>
      <p:grpSpPr>
        <a:xfrm>
          <a:off x="0" y="0"/>
          <a:ext cx="0" cy="0"/>
          <a:chOff x="0" y="0"/>
          <a:chExt cx="0" cy="0"/>
        </a:xfrm>
      </p:grpSpPr>
      <p:sp>
        <p:nvSpPr>
          <p:cNvPr id="2297" name="Google Shape;2297;p4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8" name="Google Shape;2298;p401:notes"/>
          <p:cNvSpPr txBox="1">
            <a:spLocks noGrp="1"/>
          </p:cNvSpPr>
          <p:nvPr>
            <p:ph type="body" idx="1"/>
          </p:nvPr>
        </p:nvSpPr>
        <p:spPr>
          <a:xfrm>
            <a:off x="685800" y="4400549"/>
            <a:ext cx="5486400" cy="420276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(25 MIN)</a:t>
            </a:r>
            <a:endParaRPr/>
          </a:p>
          <a:p>
            <a:pPr marL="0" marR="0" lvl="0" indent="0" algn="l" rtl="0">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We’ve come to the end of this module, and we’ve discussed a lot of material. Some of this information you may have known already; some may have challenged your assumptions, and some may prompt you to change the way you provide services.</a:t>
            </a:r>
            <a:endParaRPr/>
          </a:p>
          <a:p>
            <a:pPr marL="0" marR="0" lvl="0" indent="0" algn="l" rtl="0">
              <a:spcBef>
                <a:spcPts val="0"/>
              </a:spcBef>
              <a:spcAft>
                <a:spcPts val="0"/>
              </a:spcAft>
              <a:buClr>
                <a:schemeClr val="dk1"/>
              </a:buClr>
              <a:buSzPts val="1000"/>
              <a:buFont typeface="Noto Sans Symbols"/>
              <a:buNone/>
            </a:pPr>
            <a:endParaRPr lang="en-US" b="0">
              <a:latin typeface="Source Sans Pro"/>
              <a:ea typeface="Source Sans Pro"/>
              <a:cs typeface="Source Sans Pro"/>
              <a:sym typeface="Source Sans Pro"/>
            </a:endParaRPr>
          </a:p>
          <a:p>
            <a:pPr marL="0" marR="0" lvl="0" indent="0" algn="l" rtl="0">
              <a:spcBef>
                <a:spcPts val="0"/>
              </a:spcBef>
              <a:spcAft>
                <a:spcPts val="0"/>
              </a:spcAft>
              <a:buClr>
                <a:schemeClr val="dk1"/>
              </a:buClr>
              <a:buSzPts val="1000"/>
              <a:buFont typeface="Noto Sans Symbols"/>
              <a:buNone/>
            </a:pPr>
            <a:r>
              <a:rPr lang="en-US" b="0">
                <a:latin typeface="Source Sans Pro"/>
                <a:ea typeface="Source Sans Pro"/>
                <a:cs typeface="Source Sans Pro"/>
                <a:sym typeface="Source Sans Pro"/>
              </a:rPr>
              <a:t>To close, we’ll do an activity called “Teach the teacher.” Let’s pretend we have exchanged places – you are now the FP experts, and I am the trainee! I am going to ask you some questions about what we have learned, and I will pick a “teacher” to explain the concept to me. You can use any of the materials you’ve received to respond.</a:t>
            </a:r>
            <a:endParaRPr i="0">
              <a:latin typeface="Source Sans Pro"/>
              <a:ea typeface="Source Sans Pro"/>
              <a:cs typeface="Source Sans Pro"/>
              <a:sym typeface="Source Sans Pro"/>
            </a:endParaRPr>
          </a:p>
          <a:p>
            <a:pPr marL="228600" marR="0" lvl="0" indent="-165100" algn="l" rtl="0">
              <a:lnSpc>
                <a:spcPct val="100000"/>
              </a:lnSpc>
              <a:spcBef>
                <a:spcPts val="0"/>
              </a:spcBef>
              <a:spcAft>
                <a:spcPts val="0"/>
              </a:spcAft>
              <a:buClr>
                <a:schemeClr val="dk1"/>
              </a:buClr>
              <a:buSzPts val="1000"/>
              <a:buFont typeface="Source Sans Pro"/>
              <a:buNone/>
            </a:pPr>
            <a:endParaRPr b="0"/>
          </a:p>
        </p:txBody>
      </p:sp>
      <p:sp>
        <p:nvSpPr>
          <p:cNvPr id="2299" name="Google Shape;2299;p4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163</a:t>
            </a:fld>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5"/>
        <p:cNvGrpSpPr/>
        <p:nvPr/>
      </p:nvGrpSpPr>
      <p:grpSpPr>
        <a:xfrm>
          <a:off x="0" y="0"/>
          <a:ext cx="0" cy="0"/>
          <a:chOff x="0" y="0"/>
          <a:chExt cx="0" cy="0"/>
        </a:xfrm>
      </p:grpSpPr>
      <p:sp>
        <p:nvSpPr>
          <p:cNvPr id="2306" name="Google Shape;2306;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7" name="Google Shape;2307;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08" name="Google Shape;2308;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164</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17:notes"/>
          <p:cNvSpPr>
            <a:spLocks noGrp="1" noRot="1" noChangeAspect="1"/>
          </p:cNvSpPr>
          <p:nvPr>
            <p:ph type="sldImg" idx="2"/>
          </p:nvPr>
        </p:nvSpPr>
        <p:spPr>
          <a:xfrm>
            <a:off x="685800" y="77787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3" name="Google Shape;643;p17:notes"/>
          <p:cNvSpPr txBox="1">
            <a:spLocks noGrp="1"/>
          </p:cNvSpPr>
          <p:nvPr>
            <p:ph type="body" idx="1"/>
          </p:nvPr>
        </p:nvSpPr>
        <p:spPr>
          <a:xfrm>
            <a:off x="685800" y="3863974"/>
            <a:ext cx="5486400" cy="495998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
            </a:r>
            <a:r>
              <a:rPr lang="en-US" b="1" i="0" u="none" strike="noStrike" cap="none">
                <a:solidFill>
                  <a:srgbClr val="000000"/>
                </a:solidFill>
              </a:rPr>
              <a:t>ATOR NOTES </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few </a:t>
            </a:r>
            <a:r>
              <a:rPr lang="en-US" i="0" u="none">
                <a:solidFill>
                  <a:srgbClr val="000000"/>
                </a:solidFill>
              </a:rPr>
              <a:t>participants to describe what they know about male and female condoms. For example:</a:t>
            </a:r>
            <a:r>
              <a:rPr lang="en-US" b="1" i="0" u="none">
                <a:solidFill>
                  <a:srgbClr val="000000"/>
                </a:solidFill>
              </a:rPr>
              <a:t> </a:t>
            </a:r>
            <a:r>
              <a:rPr lang="en-US" i="0" u="none">
                <a:solidFill>
                  <a:srgbClr val="000000"/>
                </a:solidFill>
              </a:rPr>
              <a:t>What are some words that clients use to refer to male condoms? For female condoms? </a:t>
            </a:r>
            <a:endParaRPr i="0"/>
          </a:p>
          <a:p>
            <a:pPr marL="0" lvl="0" indent="0" algn="l" rtl="0">
              <a:lnSpc>
                <a:spcPct val="100000"/>
              </a:lnSpc>
              <a:spcBef>
                <a:spcPts val="0"/>
              </a:spcBef>
              <a:spcAft>
                <a:spcPts val="0"/>
              </a:spcAft>
              <a:buSzPts val="1400"/>
              <a:buNone/>
            </a:pPr>
            <a:r>
              <a:rPr lang="en-US" b="1" i="0" u="none"/>
              <a:t>Read</a:t>
            </a:r>
            <a:r>
              <a:rPr lang="en-US" i="0" u="none"/>
              <a:t> the points on the slide to describe condoms.</a:t>
            </a:r>
            <a:endParaRPr/>
          </a:p>
          <a:p>
            <a:pPr marL="0" lvl="0" indent="0" algn="l" rtl="0">
              <a:lnSpc>
                <a:spcPct val="100000"/>
              </a:lnSpc>
              <a:spcBef>
                <a:spcPts val="0"/>
              </a:spcBef>
              <a:spcAft>
                <a:spcPts val="0"/>
              </a:spcAft>
              <a:buSzPts val="1400"/>
              <a:buNone/>
            </a:pPr>
            <a:r>
              <a:rPr lang="en-US" b="1" i="0" u="none"/>
              <a:t>Ask </a:t>
            </a:r>
            <a:r>
              <a:rPr lang="en-US" i="0" u="none"/>
              <a:t>if any participant can share what they think “effective” means here.</a:t>
            </a:r>
            <a:endParaRPr/>
          </a:p>
          <a:p>
            <a:pPr marL="0" lvl="0" indent="0" algn="l" rtl="0">
              <a:lnSpc>
                <a:spcPct val="100000"/>
              </a:lnSpc>
              <a:spcBef>
                <a:spcPts val="0"/>
              </a:spcBef>
              <a:spcAft>
                <a:spcPts val="0"/>
              </a:spcAft>
              <a:buSzPts val="1400"/>
              <a:buNone/>
            </a:pPr>
            <a:r>
              <a:rPr lang="en-US" b="1" i="0" u="none"/>
              <a:t>Say: “</a:t>
            </a:r>
            <a:r>
              <a:rPr lang="en-US"/>
              <a:t>Effective” in this case means how effective the method is at preventing unintended pregnancy. You can interpret the percentage figure like this: if 100 couples are using condoms to prevent pregnancy, and if they are using condoms perfectly, then 2-5 pregnancies may occur in a year in that group of 100 couples using condoms. If those 100 couples are using the condoms the way people commonly use them, which means they sometimes make mistakes, then 18-21 pregnancies might occur for those 100 couples in a year of using condoms.</a:t>
            </a:r>
            <a:endParaRPr b="1" i="0" u="none"/>
          </a:p>
          <a:p>
            <a:pPr marL="0" lvl="0" indent="0" algn="l" rtl="0">
              <a:lnSpc>
                <a:spcPct val="100000"/>
              </a:lnSpc>
              <a:spcBef>
                <a:spcPts val="0"/>
              </a:spcBef>
              <a:spcAft>
                <a:spcPts val="0"/>
              </a:spcAft>
              <a:buSzPts val="1400"/>
              <a:buNone/>
            </a:pPr>
            <a:r>
              <a:rPr lang="en-US" b="1" i="0" u="none"/>
              <a:t>Emphasize</a:t>
            </a:r>
            <a:r>
              <a:rPr lang="en-US" i="0" u="none"/>
              <a:t> the difference between ‘perfect’ and ‘typical’ use by </a:t>
            </a:r>
            <a:r>
              <a:rPr lang="en-US" b="1" i="0" u="none"/>
              <a:t>saying:</a:t>
            </a:r>
            <a:endParaRPr/>
          </a:p>
          <a:p>
            <a:pPr marL="0" lvl="0" indent="0" algn="l" rtl="0">
              <a:lnSpc>
                <a:spcPct val="100000"/>
              </a:lnSpc>
              <a:spcBef>
                <a:spcPts val="0"/>
              </a:spcBef>
              <a:spcAft>
                <a:spcPts val="0"/>
              </a:spcAft>
              <a:buSzPts val="1400"/>
              <a:buNone/>
            </a:pPr>
            <a:r>
              <a:rPr lang="en-US" u="none"/>
              <a:t>So the </a:t>
            </a:r>
            <a:r>
              <a:rPr lang="en-US"/>
              <a:t>effectiveness of a contraceptive method is </a:t>
            </a:r>
            <a:r>
              <a:rPr lang="en-US" u="none"/>
              <a:t>defined in two ways: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u="none"/>
              <a:t>How well a contraceptive method works when it is used consistently and correctly is referred to as ‘perfect use.’</a:t>
            </a:r>
            <a:endParaRPr/>
          </a:p>
          <a:p>
            <a:pPr marL="171450" lvl="0" indent="-171450" algn="l" rtl="0">
              <a:lnSpc>
                <a:spcPct val="100000"/>
              </a:lnSpc>
              <a:spcBef>
                <a:spcPts val="0"/>
              </a:spcBef>
              <a:spcAft>
                <a:spcPts val="0"/>
              </a:spcAft>
              <a:buClr>
                <a:schemeClr val="dk1"/>
              </a:buClr>
              <a:buSzPts val="1000"/>
              <a:buFont typeface="Source Sans Pro"/>
              <a:buChar char="•"/>
            </a:pPr>
            <a:r>
              <a:rPr lang="en-US" u="none"/>
              <a:t>How well a contraceptive works in ‘typical use’ takes into consideration human error (e.g., forgetting to take a pill on time, being late for repeat injections, or putting a condom on incorrectly, so it slips). </a:t>
            </a:r>
            <a:endParaRPr/>
          </a:p>
          <a:p>
            <a:pPr marL="171450" lvl="0" indent="-171450" algn="l" rtl="0">
              <a:lnSpc>
                <a:spcPct val="100000"/>
              </a:lnSpc>
              <a:spcBef>
                <a:spcPts val="0"/>
              </a:spcBef>
              <a:spcAft>
                <a:spcPts val="0"/>
              </a:spcAft>
              <a:buClr>
                <a:schemeClr val="dk1"/>
              </a:buClr>
              <a:buSzPts val="1000"/>
              <a:buFont typeface="Source Sans Pro"/>
              <a:buChar char="•"/>
            </a:pPr>
            <a:r>
              <a:rPr lang="en-US" u="none"/>
              <a:t>‘Typical use’ effectiveness means it is more common among users, but it could be improved if you help your clients to learn how to use their method correctly and come up with strategies to remember to use it as needed.</a:t>
            </a:r>
            <a:endParaRPr/>
          </a:p>
          <a:p>
            <a:pPr marL="0" lvl="0" indent="0" algn="l" rtl="0">
              <a:lnSpc>
                <a:spcPct val="100000"/>
              </a:lnSpc>
              <a:spcBef>
                <a:spcPts val="0"/>
              </a:spcBef>
              <a:spcAft>
                <a:spcPts val="0"/>
              </a:spcAft>
              <a:buSzPts val="1400"/>
              <a:buNone/>
            </a:pPr>
            <a:endParaRPr i="0" u="none"/>
          </a:p>
          <a:p>
            <a:pPr marL="0" lvl="0" indent="0" algn="l" rtl="0">
              <a:lnSpc>
                <a:spcPct val="100000"/>
              </a:lnSpc>
              <a:spcBef>
                <a:spcPts val="0"/>
              </a:spcBef>
              <a:spcAft>
                <a:spcPts val="0"/>
              </a:spcAft>
              <a:buSzPts val="1400"/>
              <a:buNone/>
            </a:pPr>
            <a:r>
              <a:rPr lang="en-US" u="none"/>
              <a:t>DIGITAL OPTIONS:</a:t>
            </a:r>
            <a:endParaRPr/>
          </a:p>
          <a:p>
            <a:pPr marL="0" lvl="0" indent="0" algn="l" rtl="0">
              <a:lnSpc>
                <a:spcPct val="100000"/>
              </a:lnSpc>
              <a:spcBef>
                <a:spcPts val="0"/>
              </a:spcBef>
              <a:spcAft>
                <a:spcPts val="0"/>
              </a:spcAft>
              <a:buSzPts val="1400"/>
              <a:buNone/>
            </a:pPr>
            <a:r>
              <a:rPr lang="en-US" u="none"/>
              <a:t>The Global Health Media Project has a 5-minute video overview in English for health workers on condoms:</a:t>
            </a:r>
            <a:endParaRPr/>
          </a:p>
          <a:p>
            <a:pPr marL="0" lvl="0" indent="0" algn="l" rtl="0">
              <a:lnSpc>
                <a:spcPct val="100000"/>
              </a:lnSpc>
              <a:spcBef>
                <a:spcPts val="0"/>
              </a:spcBef>
              <a:spcAft>
                <a:spcPts val="0"/>
              </a:spcAft>
              <a:buSzPts val="1400"/>
              <a:buNone/>
            </a:pPr>
            <a:r>
              <a:rPr lang="en-US" u="none"/>
              <a:t>Male condoms: </a:t>
            </a:r>
            <a:r>
              <a:rPr lang="en-US" u="sng">
                <a:solidFill>
                  <a:schemeClr val="hlink"/>
                </a:solidFill>
                <a:hlinkClick r:id="rId3"/>
              </a:rPr>
              <a:t>https://globalhealthmedia.org/videos/condoms/</a:t>
            </a:r>
            <a:endParaRPr u="sng">
              <a:solidFill>
                <a:schemeClr val="hlink"/>
              </a:solidFill>
            </a:endParaRPr>
          </a:p>
          <a:p>
            <a:pPr marL="0" marR="0" lvl="0" indent="0" algn="l" rtl="0">
              <a:lnSpc>
                <a:spcPct val="100000"/>
              </a:lnSpc>
              <a:spcBef>
                <a:spcPts val="0"/>
              </a:spcBef>
              <a:spcAft>
                <a:spcPts val="0"/>
              </a:spcAft>
              <a:buClr>
                <a:srgbClr val="000000"/>
              </a:buClr>
              <a:buSzPts val="1400"/>
              <a:buFont typeface="Arial"/>
              <a:buNone/>
            </a:pPr>
            <a:r>
              <a:rPr lang="en-US" u="none">
                <a:solidFill>
                  <a:schemeClr val="hlink"/>
                </a:solidFill>
              </a:rPr>
              <a:t>Female condoms: </a:t>
            </a:r>
            <a:r>
              <a:rPr lang="en-US" u="sng">
                <a:solidFill>
                  <a:schemeClr val="hlink"/>
                </a:solidFill>
                <a:hlinkClick r:id="rId4"/>
              </a:rPr>
              <a:t>https://globalhealthmedia.org/videos/the-female-condom/</a:t>
            </a:r>
            <a:endParaRPr u="none"/>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Female Condoms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644" name="Google Shape;644;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9" name="Google Shape;65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participant to read the points on the slide. </a:t>
            </a:r>
            <a:r>
              <a:rPr lang="en-US" i="0">
                <a:solidFill>
                  <a:srgbClr val="000000"/>
                </a:solidFill>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 why they think young people may prefer this method.</a:t>
            </a: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Probe</a:t>
            </a:r>
            <a:r>
              <a:rPr lang="en-US" b="0" i="0">
                <a:solidFill>
                  <a:srgbClr val="000000"/>
                </a:solidFill>
                <a:latin typeface="Source Sans Pro"/>
                <a:ea typeface="Source Sans Pro"/>
                <a:cs typeface="Source Sans Pro"/>
                <a:sym typeface="Source Sans Pro"/>
              </a:rPr>
              <a:t> for responses such as: male condoms are often affordable, quick to procure, and widely available.</a:t>
            </a:r>
            <a:endParaRPr b="1"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Female Condoms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660" name="Google Shape;66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condoms?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Female Condoms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669" name="Google Shape;66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20 minutes</a:t>
            </a:r>
            <a:endParaRPr>
              <a:latin typeface="Century Gothic"/>
              <a:ea typeface="Century Gothic"/>
              <a:cs typeface="Century Gothic"/>
              <a:sym typeface="Century Gothic"/>
            </a:endParaRPr>
          </a:p>
        </p:txBody>
      </p:sp>
      <p:sp>
        <p:nvSpPr>
          <p:cNvPr id="457" name="Google Shape;45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p323:notes"/>
          <p:cNvSpPr>
            <a:spLocks noGrp="1" noRot="1" noChangeAspect="1"/>
          </p:cNvSpPr>
          <p:nvPr>
            <p:ph type="sldImg" idx="2"/>
          </p:nvPr>
        </p:nvSpPr>
        <p:spPr>
          <a:xfrm>
            <a:off x="685800" y="652463"/>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7" name="Google Shape;677;p323:notes"/>
          <p:cNvSpPr txBox="1">
            <a:spLocks noGrp="1"/>
          </p:cNvSpPr>
          <p:nvPr>
            <p:ph type="body" idx="1"/>
          </p:nvPr>
        </p:nvSpPr>
        <p:spPr>
          <a:xfrm>
            <a:off x="685800" y="3772536"/>
            <a:ext cx="5486400" cy="525716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t>
            </a:r>
            <a:r>
              <a:rPr lang="en-US" b="1" i="0" u="none" strike="noStrike" cap="none"/>
              <a:t>ACILITATOR NOTES</a:t>
            </a:r>
            <a:endParaRPr/>
          </a:p>
          <a:p>
            <a:pPr marL="0" lvl="0" indent="0" algn="l" rtl="0">
              <a:lnSpc>
                <a:spcPct val="100000"/>
              </a:lnSpc>
              <a:spcBef>
                <a:spcPts val="0"/>
              </a:spcBef>
              <a:spcAft>
                <a:spcPts val="0"/>
              </a:spcAft>
              <a:buSzPts val="1400"/>
              <a:buNone/>
            </a:pPr>
            <a:r>
              <a:rPr lang="en-US" b="1" i="0"/>
              <a:t>Say: </a:t>
            </a:r>
            <a:r>
              <a:rPr lang="en-US" i="0"/>
              <a:t>The “3Ws” </a:t>
            </a:r>
            <a:r>
              <a:rPr lang="en-US" i="0" u="none" strike="noStrike"/>
              <a:t>gives providers a way to remember what the client most needs to know about their method: 1) what to do to use the method, 2) what to expect when using the method, 3) when to come back. For condoms, let’s learn about the first ‘W’, What to do to use the method. </a:t>
            </a:r>
            <a:endParaRPr/>
          </a:p>
          <a:p>
            <a:pPr marL="0" lvl="0" indent="0" algn="l" rtl="0">
              <a:lnSpc>
                <a:spcPct val="100000"/>
              </a:lnSpc>
              <a:spcBef>
                <a:spcPts val="0"/>
              </a:spcBef>
              <a:spcAft>
                <a:spcPts val="0"/>
              </a:spcAft>
              <a:buSzPts val="1400"/>
              <a:buNone/>
            </a:pPr>
            <a:r>
              <a:rPr lang="en-US" b="1" i="0"/>
              <a:t>Read </a:t>
            </a:r>
            <a:r>
              <a:rPr lang="en-US" i="0"/>
              <a:t>the first three bullets. Then, </a:t>
            </a:r>
            <a:r>
              <a:rPr lang="en-US" b="1" i="0"/>
              <a:t>ask </a:t>
            </a:r>
            <a:r>
              <a:rPr lang="en-US" i="0"/>
              <a:t>if there is a volunteer who can demonstrate how to use a male condom, using an anatomical model or banana.</a:t>
            </a:r>
            <a:endParaRPr/>
          </a:p>
          <a:p>
            <a:pPr marL="0" lvl="0" indent="0" algn="l" rtl="0">
              <a:lnSpc>
                <a:spcPct val="100000"/>
              </a:lnSpc>
              <a:spcBef>
                <a:spcPts val="0"/>
              </a:spcBef>
              <a:spcAft>
                <a:spcPts val="0"/>
              </a:spcAft>
              <a:buSzPts val="1400"/>
              <a:buNone/>
            </a:pPr>
            <a:r>
              <a:rPr lang="en-US" b="1" i="0"/>
              <a:t>Tell</a:t>
            </a:r>
            <a:r>
              <a:rPr lang="en-US" i="0"/>
              <a:t> participants they can follow along with instructions in the </a:t>
            </a:r>
            <a:r>
              <a:rPr lang="en-US"/>
              <a:t>FP On-the-Job Reference Booklet </a:t>
            </a:r>
            <a:r>
              <a:rPr lang="en-US" i="0"/>
              <a:t>. </a:t>
            </a:r>
            <a:endParaRPr/>
          </a:p>
          <a:p>
            <a:pPr marL="0" lvl="0" indent="0" algn="l" rtl="0">
              <a:lnSpc>
                <a:spcPct val="100000"/>
              </a:lnSpc>
              <a:spcBef>
                <a:spcPts val="0"/>
              </a:spcBef>
              <a:spcAft>
                <a:spcPts val="0"/>
              </a:spcAft>
              <a:buSzPts val="1400"/>
              <a:buNone/>
            </a:pPr>
            <a:r>
              <a:rPr lang="en-US" b="1" i="0"/>
              <a:t>Assist </a:t>
            </a:r>
            <a:r>
              <a:rPr lang="en-US" i="0"/>
              <a:t>the volunteer as needed, according to the following steps (also found in the </a:t>
            </a:r>
            <a:r>
              <a:rPr lang="en-US"/>
              <a:t>FP On-the-Job Reference Booklet </a:t>
            </a:r>
            <a:r>
              <a:rPr lang="en-US" i="0"/>
              <a:t>) or </a:t>
            </a:r>
            <a:r>
              <a:rPr lang="en-US" b="1" i="0"/>
              <a:t>demonstrate</a:t>
            </a:r>
            <a:r>
              <a:rPr lang="en-US" i="0"/>
              <a:t> the steps yourself. </a:t>
            </a:r>
            <a:r>
              <a:rPr lang="en-US" b="1" i="0"/>
              <a:t>Tell</a:t>
            </a:r>
            <a:r>
              <a:rPr lang="en-US" i="0"/>
              <a:t> participants they can follow along with instructions in the </a:t>
            </a:r>
            <a:r>
              <a:rPr lang="en-US"/>
              <a:t>FP On-the-Job Reference Booklet</a:t>
            </a:r>
            <a:r>
              <a:rPr lang="en-US" i="0"/>
              <a:t>.</a:t>
            </a:r>
            <a:endParaRPr/>
          </a:p>
          <a:p>
            <a:pPr marL="228600" lvl="0" indent="-203200" algn="l" rtl="0">
              <a:lnSpc>
                <a:spcPct val="100000"/>
              </a:lnSpc>
              <a:spcBef>
                <a:spcPts val="0"/>
              </a:spcBef>
              <a:spcAft>
                <a:spcPts val="0"/>
              </a:spcAft>
              <a:buClr>
                <a:schemeClr val="dk1"/>
              </a:buClr>
              <a:buSzPts val="1000"/>
              <a:buFont typeface="Source Sans Pro"/>
              <a:buAutoNum type="arabicPeriod"/>
            </a:pPr>
            <a:r>
              <a:rPr lang="en-US"/>
              <a:t>Check package for date and damage. Tear open carefully.</a:t>
            </a:r>
            <a:endParaRPr/>
          </a:p>
          <a:p>
            <a:pPr marL="228600" marR="0" lvl="0" indent="-203200" algn="l" rtl="0">
              <a:lnSpc>
                <a:spcPct val="100000"/>
              </a:lnSpc>
              <a:spcBef>
                <a:spcPts val="0"/>
              </a:spcBef>
              <a:spcAft>
                <a:spcPts val="0"/>
              </a:spcAft>
              <a:buClr>
                <a:schemeClr val="dk1"/>
              </a:buClr>
              <a:buSzPts val="1000"/>
              <a:buFont typeface="Source Sans Pro"/>
              <a:buAutoNum type="arabicPeriod"/>
            </a:pPr>
            <a:r>
              <a:rPr lang="en-US"/>
              <a:t>Before any physical contact, place condom on tip of penis  with rolled rim facing away </a:t>
            </a:r>
            <a:br>
              <a:rPr lang="en-US"/>
            </a:br>
            <a:r>
              <a:rPr lang="en-US"/>
              <a:t>from body.</a:t>
            </a:r>
            <a:endParaRPr/>
          </a:p>
          <a:p>
            <a:pPr marL="228600" marR="0" lvl="0" indent="-203200" algn="l" rtl="0">
              <a:lnSpc>
                <a:spcPct val="100000"/>
              </a:lnSpc>
              <a:spcBef>
                <a:spcPts val="0"/>
              </a:spcBef>
              <a:spcAft>
                <a:spcPts val="0"/>
              </a:spcAft>
              <a:buClr>
                <a:schemeClr val="dk1"/>
              </a:buClr>
              <a:buSzPts val="1000"/>
              <a:buFont typeface="Source Sans Pro"/>
              <a:buAutoNum type="arabicPeriod"/>
            </a:pPr>
            <a:r>
              <a:rPr lang="en-US"/>
              <a:t>Unroll condom all the way to base of penis.</a:t>
            </a:r>
            <a:endParaRPr/>
          </a:p>
          <a:p>
            <a:pPr marL="228600" marR="0" lvl="0" indent="-203200" algn="l" rtl="0">
              <a:lnSpc>
                <a:spcPct val="100000"/>
              </a:lnSpc>
              <a:spcBef>
                <a:spcPts val="0"/>
              </a:spcBef>
              <a:spcAft>
                <a:spcPts val="0"/>
              </a:spcAft>
              <a:buClr>
                <a:schemeClr val="dk1"/>
              </a:buClr>
              <a:buSzPts val="1000"/>
              <a:buFont typeface="Source Sans Pro"/>
              <a:buAutoNum type="arabicPeriod"/>
            </a:pPr>
            <a:r>
              <a:rPr lang="en-US"/>
              <a:t>After ejaculation, hold rim of condom so it will not slip off, and withdraw penis from vagina while still erect. Slide condom off, avoid spilling semen.</a:t>
            </a:r>
            <a:endParaRPr/>
          </a:p>
          <a:p>
            <a:pPr marL="228600" marR="0" lvl="0" indent="-203200" algn="l" rtl="0">
              <a:lnSpc>
                <a:spcPct val="100000"/>
              </a:lnSpc>
              <a:spcBef>
                <a:spcPts val="0"/>
              </a:spcBef>
              <a:spcAft>
                <a:spcPts val="0"/>
              </a:spcAft>
              <a:buClr>
                <a:schemeClr val="dk1"/>
              </a:buClr>
              <a:buSzPts val="1000"/>
              <a:buFont typeface="Source Sans Pro"/>
              <a:buAutoNum type="arabicPeriod"/>
            </a:pPr>
            <a:r>
              <a:rPr lang="en-US"/>
              <a:t>After use, throw away used condom properly.</a:t>
            </a:r>
            <a:endParaRPr/>
          </a:p>
          <a:p>
            <a:pPr marL="0" marR="0" lvl="0" indent="0" algn="l" rtl="0">
              <a:lnSpc>
                <a:spcPct val="100000"/>
              </a:lnSpc>
              <a:spcBef>
                <a:spcPts val="0"/>
              </a:spcBef>
              <a:spcAft>
                <a:spcPts val="0"/>
              </a:spcAft>
              <a:buClr>
                <a:srgbClr val="000000"/>
              </a:buClr>
              <a:buSzPts val="1400"/>
              <a:buFont typeface="Arial"/>
              <a:buNone/>
            </a:pPr>
            <a:endParaRPr lang="en-US" i="0"/>
          </a:p>
          <a:p>
            <a:pPr marL="0" marR="0" lvl="0" indent="0" algn="l" rtl="0">
              <a:lnSpc>
                <a:spcPct val="100000"/>
              </a:lnSpc>
              <a:spcBef>
                <a:spcPts val="0"/>
              </a:spcBef>
              <a:spcAft>
                <a:spcPts val="0"/>
              </a:spcAft>
              <a:buClr>
                <a:srgbClr val="000000"/>
              </a:buClr>
              <a:buSzPts val="1400"/>
              <a:buFont typeface="Arial"/>
              <a:buNone/>
            </a:pPr>
            <a:r>
              <a:rPr lang="en-US" i="0"/>
              <a:t>Then, </a:t>
            </a:r>
            <a:r>
              <a:rPr lang="en-US" b="1" i="0"/>
              <a:t>ask </a:t>
            </a:r>
            <a:r>
              <a:rPr lang="en-US" i="0"/>
              <a:t>if there is a volunteer who can demonstrate how to use a female condom, using an anatomical model or through role playing.</a:t>
            </a:r>
            <a:endParaRPr/>
          </a:p>
          <a:p>
            <a:pPr marL="0" marR="0" lvl="0" indent="0" algn="l" rtl="0">
              <a:lnSpc>
                <a:spcPct val="100000"/>
              </a:lnSpc>
              <a:spcBef>
                <a:spcPts val="0"/>
              </a:spcBef>
              <a:spcAft>
                <a:spcPts val="0"/>
              </a:spcAft>
              <a:buClr>
                <a:srgbClr val="000000"/>
              </a:buClr>
              <a:buSzPts val="1400"/>
              <a:buFont typeface="Arial"/>
              <a:buNone/>
            </a:pPr>
            <a:r>
              <a:rPr lang="en-US" b="1" i="0"/>
              <a:t>Tell</a:t>
            </a:r>
            <a:r>
              <a:rPr lang="en-US" i="0"/>
              <a:t> participants they can follow along with instructions in the </a:t>
            </a:r>
            <a:r>
              <a:rPr lang="en-US"/>
              <a:t>FP On-the-Job Reference Booklet</a:t>
            </a:r>
            <a:r>
              <a:rPr lang="en-US" i="0"/>
              <a:t>. </a:t>
            </a:r>
            <a:endParaRPr/>
          </a:p>
          <a:p>
            <a:pPr marL="0" marR="0" lvl="0" indent="0" algn="l" rtl="0">
              <a:lnSpc>
                <a:spcPct val="100000"/>
              </a:lnSpc>
              <a:spcBef>
                <a:spcPts val="0"/>
              </a:spcBef>
              <a:spcAft>
                <a:spcPts val="0"/>
              </a:spcAft>
              <a:buClr>
                <a:srgbClr val="000000"/>
              </a:buClr>
              <a:buSzPts val="1400"/>
              <a:buFont typeface="Arial"/>
              <a:buNone/>
            </a:pPr>
            <a:r>
              <a:rPr lang="en-US" b="1" i="0"/>
              <a:t>Assist </a:t>
            </a:r>
            <a:r>
              <a:rPr lang="en-US" i="0"/>
              <a:t>the volunteer as needed, according to the following steps (also found in the </a:t>
            </a:r>
            <a:r>
              <a:rPr lang="en-US"/>
              <a:t>FP On-the-Job Reference Booklet</a:t>
            </a:r>
            <a:r>
              <a:rPr lang="en-US" i="0"/>
              <a:t>), or </a:t>
            </a:r>
            <a:r>
              <a:rPr lang="en-US" b="1" i="0"/>
              <a:t>demonstrate</a:t>
            </a:r>
            <a:r>
              <a:rPr lang="en-US" i="0"/>
              <a:t> the steps yourself:</a:t>
            </a:r>
            <a:endParaRPr/>
          </a:p>
          <a:p>
            <a:pPr marL="228600" marR="0" lvl="0" indent="-177800" algn="l" rtl="0">
              <a:lnSpc>
                <a:spcPct val="95000"/>
              </a:lnSpc>
              <a:spcBef>
                <a:spcPts val="0"/>
              </a:spcBef>
              <a:spcAft>
                <a:spcPts val="0"/>
              </a:spcAft>
              <a:buClr>
                <a:schemeClr val="dk1"/>
              </a:buClr>
              <a:buSzPts val="1000"/>
              <a:buFont typeface="Source Sans Pro"/>
              <a:buAutoNum type="arabicPeriod"/>
            </a:pPr>
            <a:r>
              <a:rPr lang="en-US"/>
              <a:t>Open package carefully. Make sure the condom is well-lubricated inside.</a:t>
            </a:r>
            <a:endParaRPr/>
          </a:p>
          <a:p>
            <a:pPr marL="228600" marR="0" lvl="0" indent="-177800" algn="l" rtl="0">
              <a:lnSpc>
                <a:spcPct val="95000"/>
              </a:lnSpc>
              <a:spcBef>
                <a:spcPts val="0"/>
              </a:spcBef>
              <a:spcAft>
                <a:spcPts val="0"/>
              </a:spcAft>
              <a:buClr>
                <a:schemeClr val="dk1"/>
              </a:buClr>
              <a:buSzPts val="1000"/>
              <a:buFont typeface="Source Sans Pro"/>
              <a:buAutoNum type="arabicPeriod"/>
            </a:pPr>
            <a:r>
              <a:rPr lang="en-US"/>
              <a:t>Choose a comfortable position―squat, raise one leg, sit or lie down.</a:t>
            </a:r>
            <a:endParaRPr/>
          </a:p>
          <a:p>
            <a:pPr marL="228600" marR="0" lvl="0" indent="-177800" algn="l" rtl="0">
              <a:lnSpc>
                <a:spcPct val="95000"/>
              </a:lnSpc>
              <a:spcBef>
                <a:spcPts val="0"/>
              </a:spcBef>
              <a:spcAft>
                <a:spcPts val="0"/>
              </a:spcAft>
              <a:buClr>
                <a:schemeClr val="dk1"/>
              </a:buClr>
              <a:buSzPts val="1000"/>
              <a:buFont typeface="Source Sans Pro"/>
              <a:buAutoNum type="arabicPeriod"/>
            </a:pPr>
            <a:r>
              <a:rPr lang="en-US"/>
              <a:t>Squeeze the inner ring at the closed end.</a:t>
            </a:r>
            <a:endParaRPr/>
          </a:p>
          <a:p>
            <a:pPr marL="228600" marR="0" lvl="0" indent="-177800" algn="l" rtl="0">
              <a:lnSpc>
                <a:spcPct val="95000"/>
              </a:lnSpc>
              <a:spcBef>
                <a:spcPts val="0"/>
              </a:spcBef>
              <a:spcAft>
                <a:spcPts val="0"/>
              </a:spcAft>
              <a:buClr>
                <a:schemeClr val="dk1"/>
              </a:buClr>
              <a:buSzPts val="1000"/>
              <a:buFont typeface="Source Sans Pro"/>
              <a:buAutoNum type="arabicPeriod"/>
            </a:pPr>
            <a:r>
              <a:rPr lang="en-US"/>
              <a:t>Gently insert the inner ring into the vagina. Place the index finger inside condom and push the inner ring up as far as it will go. Make sure the outer ring is outside the vagina and the condom is not twisted. Be sure that the penis enters and stays inside the condom during intercourse.</a:t>
            </a:r>
            <a:endParaRPr/>
          </a:p>
          <a:p>
            <a:pPr marL="228600" marR="0" lvl="0" indent="-177800" algn="l" rtl="0">
              <a:lnSpc>
                <a:spcPct val="95000"/>
              </a:lnSpc>
              <a:spcBef>
                <a:spcPts val="0"/>
              </a:spcBef>
              <a:spcAft>
                <a:spcPts val="0"/>
              </a:spcAft>
              <a:buClr>
                <a:schemeClr val="dk1"/>
              </a:buClr>
              <a:buSzPts val="1000"/>
              <a:buFont typeface="Source Sans Pro"/>
              <a:buAutoNum type="arabicPeriod"/>
            </a:pPr>
            <a:r>
              <a:rPr lang="en-US"/>
              <a:t>To remove, twist the outer ring and gently pull. Throw away the condom properly.</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Female Condoms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678" name="Google Shape;678;p3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3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3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a:t>There are no side effects to expect when using male or female </a:t>
            </a:r>
            <a:r>
              <a:rPr lang="en-US" i="0" u="none" strike="noStrike" cap="none"/>
              <a:t>condoms. Clients with severe latex allergies should not use latex condoms.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It is rare for a condom to slip or break, though it can happen.</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Also rarely, a client may have mild irritation or mild allergic reactions to a condom such as itching, redness, rash or swelling. They should try another brand of condoms or use an appropriate lubricant. If symptoms continue, they should see a provider about a possible sexually transmitted infection (STI).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Most condoms are packaged with lubricant. If additional lubricant is needed, safe lubricants include water, saliva, and products based on glycerin or </a:t>
            </a:r>
            <a:r>
              <a:rPr lang="en-US" i="0" u="none" strike="noStrike" cap="non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silicone</a:t>
            </a:r>
            <a:r>
              <a:rPr lang="en-US" i="0" u="none" strike="noStrike" cap="none"/>
              <a:t>. Lubricant should be applied on the outside of the condom or inside the vagina, and never on the penis. And rem</a:t>
            </a:r>
            <a:r>
              <a:rPr lang="en-US"/>
              <a:t>ember that spermicides can also be a good lubricant to use with condoms.</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Also, if the condom does break or slip, clients can use emergency contraception – either pills sold in pharmacies and drug shops, or a copper IUD provided in a facility by a clinician.</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Female Condoms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698" name="Google Shape;698;p3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3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p3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a:t>
            </a:r>
            <a:r>
              <a:rPr lang="en-US" b="1" i="0" u="none" strike="noStrike" cap="none">
                <a:latin typeface="Source Sans Pro"/>
                <a:ea typeface="Source Sans Pro"/>
                <a:cs typeface="Source Sans Pro"/>
                <a:sym typeface="Source Sans Pro"/>
              </a:rPr>
              <a:t>LITATOR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Female Condoms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PSI C4C Choice Book, 2018</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712" name="Google Shape;712;p3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1" name="Google Shape;72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male and female condoms.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722" name="Google Shape;72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3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3" name="Google Shape;733;p3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734" name="Google Shape;734;p3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24</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3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3" name="Google Shape;743;p3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20 minutes. </a:t>
            </a:r>
            <a:endParaRPr/>
          </a:p>
          <a:p>
            <a:pPr marL="0" marR="0" lvl="0" indent="0" algn="l" rtl="0">
              <a:lnSpc>
                <a:spcPct val="100000"/>
              </a:lnSpc>
              <a:spcBef>
                <a:spcPts val="0"/>
              </a:spcBef>
              <a:spcAft>
                <a:spcPts val="0"/>
              </a:spcAft>
              <a:buClr>
                <a:srgbClr val="000000"/>
              </a:buClr>
              <a:buSzPts val="1000"/>
              <a:buFont typeface="Source Sans Pro"/>
              <a:buNone/>
            </a:pPr>
            <a:endParaRPr b="0" i="0" u="none" strike="noStrike" cap="none">
              <a:solidFill>
                <a:srgbClr val="000000"/>
              </a:solidFill>
              <a:latin typeface="Source Sans Pro"/>
              <a:ea typeface="Source Sans Pro"/>
              <a:cs typeface="Source Sans Pro"/>
              <a:sym typeface="Source Sans Pro"/>
            </a:endParaRPr>
          </a:p>
          <a:p>
            <a:pPr marL="0" marR="0" lvl="0" indent="0" algn="l" defTabSz="914400" rtl="0" eaLnBrk="1" fontAlgn="auto" latinLnBrk="0" hangingPunct="1">
              <a:lnSpc>
                <a:spcPct val="100000"/>
              </a:lnSpc>
              <a:spcBef>
                <a:spcPts val="0"/>
              </a:spcBef>
              <a:spcAft>
                <a:spcPts val="0"/>
              </a:spcAft>
              <a:buClr>
                <a:srgbClr val="000000"/>
              </a:buClr>
              <a:buSzPts val="1000"/>
              <a:buFont typeface="Arial"/>
              <a:buNone/>
              <a:tabLst/>
              <a:defRPr/>
            </a:pPr>
            <a:r>
              <a:rPr lang="en-US"/>
              <a:t>* </a:t>
            </a:r>
            <a:r>
              <a:rPr lang="en-US" b="1"/>
              <a:t>Adaptation note: </a:t>
            </a:r>
            <a:r>
              <a:rPr lang="en-US" b="0"/>
              <a:t>The facilitator can update this session to the applicable methods, depending on what spermicide types are available in pharmacies and drug shops in this country.</a:t>
            </a:r>
            <a:r>
              <a:rPr lang="en-US"/>
              <a:t> </a:t>
            </a:r>
            <a:r>
              <a:rPr lang="en-US" b="0" u="none"/>
              <a:t>If this method is not included in the methods that drug shops or pharmacies will be allowed to provide in </a:t>
            </a:r>
            <a:r>
              <a:rPr lang="en-US" sz="1000" b="0" i="0" u="none" strike="noStrike" cap="none">
                <a:solidFill>
                  <a:schemeClr val="dk1"/>
                </a:solidFill>
                <a:latin typeface="Source Sans Pro"/>
                <a:ea typeface="Source Sans Pro"/>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rtl="0">
              <a:lnSpc>
                <a:spcPct val="100000"/>
              </a:lnSpc>
              <a:spcBef>
                <a:spcPts val="0"/>
              </a:spcBef>
              <a:spcAft>
                <a:spcPts val="0"/>
              </a:spcAft>
              <a:buClr>
                <a:srgbClr val="000000"/>
              </a:buClr>
              <a:buSzPts val="1000"/>
              <a:buFont typeface="Source Sans Pro"/>
              <a:buNone/>
            </a:pPr>
            <a:endParaRPr u="sng">
              <a:latin typeface="Century Gothic"/>
              <a:ea typeface="Century Gothic"/>
              <a:cs typeface="Century Gothic"/>
              <a:sym typeface="Century Gothic"/>
            </a:endParaRPr>
          </a:p>
        </p:txBody>
      </p:sp>
      <p:sp>
        <p:nvSpPr>
          <p:cNvPr id="744" name="Google Shape;744;p3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3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1" name="Google Shape;751;p3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information about spermicides. </a:t>
            </a:r>
            <a:endParaRPr/>
          </a:p>
          <a:p>
            <a:pPr marL="0" lvl="0" indent="0" algn="l" rtl="0">
              <a:lnSpc>
                <a:spcPct val="100000"/>
              </a:lnSpc>
              <a:spcBef>
                <a:spcPts val="0"/>
              </a:spcBef>
              <a:spcAft>
                <a:spcPts val="0"/>
              </a:spcAft>
              <a:buClr>
                <a:schemeClr val="dk1"/>
              </a:buClr>
              <a:buSzPts val="1000"/>
              <a:buFont typeface="Arial"/>
              <a:buNone/>
            </a:pPr>
            <a:r>
              <a:rPr lang="en-US" b="1"/>
              <a:t>Read </a:t>
            </a:r>
            <a:r>
              <a:rPr lang="en-US" b="0"/>
              <a:t>the text on the slide. </a:t>
            </a:r>
            <a:endParaRPr/>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update this slide to the applicable methods for the country context and participant group.</a:t>
            </a:r>
            <a:endParaRPr b="0"/>
          </a:p>
          <a:p>
            <a:pPr marL="0" lvl="0" indent="0" algn="l" rtl="0">
              <a:lnSpc>
                <a:spcPct val="100000"/>
              </a:lnSpc>
              <a:spcBef>
                <a:spcPts val="80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752" name="Google Shape;752;p3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3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3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few </a:t>
            </a:r>
            <a:r>
              <a:rPr lang="en-US" b="0" i="0" u="none">
                <a:solidFill>
                  <a:srgbClr val="000000"/>
                </a:solidFill>
                <a:latin typeface="Source Sans Pro"/>
                <a:ea typeface="Source Sans Pro"/>
                <a:cs typeface="Source Sans Pro"/>
                <a:sym typeface="Source Sans Pro"/>
              </a:rPr>
              <a:t>participants to describe what they know about spermicides. For example:</a:t>
            </a:r>
            <a:r>
              <a:rPr lang="en-US" b="1" i="0" u="none">
                <a:solidFill>
                  <a:srgbClr val="000000"/>
                </a:solidFill>
                <a:latin typeface="Source Sans Pro"/>
                <a:ea typeface="Source Sans Pro"/>
                <a:cs typeface="Source Sans Pro"/>
                <a:sym typeface="Source Sans Pro"/>
              </a:rPr>
              <a:t> </a:t>
            </a:r>
            <a:r>
              <a:rPr lang="en-US" i="0" u="none">
                <a:solidFill>
                  <a:srgbClr val="000000"/>
                </a:solidFill>
                <a:latin typeface="Source Sans Pro"/>
                <a:ea typeface="Source Sans Pro"/>
                <a:cs typeface="Source Sans Pro"/>
                <a:sym typeface="Source Sans Pro"/>
              </a:rPr>
              <a:t>What types of spermicides do you sell in your shop? </a:t>
            </a:r>
            <a:endParaRPr i="0"/>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Read</a:t>
            </a:r>
            <a:r>
              <a:rPr lang="en-US" b="0" i="0" u="none">
                <a:latin typeface="Source Sans Pro"/>
                <a:ea typeface="Source Sans Pro"/>
                <a:cs typeface="Source Sans Pro"/>
                <a:sym typeface="Source Sans Pro"/>
              </a:rPr>
              <a:t> the points on the slide to describe spermicides.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Ask </a:t>
            </a:r>
            <a:r>
              <a:rPr lang="en-US" b="0" i="0" u="none">
                <a:latin typeface="Source Sans Pro"/>
                <a:ea typeface="Source Sans Pro"/>
                <a:cs typeface="Source Sans Pro"/>
                <a:sym typeface="Source Sans Pro"/>
              </a:rPr>
              <a:t>a participant to explain the difference between ‘perfect’ and ‘typical’ use. </a:t>
            </a:r>
            <a:r>
              <a:rPr lang="en-US" b="1" i="0" u="none">
                <a:latin typeface="Source Sans Pro"/>
                <a:ea typeface="Source Sans Pro"/>
                <a:cs typeface="Source Sans Pro"/>
                <a:sym typeface="Source Sans Pro"/>
              </a:rPr>
              <a:t>Tell </a:t>
            </a:r>
            <a:r>
              <a:rPr lang="en-US" b="0" i="0" u="none">
                <a:latin typeface="Source Sans Pro"/>
                <a:ea typeface="Source Sans Pro"/>
                <a:cs typeface="Source Sans Pro"/>
                <a:sym typeface="Source Sans Pro"/>
              </a:rPr>
              <a:t>participants that these figures mean that spermicides are one of the least effective methods.</a:t>
            </a:r>
            <a:endParaRPr b="1" i="0" u="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761" name="Google Shape;761;p3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3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3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rPr>
              <a:t>FACILITATOR NOTES</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participant to read the points on the slide.  </a:t>
            </a:r>
            <a:endParaRPr/>
          </a:p>
          <a:p>
            <a:pPr marL="0" lvl="0" indent="0" algn="l" rtl="0">
              <a:lnSpc>
                <a:spcPct val="100000"/>
              </a:lnSpc>
              <a:spcBef>
                <a:spcPts val="0"/>
              </a:spcBef>
              <a:spcAft>
                <a:spcPts val="0"/>
              </a:spcAft>
              <a:buSzPts val="1400"/>
              <a:buNone/>
            </a:pPr>
            <a:r>
              <a:rPr lang="en-US" b="1" i="0">
                <a:solidFill>
                  <a:srgbClr val="000000"/>
                </a:solidFill>
              </a:rPr>
              <a:t>Say: </a:t>
            </a:r>
            <a:r>
              <a:rPr lang="en-US" i="0">
                <a:solidFill>
                  <a:srgbClr val="000000"/>
                </a:solidFill>
              </a:rPr>
              <a:t>Spermicides are safe and suitable for nearly all women, but women who are HIV-positive or at risk of HIV infection should NOT use this method. </a:t>
            </a:r>
            <a:r>
              <a:rPr lang="en-US"/>
              <a:t>The client should use condoms consistently in addition to spermicides if s/he has an STI/HIV or thinks s/he may be at risk of an STI/HIV. As we discussed before, spermicides can be used with condoms for extra protection from pregnancy and HIV/STIs.</a:t>
            </a:r>
            <a:endParaRPr b="1" i="0">
              <a:solidFill>
                <a:srgbClr val="000000"/>
              </a:solidFill>
            </a:endParaRPr>
          </a:p>
          <a:p>
            <a:pPr marL="0" marR="0" lvl="0" indent="0" algn="l" rtl="0">
              <a:lnSpc>
                <a:spcPct val="100000"/>
              </a:lnSpc>
              <a:spcBef>
                <a:spcPts val="0"/>
              </a:spcBef>
              <a:spcAft>
                <a:spcPts val="0"/>
              </a:spcAft>
              <a:buClr>
                <a:srgbClr val="000000"/>
              </a:buClr>
              <a:buSzPts val="1400"/>
              <a:buFont typeface="Arial"/>
              <a:buNone/>
            </a:pPr>
            <a:endParaRPr lang="en-US"/>
          </a:p>
          <a:p>
            <a:pPr marL="0" marR="0" lvl="0" indent="0" algn="l" rtl="0">
              <a:lnSpc>
                <a:spcPct val="100000"/>
              </a:lnSpc>
              <a:spcBef>
                <a:spcPts val="0"/>
              </a:spcBef>
              <a:spcAft>
                <a:spcPts val="0"/>
              </a:spcAft>
              <a:buClr>
                <a:srgbClr val="000000"/>
              </a:buClr>
              <a:buSzPts val="1400"/>
              <a:buFont typeface="Arial"/>
              <a:buNone/>
            </a:pPr>
            <a:r>
              <a:rPr lang="en-US"/>
              <a:t>* </a:t>
            </a:r>
            <a:r>
              <a:rPr lang="en-US" b="1"/>
              <a:t>Adaptation note: </a:t>
            </a:r>
            <a:r>
              <a:rPr lang="en-US"/>
              <a:t>The facilitator can update this slide to the applicable types of spermicides for the country context and participant group.</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773" name="Google Shape;773;p3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3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0" name="Google Shape;780;p3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spermicides?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781" name="Google Shape;781;p3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more specific information about the FP methods available in this country. </a:t>
            </a:r>
            <a:r>
              <a:rPr lang="en-US" b="1"/>
              <a:t>Read </a:t>
            </a:r>
            <a:r>
              <a:rPr lang="en-US" b="0"/>
              <a:t>the bullets on the slide.</a:t>
            </a:r>
            <a:endParaRPr b="1"/>
          </a:p>
          <a:p>
            <a:pPr marL="0" lvl="0" indent="0" algn="l" rtl="0">
              <a:lnSpc>
                <a:spcPct val="100000"/>
              </a:lnSpc>
              <a:spcBef>
                <a:spcPts val="600"/>
              </a:spcBef>
              <a:spcAft>
                <a:spcPts val="0"/>
              </a:spcAft>
              <a:buClr>
                <a:schemeClr val="dk1"/>
              </a:buClr>
              <a:buSzPts val="1000"/>
              <a:buFont typeface="Arial"/>
              <a:buNone/>
            </a:pPr>
            <a:r>
              <a:rPr lang="en-US"/>
              <a:t>We will be referring to the FP On-the-Job Reference Booklet throughout this training, which you can take home and use in your practice. This booklet is a collection of job aids used globally in family planning services. It is organized by type of FP method.</a:t>
            </a:r>
            <a:endParaRPr/>
          </a:p>
          <a:p>
            <a:pPr marL="0" lvl="0" indent="0" algn="l" rtl="0">
              <a:lnSpc>
                <a:spcPct val="100000"/>
              </a:lnSpc>
              <a:spcBef>
                <a:spcPts val="800"/>
              </a:spcBef>
              <a:spcAft>
                <a:spcPts val="0"/>
              </a:spcAft>
              <a:buClr>
                <a:schemeClr val="dk1"/>
              </a:buClr>
              <a:buSzPts val="1000"/>
              <a:buFont typeface="Arial"/>
              <a:buNone/>
            </a:pPr>
            <a:r>
              <a:rPr lang="en-US" b="1"/>
              <a:t>Distribute</a:t>
            </a:r>
            <a:r>
              <a:rPr lang="en-US" b="0"/>
              <a:t> the </a:t>
            </a:r>
            <a:r>
              <a:rPr lang="en-US"/>
              <a:t>FP On-the-Job Reference Booklet </a:t>
            </a:r>
            <a:r>
              <a:rPr lang="en-US" b="0"/>
              <a:t>to each participant.</a:t>
            </a:r>
            <a:endParaRPr/>
          </a:p>
          <a:p>
            <a:pPr marL="0" lvl="0" indent="0" algn="l" rtl="0">
              <a:lnSpc>
                <a:spcPct val="100000"/>
              </a:lnSpc>
              <a:spcBef>
                <a:spcPts val="800"/>
              </a:spcBef>
              <a:spcAft>
                <a:spcPts val="0"/>
              </a:spcAft>
              <a:buClr>
                <a:schemeClr val="dk1"/>
              </a:buClr>
              <a:buSzPts val="1000"/>
              <a:buFont typeface="Arial"/>
              <a:buNone/>
            </a:pPr>
            <a:endParaRPr b="1"/>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replace the words “this country” with the name of the country or region of the participants.</a:t>
            </a:r>
            <a:endParaRPr b="0"/>
          </a:p>
          <a:p>
            <a:pPr marL="0" lvl="0" indent="0" algn="l" rtl="0">
              <a:lnSpc>
                <a:spcPct val="100000"/>
              </a:lnSpc>
              <a:spcBef>
                <a:spcPts val="800"/>
              </a:spcBef>
              <a:spcAft>
                <a:spcPts val="0"/>
              </a:spcAft>
              <a:buClr>
                <a:schemeClr val="dk1"/>
              </a:buClr>
              <a:buSzPts val="1000"/>
              <a:buFont typeface="Arial"/>
              <a:buNone/>
            </a:pPr>
            <a:endParaRPr/>
          </a:p>
        </p:txBody>
      </p:sp>
      <p:sp>
        <p:nvSpPr>
          <p:cNvPr id="464" name="Google Shape;46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3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3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a:t>
            </a:r>
            <a:endParaRPr/>
          </a:p>
          <a:p>
            <a:pPr marL="0" lvl="0" indent="0" algn="l" rtl="0">
              <a:lnSpc>
                <a:spcPct val="100000"/>
              </a:lnSpc>
              <a:spcBef>
                <a:spcPts val="0"/>
              </a:spcBef>
              <a:spcAft>
                <a:spcPts val="0"/>
              </a:spcAft>
              <a:buSzPts val="1400"/>
              <a:buNone/>
            </a:pPr>
            <a:r>
              <a:rPr lang="en-US" b="1" i="0"/>
              <a:t>Say: </a:t>
            </a:r>
            <a:r>
              <a:rPr lang="en-US" i="0" u="none" strike="noStrike"/>
              <a:t>For spermicides, let’s learn about the first ‘W’, What to do to use the method. </a:t>
            </a:r>
            <a:endParaRPr/>
          </a:p>
          <a:p>
            <a:pPr marL="0" lvl="0" indent="0" algn="l" rtl="0">
              <a:lnSpc>
                <a:spcPct val="100000"/>
              </a:lnSpc>
              <a:spcBef>
                <a:spcPts val="0"/>
              </a:spcBef>
              <a:spcAft>
                <a:spcPts val="0"/>
              </a:spcAft>
              <a:buSzPts val="1400"/>
              <a:buNone/>
            </a:pPr>
            <a:r>
              <a:rPr lang="en-US" b="1" i="0"/>
              <a:t>Read </a:t>
            </a:r>
            <a:r>
              <a:rPr lang="en-US" i="0"/>
              <a:t>the bullets. </a:t>
            </a:r>
            <a:r>
              <a:rPr lang="en-US" b="1" i="0"/>
              <a:t>Tell</a:t>
            </a:r>
            <a:r>
              <a:rPr lang="en-US" i="0"/>
              <a:t> participants they can follow along with instructions in the </a:t>
            </a:r>
            <a:r>
              <a:rPr lang="en-US"/>
              <a:t>FP On-the-Job Reference Booklet</a:t>
            </a:r>
            <a:r>
              <a:rPr lang="en-US" i="0"/>
              <a:t>. Often, instructions for use will be listed on the product packaging.</a:t>
            </a:r>
            <a:endParaRPr/>
          </a:p>
          <a:p>
            <a:pPr marL="0" marR="0" lvl="0" indent="0" algn="l" rtl="0">
              <a:lnSpc>
                <a:spcPct val="100000"/>
              </a:lnSpc>
              <a:spcBef>
                <a:spcPts val="0"/>
              </a:spcBef>
              <a:spcAft>
                <a:spcPts val="0"/>
              </a:spcAft>
              <a:buClr>
                <a:srgbClr val="000000"/>
              </a:buClr>
              <a:buSzPts val="1400"/>
              <a:buFont typeface="Arial"/>
              <a:buNone/>
            </a:pPr>
            <a:endParaRPr lang="en-US"/>
          </a:p>
          <a:p>
            <a:pPr marL="0" marR="0" lvl="0" indent="0" algn="l" rtl="0">
              <a:lnSpc>
                <a:spcPct val="100000"/>
              </a:lnSpc>
              <a:spcBef>
                <a:spcPts val="0"/>
              </a:spcBef>
              <a:spcAft>
                <a:spcPts val="0"/>
              </a:spcAft>
              <a:buClr>
                <a:srgbClr val="000000"/>
              </a:buClr>
              <a:buSzPts val="1400"/>
              <a:buFont typeface="Arial"/>
              <a:buNone/>
            </a:pPr>
            <a:r>
              <a:rPr lang="en-US"/>
              <a:t>* </a:t>
            </a:r>
            <a:r>
              <a:rPr lang="en-US" b="1"/>
              <a:t>Adaptation note: </a:t>
            </a:r>
            <a:r>
              <a:rPr lang="en-US"/>
              <a:t>The facilitator can update this slide to the applicable types of spermicides for the country context and participant group.</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790" name="Google Shape;790;p3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3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3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171450" marR="0" lvl="0" indent="-120650" algn="l" rtl="0">
              <a:lnSpc>
                <a:spcPct val="100000"/>
              </a:lnSpc>
              <a:spcBef>
                <a:spcPts val="0"/>
              </a:spcBef>
              <a:spcAft>
                <a:spcPts val="0"/>
              </a:spcAft>
              <a:buClr>
                <a:schemeClr val="dk1"/>
              </a:buClr>
              <a:buSzPts val="1000"/>
              <a:buFont typeface="Arial"/>
              <a:buChar char="•"/>
            </a:pPr>
            <a:r>
              <a:rPr lang="en-US" i="0" u="none" strike="noStrike"/>
              <a:t>Some users report itching and irritation in or around the vagina or penis</a:t>
            </a:r>
            <a:r>
              <a:rPr lang="en-US" i="0" u="none" strike="noStrike" cap="none"/>
              <a:t>.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Some women develop vaginal lesions. </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Urinary tract infections may occur, especially when using spermicides two or more times a day, but this is uncommon.</a:t>
            </a:r>
            <a:endParaRPr/>
          </a:p>
          <a:p>
            <a:pPr marL="171450" marR="0" lvl="0" indent="-171450" algn="l" rtl="0">
              <a:lnSpc>
                <a:spcPct val="100000"/>
              </a:lnSpc>
              <a:spcBef>
                <a:spcPts val="0"/>
              </a:spcBef>
              <a:spcAft>
                <a:spcPts val="0"/>
              </a:spcAft>
              <a:buClr>
                <a:schemeClr val="dk1"/>
              </a:buClr>
              <a:buSzPts val="1000"/>
              <a:buFont typeface="Source Sans Pro"/>
              <a:buChar char="•"/>
            </a:pPr>
            <a:r>
              <a:rPr lang="en-US" i="0" u="none" strike="noStrike" cap="none"/>
              <a:t>The client can start using spermicides any time she wants, and she should be given as much supply as possible, up to a year. </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799" name="Google Shape;799;p3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3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3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807" name="Google Shape;807;p3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3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3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spermicides.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817" name="Google Shape;817;p3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3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4" name="Google Shape;824;p3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825" name="Google Shape;825;p3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34</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3" name="Google Shape;833;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1 hour 15 minutes</a:t>
            </a:r>
          </a:p>
          <a:p>
            <a:pPr marL="0" marR="0" lvl="0" indent="0" algn="l" rtl="0">
              <a:lnSpc>
                <a:spcPct val="100000"/>
              </a:lnSpc>
              <a:spcBef>
                <a:spcPts val="0"/>
              </a:spcBef>
              <a:spcAft>
                <a:spcPts val="0"/>
              </a:spcAft>
              <a:buClr>
                <a:srgbClr val="000000"/>
              </a:buClr>
              <a:buSzPts val="1000"/>
              <a:buFont typeface="Source Sans Pro"/>
              <a:buNone/>
            </a:pPr>
            <a:endParaRPr lang="en-US" b="0" i="0" u="none" strike="noStrike" cap="none">
              <a:solidFill>
                <a:srgbClr val="000000"/>
              </a:solidFill>
              <a:latin typeface="Source Sans Pro"/>
              <a:ea typeface="Source Sans Pro"/>
              <a:cs typeface="Century Gothic"/>
              <a:sym typeface="Source Sans Pro"/>
            </a:endParaRPr>
          </a:p>
          <a:p>
            <a:pPr marL="0" marR="0" lvl="0" indent="0" algn="l" defTabSz="914400" rtl="0" eaLnBrk="1" fontAlgn="auto" latinLnBrk="0" hangingPunct="1">
              <a:lnSpc>
                <a:spcPct val="100000"/>
              </a:lnSpc>
              <a:spcBef>
                <a:spcPts val="0"/>
              </a:spcBef>
              <a:spcAft>
                <a:spcPts val="0"/>
              </a:spcAft>
              <a:buClr>
                <a:srgbClr val="000000"/>
              </a:buClr>
              <a:buSzPts val="1000"/>
              <a:buFont typeface="Source Sans Pro"/>
              <a:buNone/>
              <a:tabLst/>
              <a:defRPr/>
            </a:pPr>
            <a:r>
              <a:rPr lang="en-US"/>
              <a:t>* </a:t>
            </a:r>
            <a:r>
              <a:rPr lang="en-US" b="1"/>
              <a:t>Adaptation note: </a:t>
            </a:r>
            <a:r>
              <a:rPr lang="en-US"/>
              <a:t>The facilitator can update this session, depending on what types of EC are available in pharmacies and drug shops in this country. </a:t>
            </a:r>
            <a:r>
              <a:rPr lang="en-US" b="0" u="none"/>
              <a:t>If this method is not included in the methods that drug shops or pharmacies will be allowed to provide in </a:t>
            </a:r>
            <a:r>
              <a:rPr lang="en-US" sz="1000" b="0" i="0" u="none" strike="noStrike" cap="none">
                <a:solidFill>
                  <a:schemeClr val="dk1"/>
                </a:solidFill>
                <a:latin typeface="Source Sans Pro"/>
                <a:ea typeface="Source Sans Pro"/>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rtl="0">
              <a:lnSpc>
                <a:spcPct val="100000"/>
              </a:lnSpc>
              <a:spcBef>
                <a:spcPts val="0"/>
              </a:spcBef>
              <a:spcAft>
                <a:spcPts val="0"/>
              </a:spcAft>
              <a:buClr>
                <a:srgbClr val="000000"/>
              </a:buClr>
              <a:buSzPts val="1000"/>
              <a:buFont typeface="Source Sans Pro"/>
              <a:buNone/>
            </a:pPr>
            <a:endParaRPr>
              <a:latin typeface="Century Gothic"/>
              <a:ea typeface="Century Gothic"/>
              <a:cs typeface="Century Gothic"/>
              <a:sym typeface="Century Gothic"/>
            </a:endParaRPr>
          </a:p>
        </p:txBody>
      </p:sp>
      <p:sp>
        <p:nvSpPr>
          <p:cNvPr id="834" name="Google Shape;834;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0" name="Google Shape;840;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During this session you will learn more specific information about emergency contraceptive pills, which are available in this country.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a:t>
            </a:r>
            <a:endParaRPr/>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update this slide to the applicable methods for the country context and participant group.</a:t>
            </a:r>
            <a:endParaRPr b="0"/>
          </a:p>
          <a:p>
            <a:pPr marL="0" lvl="0" indent="0" algn="l" rtl="0">
              <a:lnSpc>
                <a:spcPct val="100000"/>
              </a:lnSpc>
              <a:spcBef>
                <a:spcPts val="800"/>
              </a:spcBef>
              <a:spcAft>
                <a:spcPts val="0"/>
              </a:spcAft>
              <a:buClr>
                <a:schemeClr val="dk1"/>
              </a:buClr>
              <a:buSzPts val="1000"/>
              <a:buFont typeface="Arial"/>
              <a:buNone/>
            </a:pPr>
            <a:endParaRPr/>
          </a:p>
        </p:txBody>
      </p:sp>
      <p:sp>
        <p:nvSpPr>
          <p:cNvPr id="841" name="Google Shape;841;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36</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p:cNvGrpSpPr/>
        <p:nvPr/>
      </p:nvGrpSpPr>
      <p:grpSpPr>
        <a:xfrm>
          <a:off x="0" y="0"/>
          <a:ext cx="0" cy="0"/>
          <a:chOff x="0" y="0"/>
          <a:chExt cx="0" cy="0"/>
        </a:xfrm>
      </p:grpSpPr>
      <p:sp>
        <p:nvSpPr>
          <p:cNvPr id="849" name="Google Shape;849;p3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0" name="Google Shape;850;p3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rPr>
              <a:t>FACILITATOR NOTES </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few </a:t>
            </a:r>
            <a:r>
              <a:rPr lang="en-US" i="0" u="none">
                <a:solidFill>
                  <a:srgbClr val="000000"/>
                </a:solidFill>
              </a:rPr>
              <a:t>participants to describe what they know about emergency contraceptive pills. For example, </a:t>
            </a:r>
            <a:r>
              <a:rPr lang="en-US" b="1" i="0" u="none">
                <a:solidFill>
                  <a:srgbClr val="000000"/>
                </a:solidFill>
              </a:rPr>
              <a:t>ask</a:t>
            </a:r>
            <a:r>
              <a:rPr lang="en-US" i="0" u="none">
                <a:solidFill>
                  <a:srgbClr val="000000"/>
                </a:solidFill>
              </a:rPr>
              <a:t> them to propose a definition for ECPs, and if there are other common names for this product in the local country.</a:t>
            </a:r>
            <a:endParaRPr/>
          </a:p>
          <a:p>
            <a:pPr marL="0" lvl="0" indent="0" algn="l" rtl="0">
              <a:lnSpc>
                <a:spcPct val="100000"/>
              </a:lnSpc>
              <a:spcBef>
                <a:spcPts val="0"/>
              </a:spcBef>
              <a:spcAft>
                <a:spcPts val="0"/>
              </a:spcAft>
              <a:buSzPts val="1400"/>
              <a:buNone/>
            </a:pPr>
            <a:r>
              <a:rPr lang="en-US" b="1"/>
              <a:t>Allow </a:t>
            </a:r>
            <a:r>
              <a:rPr lang="en-US"/>
              <a:t>a few responses, then </a:t>
            </a:r>
            <a:r>
              <a:rPr lang="en-US" b="1"/>
              <a:t>click </a:t>
            </a:r>
            <a:r>
              <a:rPr lang="en-US"/>
              <a:t>to reveal the text and </a:t>
            </a:r>
            <a:r>
              <a:rPr lang="en-US" b="1"/>
              <a:t>say:</a:t>
            </a:r>
            <a:r>
              <a:rPr lang="en-US"/>
              <a:t> ECPs provide an important back up method in cases of unprotected intercourse, rape or contraceptive issues such as forgotten pills or condoms. </a:t>
            </a:r>
            <a:endParaRPr/>
          </a:p>
          <a:p>
            <a:pPr marL="0" lvl="0" indent="0" algn="l" rtl="0">
              <a:lnSpc>
                <a:spcPct val="100000"/>
              </a:lnSpc>
              <a:spcBef>
                <a:spcPts val="0"/>
              </a:spcBef>
              <a:spcAft>
                <a:spcPts val="0"/>
              </a:spcAft>
              <a:buSzPts val="1400"/>
              <a:buNone/>
            </a:pPr>
            <a:r>
              <a:rPr lang="en-US" b="1" i="0" u="none"/>
              <a:t>Read</a:t>
            </a:r>
            <a:r>
              <a:rPr lang="en-US" i="0" u="none"/>
              <a:t> the points on the slide to describe ECPs.</a:t>
            </a:r>
            <a:endParaRPr/>
          </a:p>
          <a:p>
            <a:pPr marL="0" lvl="0" indent="0" algn="l" rtl="0">
              <a:lnSpc>
                <a:spcPct val="100000"/>
              </a:lnSpc>
              <a:spcBef>
                <a:spcPts val="0"/>
              </a:spcBef>
              <a:spcAft>
                <a:spcPts val="0"/>
              </a:spcAft>
              <a:buSzPts val="1400"/>
              <a:buNone/>
            </a:pPr>
            <a:r>
              <a:rPr lang="en-US" b="1" i="0" u="none"/>
              <a:t>Say: </a:t>
            </a:r>
            <a:r>
              <a:rPr lang="en-US" i="0" u="none" strike="noStrike">
                <a:solidFill>
                  <a:srgbClr val="211E1F"/>
                </a:solidFill>
              </a:rPr>
              <a:t>ECPs should be used soon as possible after unprotected sex, but ECPs can help to prevent pregnancy when taken any time up to 5 days after unprotected sex. </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SzPts val="1400"/>
              <a:buNone/>
            </a:pPr>
            <a:r>
              <a:rPr lang="en-US" u="sng"/>
              <a:t>DIGITAL OPTIONS: </a:t>
            </a:r>
            <a:endParaRPr/>
          </a:p>
          <a:p>
            <a:pPr marL="0" lvl="0" indent="0" algn="l" rtl="0">
              <a:lnSpc>
                <a:spcPct val="100000"/>
              </a:lnSpc>
              <a:spcBef>
                <a:spcPts val="0"/>
              </a:spcBef>
              <a:spcAft>
                <a:spcPts val="0"/>
              </a:spcAft>
              <a:buSzPts val="1400"/>
              <a:buNone/>
            </a:pPr>
            <a:r>
              <a:rPr lang="en-US" u="none"/>
              <a:t>The Global Health Media Project has an approximately 5-minute video overview for health workers in English on emergency contraceptive pills and how they work here: </a:t>
            </a:r>
            <a:r>
              <a:rPr lang="en-US" u="sng">
                <a:solidFill>
                  <a:schemeClr val="hlink"/>
                </a:solidFill>
                <a:hlinkClick r:id="rId3"/>
              </a:rPr>
              <a:t>https://globalhealthmedia.org/videos/the-emergency-contraceptive-pill-hw-english/</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ECP for Pharmacists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851" name="Google Shape;851;p3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p3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1" name="Google Shape;861;p338:notes"/>
          <p:cNvSpPr txBox="1">
            <a:spLocks noGrp="1"/>
          </p:cNvSpPr>
          <p:nvPr>
            <p:ph type="body" idx="1"/>
          </p:nvPr>
        </p:nvSpPr>
        <p:spPr>
          <a:xfrm>
            <a:off x="685800" y="4400549"/>
            <a:ext cx="5486400" cy="428466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rPr>
              <a:t>FACILITATOR NOTES </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participant to read the points on the slide.  </a:t>
            </a:r>
            <a:endParaRPr/>
          </a:p>
          <a:p>
            <a:pPr marL="0" lvl="0" indent="0" algn="l" rtl="0">
              <a:lnSpc>
                <a:spcPct val="100000"/>
              </a:lnSpc>
              <a:spcBef>
                <a:spcPts val="0"/>
              </a:spcBef>
              <a:spcAft>
                <a:spcPts val="0"/>
              </a:spcAft>
              <a:buSzPts val="1400"/>
              <a:buNone/>
            </a:pPr>
            <a:r>
              <a:rPr lang="en-US" b="1" i="0">
                <a:solidFill>
                  <a:srgbClr val="000000"/>
                </a:solidFill>
              </a:rPr>
              <a:t>Say: </a:t>
            </a:r>
            <a:endParaRPr/>
          </a:p>
          <a:p>
            <a:pPr marL="171450" lvl="0" indent="-171450" algn="l" rtl="0">
              <a:lnSpc>
                <a:spcPct val="100000"/>
              </a:lnSpc>
              <a:spcBef>
                <a:spcPts val="0"/>
              </a:spcBef>
              <a:spcAft>
                <a:spcPts val="0"/>
              </a:spcAft>
              <a:buSzPts val="1400"/>
              <a:buFont typeface="Source Sans Pro"/>
              <a:buChar char="•"/>
            </a:pPr>
            <a:r>
              <a:rPr lang="en-US"/>
              <a:t>ECPs are extraordinarily safe. The use of ECPs have no effect on future fertility and there are no health conditions that would prevent you from giving ECPs to a client. </a:t>
            </a:r>
            <a:endParaRPr/>
          </a:p>
          <a:p>
            <a:pPr marL="171450" lvl="0" indent="-171450" algn="l" rtl="0">
              <a:lnSpc>
                <a:spcPct val="100000"/>
              </a:lnSpc>
              <a:spcBef>
                <a:spcPts val="0"/>
              </a:spcBef>
              <a:spcAft>
                <a:spcPts val="0"/>
              </a:spcAft>
              <a:buSzPts val="1400"/>
              <a:buFont typeface="Source Sans Pro"/>
              <a:buChar char="•"/>
            </a:pPr>
            <a:r>
              <a:rPr lang="en-US"/>
              <a:t>ECP clients are not always women or girls - often men or boys buy them for their partners. </a:t>
            </a:r>
            <a:endParaRPr/>
          </a:p>
          <a:p>
            <a:pPr marL="171450" lvl="0" indent="-171450" algn="l" rtl="0">
              <a:lnSpc>
                <a:spcPct val="100000"/>
              </a:lnSpc>
              <a:spcBef>
                <a:spcPts val="0"/>
              </a:spcBef>
              <a:spcAft>
                <a:spcPts val="0"/>
              </a:spcAft>
              <a:buSzPts val="1400"/>
              <a:buFont typeface="Source Sans Pro"/>
              <a:buChar char="•"/>
            </a:pPr>
            <a:r>
              <a:rPr lang="en-US"/>
              <a:t>Like other FP users, ECP clients may want to speak privately with you if they haven’t used the product before. One way to create privacy is to ask other clients to step back from the counter and stay in a queue stopping 6-8 feet from the dispensing area until called to come forward. Other ways are to step into another room or even outside the pharmacy or drug shop.</a:t>
            </a:r>
            <a:endParaRPr/>
          </a:p>
          <a:p>
            <a:pPr marL="171450" lvl="0" indent="-171450" algn="l" rtl="0">
              <a:lnSpc>
                <a:spcPct val="100000"/>
              </a:lnSpc>
              <a:spcBef>
                <a:spcPts val="0"/>
              </a:spcBef>
              <a:spcAft>
                <a:spcPts val="0"/>
              </a:spcAft>
              <a:buSzPts val="1400"/>
              <a:buFont typeface="Source Sans Pro"/>
              <a:buChar char="•"/>
            </a:pPr>
            <a:r>
              <a:rPr lang="en-US" sz="1000"/>
              <a:t>If the client is seeking privacy and you are not able to create an optimal private space, </a:t>
            </a:r>
            <a:r>
              <a:rPr lang="en-US"/>
              <a:t>you should at least read the directions on the product to the client, and if they want to speak further, find a quiet space outside</a:t>
            </a:r>
            <a:endParaRPr strike="sngStrike"/>
          </a:p>
          <a:p>
            <a:pPr marL="171450" lvl="0" indent="-171450" algn="l" rtl="0">
              <a:lnSpc>
                <a:spcPct val="100000"/>
              </a:lnSpc>
              <a:spcBef>
                <a:spcPts val="0"/>
              </a:spcBef>
              <a:spcAft>
                <a:spcPts val="0"/>
              </a:spcAft>
              <a:buSzPts val="1400"/>
              <a:buFont typeface="Source Sans Pro"/>
              <a:buChar char="•"/>
            </a:pPr>
            <a:r>
              <a:rPr lang="en-US" sz="1000"/>
              <a:t>Whenever possible, clients requesting ECPs should also be offered information and services for regular contraceptives. Clients should be provided at least a temporary method, such as condoms, whenever possible, to use in the immediate future.</a:t>
            </a:r>
            <a:endParaRPr/>
          </a:p>
          <a:p>
            <a:pPr marL="171450" lvl="0" indent="-171450" algn="l" rtl="0">
              <a:lnSpc>
                <a:spcPct val="100000"/>
              </a:lnSpc>
              <a:spcBef>
                <a:spcPts val="0"/>
              </a:spcBef>
              <a:spcAft>
                <a:spcPts val="0"/>
              </a:spcAft>
              <a:buSzPts val="1400"/>
              <a:buFont typeface="Source Sans Pro"/>
              <a:buChar char="•"/>
            </a:pPr>
            <a:r>
              <a:rPr lang="en-US" i="0"/>
              <a:t>During this training we are focused on the LNG ECPs and UPA ECPs, but there are also other types of ECPs, with different regimens, such as the multiple intake of combined oral contraceptives.</a:t>
            </a:r>
            <a:endParaRPr/>
          </a:p>
          <a:p>
            <a:pPr marL="0" marR="0" lvl="0" indent="0" algn="l" rtl="0">
              <a:lnSpc>
                <a:spcPct val="100000"/>
              </a:lnSpc>
              <a:spcBef>
                <a:spcPts val="0"/>
              </a:spcBef>
              <a:spcAft>
                <a:spcPts val="0"/>
              </a:spcAft>
              <a:buClr>
                <a:srgbClr val="000000"/>
              </a:buClr>
              <a:buSzPts val="1400"/>
              <a:buFont typeface="Arial"/>
              <a:buNone/>
            </a:pPr>
            <a:endParaRPr lang="en-US" sz="1000"/>
          </a:p>
          <a:p>
            <a:pPr marL="0" marR="0" lvl="0" indent="0" algn="l" rtl="0">
              <a:lnSpc>
                <a:spcPct val="100000"/>
              </a:lnSpc>
              <a:spcBef>
                <a:spcPts val="0"/>
              </a:spcBef>
              <a:spcAft>
                <a:spcPts val="0"/>
              </a:spcAft>
              <a:buClr>
                <a:srgbClr val="000000"/>
              </a:buClr>
              <a:buSzPts val="1400"/>
              <a:buFont typeface="Arial"/>
              <a:buNone/>
            </a:pPr>
            <a:r>
              <a:rPr lang="en-US" sz="1000"/>
              <a:t>* </a:t>
            </a:r>
            <a:r>
              <a:rPr lang="en-US" sz="1000" b="1"/>
              <a:t>Adaptation note: </a:t>
            </a:r>
            <a:r>
              <a:rPr lang="en-US" sz="1000"/>
              <a:t>The facilitator can update this slide to the applicable ECP products and regimens for the participant group.</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ECP for Pharmacists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862" name="Google Shape;862;p3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3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3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ECPs?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ECP for Pharmacists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872" name="Google Shape;872;p3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Say: </a:t>
            </a:r>
            <a:r>
              <a:rPr lang="en-US" b="0"/>
              <a:t>We are going to do a quick group quiz to see how much you </a:t>
            </a:r>
            <a:r>
              <a:rPr lang="en-US" b="0" i="0"/>
              <a:t>already know about human reproduction</a:t>
            </a:r>
            <a:r>
              <a:rPr lang="en-US" i="0"/>
              <a:t>. </a:t>
            </a:r>
            <a:endParaRPr i="0"/>
          </a:p>
        </p:txBody>
      </p:sp>
      <p:sp>
        <p:nvSpPr>
          <p:cNvPr id="474" name="Google Shape;47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3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3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Say: </a:t>
            </a:r>
            <a:r>
              <a:rPr lang="en-US" b="0" i="0" u="none" strike="noStrike">
                <a:latin typeface="Source Sans Pro"/>
                <a:ea typeface="Source Sans Pro"/>
                <a:cs typeface="Source Sans Pro"/>
                <a:sym typeface="Source Sans Pro"/>
              </a:rPr>
              <a:t>For ECPs, let’s learn about the first ‘W’, What to do to use the method.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Read </a:t>
            </a:r>
            <a:r>
              <a:rPr lang="en-US" b="0" i="0">
                <a:latin typeface="Source Sans Pro"/>
                <a:ea typeface="Source Sans Pro"/>
                <a:cs typeface="Source Sans Pro"/>
                <a:sym typeface="Source Sans Pro"/>
              </a:rPr>
              <a:t>the bullets.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Say: </a:t>
            </a:r>
            <a:r>
              <a:rPr lang="en-US">
                <a:latin typeface="Source Sans Pro"/>
                <a:ea typeface="Source Sans Pro"/>
                <a:cs typeface="Source Sans Pro"/>
                <a:sym typeface="Source Sans Pro"/>
              </a:rPr>
              <a:t>Make certain that the client does not want to become pregnant, and that she understands that there is still a chance of pregnancy even after treatment with ECPs.  Explain that ECPs will not harm the baby should they fail to prevent pregnancy. Remember, if she thinks she has ovulated, she can visit a facility-based provider for insertion of a copper IUD for effective emergency contraception.</a:t>
            </a:r>
            <a:endParaRPr b="1" i="0">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lang="en-US">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ECP products and regimens for the participant group.</a:t>
            </a:r>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ECP for Pharmacists module</a:t>
            </a:r>
            <a:endParaRPr b="0">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PSI C4C Choice Book, 2018</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881" name="Google Shape;881;p3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3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9" name="Google Shape;889;p3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t>
            </a:r>
            <a:r>
              <a:rPr lang="en-US" b="1" i="0" u="none" strike="noStrike" cap="none"/>
              <a:t>ACILITATOR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a:p>
          <a:p>
            <a:pPr marL="171450" marR="0" lvl="0" indent="-120650" algn="l" rtl="0">
              <a:lnSpc>
                <a:spcPct val="100000"/>
              </a:lnSpc>
              <a:spcBef>
                <a:spcPts val="0"/>
              </a:spcBef>
              <a:spcAft>
                <a:spcPts val="0"/>
              </a:spcAft>
              <a:buClr>
                <a:schemeClr val="dk1"/>
              </a:buClr>
              <a:buSzPts val="1000"/>
              <a:buFont typeface="Source Sans Pro"/>
              <a:buChar char="•"/>
            </a:pPr>
            <a:r>
              <a:rPr lang="en-US"/>
              <a:t>ECPs are well tolerated and leave the body within a few days. Some women experience mild and short-term side effects. Although side effects may be medically minor, they may be troublesome to some women, particularly the changes to a woman’s bleeding pattern. Most women have their next menstrual bleeding within 7 days of the usual time they would normally expect it following the use of ECPs.</a:t>
            </a:r>
            <a:endParaRPr/>
          </a:p>
          <a:p>
            <a:pPr marL="171450" marR="0" lvl="0" indent="-120650" algn="l" rtl="0">
              <a:lnSpc>
                <a:spcPct val="100000"/>
              </a:lnSpc>
              <a:spcBef>
                <a:spcPts val="0"/>
              </a:spcBef>
              <a:spcAft>
                <a:spcPts val="0"/>
              </a:spcAft>
              <a:buClr>
                <a:schemeClr val="dk1"/>
              </a:buClr>
              <a:buSzPts val="1000"/>
              <a:buFont typeface="Source Sans Pro"/>
              <a:buChar char="•"/>
            </a:pPr>
            <a:r>
              <a:rPr lang="en-US"/>
              <a:t>Let’s look at the management of ECP side effects provided in your FP On-the-Job Reference Booklet. </a:t>
            </a:r>
            <a:endParaRPr/>
          </a:p>
          <a:p>
            <a:pPr marL="0" marR="0" lvl="0" indent="0" algn="l" rtl="0">
              <a:lnSpc>
                <a:spcPct val="100000"/>
              </a:lnSpc>
              <a:spcBef>
                <a:spcPts val="0"/>
              </a:spcBef>
              <a:spcAft>
                <a:spcPts val="0"/>
              </a:spcAft>
              <a:buClr>
                <a:schemeClr val="accent5"/>
              </a:buClr>
              <a:buSzPts val="1800"/>
              <a:buFont typeface="Arial"/>
              <a:buNone/>
            </a:pPr>
            <a:r>
              <a:rPr lang="en-US" b="1"/>
              <a:t>Review</a:t>
            </a:r>
            <a:r>
              <a:rPr lang="en-US"/>
              <a:t> ECP management of side effects table with participants.</a:t>
            </a:r>
            <a:endParaRPr b="1"/>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ECP for Pharmacists module</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890" name="Google Shape;890;p3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p3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4" name="Google Shape;904;p3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PSI C4C Choice Book, 2018</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905" name="Google Shape;905;p3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4" name="Google Shape;914;p3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ECPs.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b="0"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solidFill>
                <a:srgbClr val="000000"/>
              </a:solidFill>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915" name="Google Shape;915;p3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p97:notes"/>
          <p:cNvSpPr>
            <a:spLocks noGrp="1" noRot="1" noChangeAspect="1"/>
          </p:cNvSpPr>
          <p:nvPr>
            <p:ph type="sldImg" idx="2"/>
          </p:nvPr>
        </p:nvSpPr>
        <p:spPr>
          <a:xfrm>
            <a:off x="685800" y="72072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3" name="Google Shape;923;p97:notes"/>
          <p:cNvSpPr txBox="1">
            <a:spLocks noGrp="1"/>
          </p:cNvSpPr>
          <p:nvPr>
            <p:ph type="body" idx="1"/>
          </p:nvPr>
        </p:nvSpPr>
        <p:spPr>
          <a:xfrm>
            <a:off x="685800" y="3806825"/>
            <a:ext cx="5486400" cy="512000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 (40 MINS)</a:t>
            </a:r>
            <a:endParaRPr/>
          </a:p>
          <a:p>
            <a:pPr marL="0" indent="0">
              <a:buClr>
                <a:schemeClr val="dk1"/>
              </a:buClr>
              <a:buSzPts val="1000"/>
            </a:pPr>
            <a:r>
              <a:rPr lang="en-US" sz="1000" b="1">
                <a:latin typeface="Source Sans Pro"/>
                <a:ea typeface="Source Sans Pro"/>
                <a:cs typeface="Source Sans Pro"/>
                <a:sym typeface="Source Sans Pro"/>
              </a:rPr>
              <a:t>*Print handouts and role play scenarios in advance of this session. Possible responses are included on page 3 of the role play scenario resource.</a:t>
            </a:r>
            <a:endParaRPr lang="en-US" b="1"/>
          </a:p>
          <a:p>
            <a:pPr marL="0" marR="0" lvl="0" indent="0" algn="l" rtl="0">
              <a:lnSpc>
                <a:spcPct val="100000"/>
              </a:lnSpc>
              <a:spcBef>
                <a:spcPts val="0"/>
              </a:spcBef>
              <a:spcAft>
                <a:spcPts val="0"/>
              </a:spcAft>
              <a:buClr>
                <a:schemeClr val="dk1"/>
              </a:buClr>
              <a:buSzPts val="1000"/>
              <a:buFont typeface="Source Sans Pro"/>
              <a:buNone/>
            </a:pPr>
            <a:r>
              <a:rPr lang="en-US" b="1"/>
              <a:t>Distribute Pages 1 </a:t>
            </a:r>
            <a:r>
              <a:rPr lang="en-US" sz="1000" b="1">
                <a:latin typeface="Source Sans Pro"/>
                <a:ea typeface="Source Sans Pro"/>
                <a:cs typeface="Source Sans Pro"/>
                <a:sym typeface="Source Sans Pro"/>
              </a:rPr>
              <a:t>and 2 of Module 10/Facilitator Resource – Activity 2: ECPs role plays </a:t>
            </a:r>
            <a:r>
              <a:rPr lang="en-US" sz="1000" b="0">
                <a:latin typeface="Source Sans Pro"/>
                <a:ea typeface="Source Sans Pro"/>
                <a:cs typeface="Source Sans Pro"/>
                <a:sym typeface="Source Sans Pro"/>
              </a:rPr>
              <a:t>and </a:t>
            </a:r>
            <a:r>
              <a:rPr lang="en-US" sz="1000" b="1">
                <a:latin typeface="Source Sans Pro"/>
                <a:ea typeface="Source Sans Pro"/>
                <a:cs typeface="Source Sans Pro"/>
                <a:sym typeface="Source Sans Pro"/>
              </a:rPr>
              <a:t>Module 10/Facilitator Resource – FP role play checklist</a:t>
            </a:r>
            <a:r>
              <a:rPr lang="en-US" sz="1000" b="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endParaRPr lang="en-US" sz="1000" b="1"/>
          </a:p>
          <a:p>
            <a:pPr marL="0" lvl="0" indent="0" algn="l" rtl="0">
              <a:lnSpc>
                <a:spcPct val="100000"/>
              </a:lnSpc>
              <a:spcBef>
                <a:spcPts val="0"/>
              </a:spcBef>
              <a:spcAft>
                <a:spcPts val="0"/>
              </a:spcAft>
              <a:buSzPts val="1400"/>
              <a:buNone/>
            </a:pPr>
            <a:r>
              <a:rPr lang="en-US" sz="1000" b="1"/>
              <a:t>Explain</a:t>
            </a:r>
            <a:r>
              <a:rPr lang="en-US" sz="1000"/>
              <a:t> that now trainees will have an opportunity to practice what they learned by role playing given scenarios. </a:t>
            </a:r>
            <a:endParaRPr/>
          </a:p>
          <a:p>
            <a:pPr marL="0" lvl="0" indent="0" algn="l" rtl="0">
              <a:lnSpc>
                <a:spcPct val="100000"/>
              </a:lnSpc>
              <a:spcBef>
                <a:spcPts val="0"/>
              </a:spcBef>
              <a:spcAft>
                <a:spcPts val="0"/>
              </a:spcAft>
              <a:buSzPts val="1400"/>
              <a:buNone/>
            </a:pPr>
            <a:r>
              <a:rPr lang="en-US" sz="1000" b="1"/>
              <a:t>Divide</a:t>
            </a:r>
            <a:r>
              <a:rPr lang="en-US" sz="1000"/>
              <a:t> all trainees into groups of 3 and explain that in each group, one will be playing the pharmacist/drug shop vendor, one will be playing the client, and one will be an observer. </a:t>
            </a:r>
            <a:endParaRPr/>
          </a:p>
          <a:p>
            <a:pPr marL="0" lvl="0" indent="0" algn="l" rtl="0">
              <a:lnSpc>
                <a:spcPct val="100000"/>
              </a:lnSpc>
              <a:spcBef>
                <a:spcPts val="0"/>
              </a:spcBef>
              <a:spcAft>
                <a:spcPts val="0"/>
              </a:spcAft>
              <a:buSzPts val="1400"/>
              <a:buNone/>
            </a:pPr>
            <a:r>
              <a:rPr lang="en-US" sz="1000" b="1"/>
              <a:t>Instruct</a:t>
            </a:r>
            <a:r>
              <a:rPr lang="en-US" sz="1000"/>
              <a:t> participants to read the handout carefully, and </a:t>
            </a:r>
            <a:r>
              <a:rPr lang="en-US" sz="1000" b="1"/>
              <a:t>answer</a:t>
            </a:r>
            <a:r>
              <a:rPr lang="en-US" sz="1000"/>
              <a:t> questions as needed.</a:t>
            </a:r>
            <a:endParaRPr/>
          </a:p>
          <a:p>
            <a:pPr marL="0" lvl="0" indent="0" algn="l" rtl="0">
              <a:lnSpc>
                <a:spcPct val="100000"/>
              </a:lnSpc>
              <a:spcBef>
                <a:spcPts val="0"/>
              </a:spcBef>
              <a:spcAft>
                <a:spcPts val="0"/>
              </a:spcAft>
              <a:buSzPts val="1400"/>
              <a:buNone/>
            </a:pPr>
            <a:r>
              <a:rPr lang="en-US" sz="1000" b="1"/>
              <a:t>Distribute</a:t>
            </a:r>
            <a:r>
              <a:rPr lang="en-US" sz="1000"/>
              <a:t> the role play scenario 1 and let trainees know that they have 10 minutes to play it out. </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 You will have 10-15 minutes to play each scenario out. The observer can take notes on the FP Role Play checklist. After each scenario, we will stop and discuss it with the group before moving to the next scenario. Let’s start. </a:t>
            </a:r>
            <a:endParaRPr/>
          </a:p>
          <a:p>
            <a:pPr marL="0" lvl="0" indent="0" algn="l" rtl="0">
              <a:lnSpc>
                <a:spcPct val="100000"/>
              </a:lnSpc>
              <a:spcBef>
                <a:spcPts val="0"/>
              </a:spcBef>
              <a:spcAft>
                <a:spcPts val="0"/>
              </a:spcAft>
              <a:buSzPts val="1400"/>
              <a:buNone/>
            </a:pPr>
            <a:r>
              <a:rPr lang="en-US" sz="1000">
                <a:latin typeface="Source Sans Pro"/>
                <a:ea typeface="Source Sans Pro"/>
                <a:cs typeface="Source Sans Pro"/>
                <a:sym typeface="Source Sans Pro"/>
              </a:rPr>
              <a:t>After time is up for the first scenario, </a:t>
            </a:r>
            <a:r>
              <a:rPr lang="en-US" sz="1000" b="1">
                <a:latin typeface="Source Sans Pro"/>
                <a:ea typeface="Source Sans Pro"/>
                <a:cs typeface="Source Sans Pro"/>
                <a:sym typeface="Source Sans Pro"/>
              </a:rPr>
              <a:t>ask:</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provider to comment on what they found to be hard and what was easy. In particular, thinking of their own shop or site, would you normally have a conversation like this? If yes, how do you manage that? If no, how could you address any challenges to asking the required questions and giving the needed advice?</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they answered clearly.</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were observing/making notes on the observation checklist, to reflect on what they saw.</a:t>
            </a:r>
            <a:endParaRPr/>
          </a:p>
          <a:p>
            <a:pPr marL="0" lvl="0" indent="0" algn="l" rtl="0">
              <a:lnSpc>
                <a:spcPct val="100000"/>
              </a:lnSpc>
              <a:spcBef>
                <a:spcPts val="0"/>
              </a:spcBef>
              <a:spcAft>
                <a:spcPts val="0"/>
              </a:spcAft>
              <a:buClr>
                <a:schemeClr val="dk1"/>
              </a:buClr>
              <a:buSzPts val="1000"/>
              <a:buFont typeface="Arial"/>
              <a:buNone/>
            </a:pPr>
            <a:endParaRPr lang="en-US" sz="1000"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Facilitate the discussion </a:t>
            </a:r>
            <a:r>
              <a:rPr lang="en-US" sz="1000">
                <a:latin typeface="Source Sans Pro"/>
                <a:ea typeface="Source Sans Pro"/>
                <a:cs typeface="Source Sans Pro"/>
                <a:sym typeface="Source Sans Pro"/>
              </a:rPr>
              <a:t>and answer questions as appropriate.</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Move on </a:t>
            </a:r>
            <a:r>
              <a:rPr lang="en-US" sz="1000" b="0">
                <a:latin typeface="Source Sans Pro"/>
                <a:ea typeface="Source Sans Pro"/>
                <a:cs typeface="Source Sans Pro"/>
                <a:sym typeface="Source Sans Pro"/>
              </a:rPr>
              <a:t>to the next role play scenario and </a:t>
            </a:r>
            <a:r>
              <a:rPr lang="en-US" sz="1000" b="1">
                <a:latin typeface="Source Sans Pro"/>
                <a:ea typeface="Source Sans Pro"/>
                <a:cs typeface="Source Sans Pro"/>
                <a:sym typeface="Source Sans Pro"/>
              </a:rPr>
              <a:t>tell</a:t>
            </a:r>
            <a:r>
              <a:rPr lang="en-US" sz="1000" b="0">
                <a:latin typeface="Source Sans Pro"/>
                <a:ea typeface="Source Sans Pro"/>
                <a:cs typeface="Source Sans Pro"/>
                <a:sym typeface="Source Sans Pro"/>
              </a:rPr>
              <a:t> participants to switch roles. Participants should complete at least 3 different role plays so that each participant has a turn to practice each role.</a:t>
            </a:r>
            <a:endParaRPr sz="1000" b="1">
              <a:latin typeface="Source Sans Pro"/>
              <a:ea typeface="Source Sans Pro"/>
              <a:cs typeface="Source Sans Pro"/>
              <a:sym typeface="Source Sans Pro"/>
            </a:endParaRPr>
          </a:p>
          <a:p>
            <a:pPr marL="171450" lvl="0" indent="-107950" algn="l" rtl="0">
              <a:lnSpc>
                <a:spcPct val="100000"/>
              </a:lnSpc>
              <a:spcBef>
                <a:spcPts val="0"/>
              </a:spcBef>
              <a:spcAft>
                <a:spcPts val="0"/>
              </a:spcAft>
              <a:buClr>
                <a:schemeClr val="dk1"/>
              </a:buClr>
              <a:buSzPts val="1000"/>
              <a:buFont typeface="Arial"/>
              <a:buNone/>
            </a:pPr>
            <a:endParaRPr sz="1000"/>
          </a:p>
          <a:p>
            <a:pPr marL="0" lvl="0" indent="0" algn="l" rtl="0">
              <a:lnSpc>
                <a:spcPct val="100000"/>
              </a:lnSpc>
              <a:spcBef>
                <a:spcPts val="0"/>
              </a:spcBef>
              <a:spcAft>
                <a:spcPts val="0"/>
              </a:spcAft>
              <a:buSzPts val="1400"/>
              <a:buNone/>
            </a:pPr>
            <a:endParaRPr sz="1000" b="1" u="sng"/>
          </a:p>
          <a:p>
            <a:pPr marL="0" lvl="0" indent="0" algn="l" rtl="0">
              <a:lnSpc>
                <a:spcPct val="100000"/>
              </a:lnSpc>
              <a:spcBef>
                <a:spcPts val="0"/>
              </a:spcBef>
              <a:spcAft>
                <a:spcPts val="0"/>
              </a:spcAft>
              <a:buSzPts val="1400"/>
              <a:buNone/>
            </a:pPr>
            <a:r>
              <a:rPr lang="en-US" b="1" u="sng"/>
              <a:t>References: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a:t>FP TRP, ECP for Pharmacists module</a:t>
            </a:r>
            <a:endParaRPr b="1" u="sng"/>
          </a:p>
        </p:txBody>
      </p:sp>
      <p:sp>
        <p:nvSpPr>
          <p:cNvPr id="924" name="Google Shape;924;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3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3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936" name="Google Shape;936;p3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45</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p3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4" name="Google Shape;944;p3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5" name="Google Shape;945;p3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0" name="Google Shape;950;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time required for this session: approximately 30 minutes</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800"/>
              <a:buFont typeface="Source Sans Pro"/>
              <a:buNone/>
            </a:pPr>
            <a:endParaRPr sz="1800">
              <a:latin typeface="Century Gothic"/>
              <a:ea typeface="Century Gothic"/>
              <a:cs typeface="Century Gothic"/>
              <a:sym typeface="Century Gothic"/>
            </a:endParaRPr>
          </a:p>
        </p:txBody>
      </p:sp>
      <p:sp>
        <p:nvSpPr>
          <p:cNvPr id="951" name="Google Shape;951;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p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7" name="Google Shape;957;p1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During this session you will learn more about the types of contraceptive methods that require additional screening to make sure it is safe for a woman to use them, and how to use certain tools to do this.</a:t>
            </a:r>
            <a:endParaRPr/>
          </a:p>
          <a:p>
            <a:pPr marL="571500" lvl="0" indent="-50800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lvl="0" indent="0" algn="l" rtl="0">
              <a:lnSpc>
                <a:spcPct val="100000"/>
              </a:lnSpc>
              <a:spcBef>
                <a:spcPts val="80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guidelines for the country context and participant group.</a:t>
            </a:r>
            <a:endParaRPr b="0">
              <a:latin typeface="Source Sans Pro"/>
              <a:ea typeface="Source Sans Pro"/>
              <a:cs typeface="Source Sans Pro"/>
              <a:sym typeface="Source Sans Pro"/>
            </a:endParaRPr>
          </a:p>
          <a:p>
            <a:pPr marL="0" lvl="0" indent="0" algn="l" rtl="0">
              <a:lnSpc>
                <a:spcPct val="100000"/>
              </a:lnSpc>
              <a:spcBef>
                <a:spcPts val="800"/>
              </a:spcBef>
              <a:spcAft>
                <a:spcPts val="0"/>
              </a:spcAft>
              <a:buClr>
                <a:schemeClr val="dk1"/>
              </a:buClr>
              <a:buSzPts val="1000"/>
              <a:buFont typeface="Arial"/>
              <a:buNone/>
            </a:pPr>
            <a:endParaRPr/>
          </a:p>
        </p:txBody>
      </p:sp>
      <p:sp>
        <p:nvSpPr>
          <p:cNvPr id="958" name="Google Shape;958;p1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48</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p101:notes"/>
          <p:cNvSpPr>
            <a:spLocks noGrp="1" noRot="1" noChangeAspect="1"/>
          </p:cNvSpPr>
          <p:nvPr>
            <p:ph type="sldImg" idx="2"/>
          </p:nvPr>
        </p:nvSpPr>
        <p:spPr>
          <a:xfrm>
            <a:off x="715963" y="712788"/>
            <a:ext cx="5568950" cy="313372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7" name="Google Shape;967;p101:notes"/>
          <p:cNvSpPr txBox="1">
            <a:spLocks noGrp="1"/>
          </p:cNvSpPr>
          <p:nvPr>
            <p:ph type="body" idx="1"/>
          </p:nvPr>
        </p:nvSpPr>
        <p:spPr>
          <a:xfrm>
            <a:off x="595560" y="3846513"/>
            <a:ext cx="5811167" cy="5168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Say: </a:t>
            </a:r>
            <a:r>
              <a:rPr lang="en-US">
                <a:solidFill>
                  <a:srgbClr val="191300"/>
                </a:solidFill>
                <a:latin typeface="Source Sans Pro"/>
                <a:ea typeface="Source Sans Pro"/>
                <a:cs typeface="Source Sans Pro"/>
                <a:sym typeface="Source Sans Pro"/>
              </a:rPr>
              <a:t>Since 1994, WHO has convened a body of international experts in family planning to review the available evidence on safe use of contraceptive methods and organize the findings in a manner that could be used to determine a client’s medical eligibility for a particular method.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The recommendations of the expert review team are presented in the document </a:t>
            </a:r>
            <a:r>
              <a:rPr lang="en-US" i="1">
                <a:solidFill>
                  <a:srgbClr val="191300"/>
                </a:solidFill>
                <a:latin typeface="Source Sans Pro"/>
                <a:ea typeface="Source Sans Pro"/>
                <a:cs typeface="Source Sans Pro"/>
                <a:sym typeface="Source Sans Pro"/>
              </a:rPr>
              <a:t>Medical Eligibility Criteria for Contraceptive Use, </a:t>
            </a:r>
            <a:r>
              <a:rPr lang="en-US">
                <a:solidFill>
                  <a:srgbClr val="191300"/>
                </a:solidFill>
                <a:latin typeface="Source Sans Pro"/>
                <a:ea typeface="Source Sans Pro"/>
                <a:cs typeface="Source Sans Pro"/>
                <a:sym typeface="Source Sans Pro"/>
              </a:rPr>
              <a:t>or </a:t>
            </a:r>
            <a:r>
              <a:rPr lang="en-US" i="1">
                <a:solidFill>
                  <a:srgbClr val="191300"/>
                </a:solidFill>
                <a:latin typeface="Source Sans Pro"/>
                <a:ea typeface="Source Sans Pro"/>
                <a:cs typeface="Source Sans Pro"/>
                <a:sym typeface="Source Sans Pro"/>
              </a:rPr>
              <a:t>MEC.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The MEC guidance is intended to provide guidance to national family planning and reproductive health programs.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Many countries use the guidance in this document as the foundation for their national family planning delivery guidelines to help ensure safe, high-quality services while avoiding medical barriers that limit access to contraception.</a:t>
            </a:r>
            <a:r>
              <a:rPr lang="en-US" baseline="30000">
                <a:solidFill>
                  <a:srgbClr val="191300"/>
                </a:solidFill>
                <a:latin typeface="Source Sans Pro"/>
                <a:ea typeface="Source Sans Pro"/>
                <a:cs typeface="Source Sans Pro"/>
                <a:sym typeface="Source Sans Pro"/>
              </a:rPr>
              <a:t>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The MEC document provides guidance on the safety of 19 contraceptive methods for women and men with specific individual characteristics or known pre-existing medical conditions. These characteristics and conditions range from age, smoking habits, and previous pregnancies to cardiovascular disease, cancer, and infections.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In all, the MEC makes over 1700 recommendations on who can use various contraceptive methods. </a:t>
            </a:r>
            <a:endParaRPr/>
          </a:p>
          <a:p>
            <a:pPr marL="171450" lvl="0" indent="-171450" algn="l" rtl="0">
              <a:lnSpc>
                <a:spcPct val="100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The team of experts meets every four to five years to review new research findings and update their recommendations.</a:t>
            </a:r>
            <a:endParaRPr/>
          </a:p>
          <a:p>
            <a:pPr marL="171450" lvl="0" indent="-107950" algn="l" rtl="0">
              <a:lnSpc>
                <a:spcPct val="100000"/>
              </a:lnSpc>
              <a:spcBef>
                <a:spcPts val="0"/>
              </a:spcBef>
              <a:spcAft>
                <a:spcPts val="0"/>
              </a:spcAft>
              <a:buClr>
                <a:schemeClr val="dk1"/>
              </a:buClr>
              <a:buSzPts val="1000"/>
              <a:buFont typeface="Arial"/>
              <a:buNone/>
            </a:pPr>
            <a:endParaRPr>
              <a:solidFill>
                <a:srgbClr val="1913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Basic Slides – WHO FP Guidance</a:t>
            </a:r>
            <a:endParaRPr/>
          </a:p>
          <a:p>
            <a:pPr marL="0" lvl="0" indent="0" algn="l" rtl="0">
              <a:lnSpc>
                <a:spcPct val="100000"/>
              </a:lnSpc>
              <a:spcBef>
                <a:spcPts val="0"/>
              </a:spcBef>
              <a:spcAft>
                <a:spcPts val="0"/>
              </a:spcAft>
              <a:buClr>
                <a:srgbClr val="191300"/>
              </a:buClr>
              <a:buSzPts val="1000"/>
              <a:buFont typeface="Arial"/>
              <a:buNone/>
            </a:pPr>
            <a:r>
              <a:rPr lang="en-US">
                <a:solidFill>
                  <a:srgbClr val="191300"/>
                </a:solidFill>
                <a:latin typeface="Source Sans Pro"/>
                <a:ea typeface="Source Sans Pro"/>
                <a:cs typeface="Source Sans Pro"/>
                <a:sym typeface="Source Sans Pro"/>
              </a:rPr>
              <a:t> </a:t>
            </a:r>
            <a:endParaRPr b="1">
              <a:latin typeface="Source Sans Pro"/>
              <a:ea typeface="Source Sans Pro"/>
              <a:cs typeface="Source Sans Pro"/>
              <a:sym typeface="Source Sans Pr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each question on the slide and allow a few participants to answer.</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Provide </a:t>
            </a:r>
            <a:r>
              <a:rPr lang="en-US" b="0">
                <a:latin typeface="Source Sans Pro"/>
                <a:ea typeface="Source Sans Pro"/>
                <a:cs typeface="Source Sans Pro"/>
                <a:sym typeface="Source Sans Pro"/>
              </a:rPr>
              <a:t>the correct</a:t>
            </a:r>
            <a:r>
              <a:rPr lang="en-US" b="1">
                <a:latin typeface="Source Sans Pro"/>
                <a:ea typeface="Source Sans Pro"/>
                <a:cs typeface="Source Sans Pro"/>
                <a:sym typeface="Source Sans Pro"/>
              </a:rPr>
              <a:t> </a:t>
            </a:r>
            <a:r>
              <a:rPr lang="en-US" b="0">
                <a:latin typeface="Source Sans Pro"/>
                <a:ea typeface="Source Sans Pro"/>
                <a:cs typeface="Source Sans Pro"/>
                <a:sym typeface="Source Sans Pro"/>
              </a:rPr>
              <a:t>responses below as needed.</a:t>
            </a:r>
            <a:endParaRPr/>
          </a:p>
          <a:p>
            <a:pPr marL="0" marR="0" lvl="0" indent="0" algn="l" rtl="0">
              <a:lnSpc>
                <a:spcPct val="100000"/>
              </a:lnSpc>
              <a:spcBef>
                <a:spcPts val="0"/>
              </a:spcBef>
              <a:spcAft>
                <a:spcPts val="0"/>
              </a:spcAft>
              <a:buClr>
                <a:schemeClr val="dk1"/>
              </a:buClr>
              <a:buSzPts val="1000"/>
              <a:buFont typeface="Source Sans Pro"/>
              <a:buNone/>
            </a:pPr>
            <a:endParaRPr b="1">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u="sng">
                <a:latin typeface="Source Sans Pro"/>
                <a:ea typeface="Source Sans Pro"/>
                <a:cs typeface="Source Sans Pro"/>
                <a:sym typeface="Source Sans Pro"/>
              </a:rPr>
              <a:t>ANSWERS</a:t>
            </a:r>
            <a:r>
              <a:rPr lang="en-US">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i="0">
                <a:latin typeface="Source Sans Pro"/>
                <a:ea typeface="Source Sans Pro"/>
                <a:cs typeface="Source Sans Pro"/>
                <a:sym typeface="Source Sans Pro"/>
              </a:rPr>
              <a:t>The menstrual cycle is the hormonal process a woman's body goes through each month to prepare for a possible pregnancy. E</a:t>
            </a:r>
            <a:r>
              <a:rPr lang="en-US">
                <a:latin typeface="Source Sans Pro"/>
                <a:ea typeface="Source Sans Pro"/>
                <a:cs typeface="Source Sans Pro"/>
                <a:sym typeface="Source Sans Pro"/>
              </a:rPr>
              <a:t>ach menstrual cycle starts on the first day of monthly bleeding and ends a day before the next monthly bleeding.</a:t>
            </a:r>
            <a:endParaRPr b="0" i="0">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1" i="0">
                <a:latin typeface="Source Sans Pro"/>
                <a:ea typeface="Source Sans Pro"/>
                <a:cs typeface="Source Sans Pro"/>
                <a:sym typeface="Source Sans Pro"/>
              </a:rPr>
              <a:t>FALSE</a:t>
            </a:r>
            <a:r>
              <a:rPr lang="en-US" b="0" i="0">
                <a:latin typeface="Source Sans Pro"/>
                <a:ea typeface="Source Sans Pro"/>
                <a:cs typeface="Source Sans Pro"/>
                <a:sym typeface="Source Sans Pro"/>
              </a:rPr>
              <a:t>: </a:t>
            </a:r>
            <a:r>
              <a:rPr lang="en-US">
                <a:latin typeface="Source Sans Pro"/>
                <a:ea typeface="Source Sans Pro"/>
                <a:cs typeface="Source Sans Pro"/>
                <a:sym typeface="Source Sans Pro"/>
              </a:rPr>
              <a:t>The typical menstrual cycle is 28 days long, but its length may vary from woman to woman and from cycle to cycle</a:t>
            </a:r>
            <a:r>
              <a:rPr lang="en-US" b="0" i="0">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1" i="0">
                <a:latin typeface="Source Sans Pro"/>
                <a:ea typeface="Source Sans Pro"/>
                <a:cs typeface="Source Sans Pro"/>
                <a:sym typeface="Source Sans Pro"/>
              </a:rPr>
              <a:t>FALSE</a:t>
            </a:r>
            <a:r>
              <a:rPr lang="en-US" b="0" i="0">
                <a:latin typeface="Source Sans Pro"/>
                <a:ea typeface="Source Sans Pro"/>
                <a:cs typeface="Source Sans Pro"/>
                <a:sym typeface="Source Sans Pro"/>
              </a:rPr>
              <a:t>: Ovulation is when the ovary releases an egg so it can be fertilized by a sperm in order to make a baby. This </a:t>
            </a:r>
            <a:r>
              <a:rPr lang="en-US" b="0" i="0">
                <a:solidFill>
                  <a:srgbClr val="1B1B1B"/>
                </a:solidFill>
                <a:latin typeface="Source Sans Pro"/>
                <a:ea typeface="Source Sans Pro"/>
                <a:cs typeface="Source Sans Pro"/>
                <a:sym typeface="Source Sans Pro"/>
              </a:rPr>
              <a:t>usually happens 2 weeks before a woman’s bleeding starts, b</a:t>
            </a:r>
            <a:r>
              <a:rPr lang="en-US">
                <a:latin typeface="Source Sans Pro"/>
                <a:ea typeface="Source Sans Pro"/>
                <a:cs typeface="Source Sans Pro"/>
                <a:sym typeface="Source Sans Pro"/>
              </a:rPr>
              <a:t>ut the exact day of ovulation depends on the length of the cycle. In a 28-day cycle, ovulation takes place approximately on Day 14</a:t>
            </a:r>
            <a:r>
              <a:rPr lang="en-US" b="0" i="0">
                <a:solidFill>
                  <a:srgbClr val="1B1B1B"/>
                </a:solidFill>
                <a:latin typeface="Source Sans Pro"/>
                <a:ea typeface="Source Sans Pro"/>
                <a:cs typeface="Source Sans Pro"/>
                <a:sym typeface="Source Sans Pro"/>
              </a:rPr>
              <a:t>.</a:t>
            </a:r>
            <a:endParaRPr/>
          </a:p>
          <a:p>
            <a:pPr marL="0" marR="0" lvl="0" indent="0" algn="l" rtl="0">
              <a:lnSpc>
                <a:spcPct val="100000"/>
              </a:lnSpc>
              <a:spcBef>
                <a:spcPts val="0"/>
              </a:spcBef>
              <a:spcAft>
                <a:spcPts val="0"/>
              </a:spcAft>
              <a:buClr>
                <a:schemeClr val="dk1"/>
              </a:buClr>
              <a:buSzPts val="1000"/>
              <a:buFont typeface="Source Sans Pro"/>
              <a:buNone/>
            </a:pPr>
            <a:endParaRPr/>
          </a:p>
          <a:p>
            <a:pPr marL="0" marR="0" lvl="0" indent="0" algn="l" rtl="0">
              <a:lnSpc>
                <a:spcPct val="100000"/>
              </a:lnSpc>
              <a:spcBef>
                <a:spcPts val="0"/>
              </a:spcBef>
              <a:spcAft>
                <a:spcPts val="0"/>
              </a:spcAft>
              <a:buClr>
                <a:schemeClr val="dk1"/>
              </a:buClr>
              <a:buSzPts val="1000"/>
              <a:buFont typeface="Source Sans Pro"/>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u="none">
                <a:latin typeface="Source Sans Pro"/>
                <a:ea typeface="Source Sans Pro"/>
                <a:cs typeface="Source Sans Pro"/>
                <a:sym typeface="Source Sans Pro"/>
              </a:rPr>
              <a:t>US Department of Health and Human Services: </a:t>
            </a:r>
            <a:r>
              <a:rPr lang="en-US" u="sng">
                <a:solidFill>
                  <a:schemeClr val="hlink"/>
                </a:solidFill>
                <a:latin typeface="Source Sans Pro"/>
                <a:ea typeface="Source Sans Pro"/>
                <a:cs typeface="Source Sans Pro"/>
                <a:sym typeface="Source Sans Pro"/>
                <a:hlinkClick r:id="rId3"/>
              </a:rPr>
              <a:t>https://www.womenshealth.gov/menstrual-cycle/your-menstrual-cycle#2</a:t>
            </a:r>
            <a:endParaRPr>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u="none">
                <a:latin typeface="Source Sans Pro"/>
                <a:ea typeface="Source Sans Pro"/>
                <a:cs typeface="Source Sans Pro"/>
                <a:sym typeface="Source Sans Pro"/>
              </a:rPr>
              <a:t>PSI internal FP training, 2018.</a:t>
            </a:r>
            <a:endParaRPr>
              <a:latin typeface="Source Sans Pro"/>
              <a:ea typeface="Source Sans Pro"/>
              <a:cs typeface="Source Sans Pro"/>
              <a:sym typeface="Source Sans Pro"/>
            </a:endParaRPr>
          </a:p>
        </p:txBody>
      </p:sp>
      <p:sp>
        <p:nvSpPr>
          <p:cNvPr id="483" name="Google Shape;48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102:notes"/>
          <p:cNvSpPr>
            <a:spLocks noGrp="1" noRot="1" noChangeAspect="1"/>
          </p:cNvSpPr>
          <p:nvPr>
            <p:ph type="sldImg" idx="2"/>
          </p:nvPr>
        </p:nvSpPr>
        <p:spPr>
          <a:xfrm>
            <a:off x="715963" y="649288"/>
            <a:ext cx="5568950" cy="313372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4" name="Google Shape;974;p102:notes"/>
          <p:cNvSpPr txBox="1">
            <a:spLocks noGrp="1"/>
          </p:cNvSpPr>
          <p:nvPr>
            <p:ph type="body" idx="1"/>
          </p:nvPr>
        </p:nvSpPr>
        <p:spPr>
          <a:xfrm>
            <a:off x="595560" y="3846513"/>
            <a:ext cx="5811167" cy="5168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participants: </a:t>
            </a:r>
            <a:r>
              <a:rPr lang="en-US" b="0" i="0">
                <a:latin typeface="Source Sans Pro"/>
                <a:ea typeface="Source Sans Pro"/>
                <a:cs typeface="Source Sans Pro"/>
                <a:sym typeface="Source Sans Pro"/>
              </a:rPr>
              <a:t>Which of the methods we’ve learned about so far require that a woman be medically screened for existing conditions that would prevent them from using that method?</a:t>
            </a:r>
            <a:endParaRPr b="1" i="0">
              <a:latin typeface="Source Sans Pro"/>
              <a:ea typeface="Source Sans Pro"/>
              <a:cs typeface="Source Sans Pro"/>
              <a:sym typeface="Source Sans Pro"/>
            </a:endParaRPr>
          </a:p>
          <a:p>
            <a:pPr marL="0" lvl="0" indent="0" algn="l" rtl="0">
              <a:lnSpc>
                <a:spcPct val="100000"/>
              </a:lnSpc>
              <a:spcBef>
                <a:spcPts val="0"/>
              </a:spcBef>
              <a:spcAft>
                <a:spcPts val="0"/>
              </a:spcAft>
              <a:buClr>
                <a:srgbClr val="191300"/>
              </a:buClr>
              <a:buSzPts val="1000"/>
              <a:buFont typeface="Arial"/>
              <a:buNone/>
            </a:pPr>
            <a:r>
              <a:rPr lang="en-US" b="1">
                <a:solidFill>
                  <a:srgbClr val="191300"/>
                </a:solidFill>
                <a:latin typeface="Source Sans Pro"/>
                <a:ea typeface="Source Sans Pro"/>
                <a:cs typeface="Source Sans Pro"/>
                <a:sym typeface="Source Sans Pro"/>
              </a:rPr>
              <a:t>Click </a:t>
            </a:r>
            <a:r>
              <a:rPr lang="en-US" b="0">
                <a:solidFill>
                  <a:srgbClr val="191300"/>
                </a:solidFill>
                <a:latin typeface="Source Sans Pro"/>
                <a:ea typeface="Source Sans Pro"/>
                <a:cs typeface="Source Sans Pro"/>
                <a:sym typeface="Source Sans Pro"/>
              </a:rPr>
              <a:t>to reveal the answer and </a:t>
            </a:r>
            <a:r>
              <a:rPr lang="en-US" b="1">
                <a:solidFill>
                  <a:srgbClr val="191300"/>
                </a:solidFill>
                <a:latin typeface="Source Sans Pro"/>
                <a:ea typeface="Source Sans Pro"/>
                <a:cs typeface="Source Sans Pro"/>
                <a:sym typeface="Source Sans Pro"/>
              </a:rPr>
              <a:t>say: </a:t>
            </a:r>
            <a:r>
              <a:rPr lang="en-US" b="0">
                <a:solidFill>
                  <a:srgbClr val="191300"/>
                </a:solidFill>
                <a:latin typeface="Source Sans Pro"/>
                <a:ea typeface="Source Sans Pro"/>
                <a:cs typeface="Source Sans Pro"/>
                <a:sym typeface="Source Sans Pro"/>
              </a:rPr>
              <a:t>None!</a:t>
            </a:r>
            <a:endParaRPr/>
          </a:p>
          <a:p>
            <a:pPr marL="0" lvl="0" indent="0" algn="l" rtl="0">
              <a:lnSpc>
                <a:spcPct val="100000"/>
              </a:lnSpc>
              <a:spcBef>
                <a:spcPts val="0"/>
              </a:spcBef>
              <a:spcAft>
                <a:spcPts val="0"/>
              </a:spcAft>
              <a:buClr>
                <a:srgbClr val="191300"/>
              </a:buClr>
              <a:buSzPts val="1000"/>
              <a:buFont typeface="Arial"/>
              <a:buNone/>
            </a:pPr>
            <a:r>
              <a:rPr lang="en-US" b="1">
                <a:solidFill>
                  <a:srgbClr val="191300"/>
                </a:solidFill>
                <a:latin typeface="Source Sans Pro"/>
                <a:ea typeface="Source Sans Pro"/>
                <a:cs typeface="Source Sans Pro"/>
                <a:sym typeface="Source Sans Pro"/>
              </a:rPr>
              <a:t>Say: </a:t>
            </a:r>
            <a:r>
              <a:rPr lang="en-US" b="0">
                <a:solidFill>
                  <a:srgbClr val="191300"/>
                </a:solidFill>
                <a:latin typeface="Source Sans Pro"/>
                <a:ea typeface="Source Sans Pro"/>
                <a:cs typeface="Source Sans Pro"/>
                <a:sym typeface="Source Sans Pro"/>
              </a:rPr>
              <a:t>All of the methods we’ve learned so far – condoms, spermicides and ECPs – do not require screening against the medical eligibility criteria.</a:t>
            </a:r>
            <a:endParaRPr/>
          </a:p>
          <a:p>
            <a:pPr marL="171450" lvl="0" indent="-171450" algn="l" rtl="0">
              <a:lnSpc>
                <a:spcPct val="100000"/>
              </a:lnSpc>
              <a:spcBef>
                <a:spcPts val="0"/>
              </a:spcBef>
              <a:spcAft>
                <a:spcPts val="0"/>
              </a:spcAft>
              <a:buClr>
                <a:srgbClr val="191300"/>
              </a:buClr>
              <a:buSzPts val="1000"/>
              <a:buFont typeface="Arial"/>
              <a:buChar char="•"/>
            </a:pPr>
            <a:r>
              <a:rPr lang="en-US" b="0">
                <a:solidFill>
                  <a:srgbClr val="191300"/>
                </a:solidFill>
                <a:latin typeface="Source Sans Pro"/>
                <a:ea typeface="Source Sans Pro"/>
                <a:cs typeface="Source Sans Pro"/>
                <a:sym typeface="Source Sans Pro"/>
              </a:rPr>
              <a:t>The methods we will learn after this session – oral contraceptive pills and progestin-only injectables – DO require screening of clients against the medical eligibility criteria.</a:t>
            </a:r>
            <a:endParaRPr/>
          </a:p>
          <a:p>
            <a:pPr marL="171450" lvl="0" indent="-171450" algn="l" rtl="0">
              <a:lnSpc>
                <a:spcPct val="100000"/>
              </a:lnSpc>
              <a:spcBef>
                <a:spcPts val="0"/>
              </a:spcBef>
              <a:spcAft>
                <a:spcPts val="0"/>
              </a:spcAft>
              <a:buClr>
                <a:srgbClr val="191300"/>
              </a:buClr>
              <a:buSzPts val="1000"/>
              <a:buFont typeface="Arial"/>
              <a:buChar char="•"/>
            </a:pPr>
            <a:r>
              <a:rPr lang="en-US" b="0">
                <a:solidFill>
                  <a:srgbClr val="191300"/>
                </a:solidFill>
                <a:latin typeface="Source Sans Pro"/>
                <a:ea typeface="Source Sans Pro"/>
                <a:cs typeface="Source Sans Pro"/>
                <a:sym typeface="Source Sans Pro"/>
              </a:rPr>
              <a:t>We will use screening checklists to make this easier.</a:t>
            </a:r>
            <a:endParaRPr b="1">
              <a:solidFill>
                <a:srgbClr val="191300"/>
              </a:solidFill>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solidFill>
                <a:srgbClr val="1913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Basic Slides – WHO FP Guidance</a:t>
            </a:r>
            <a:endParaRPr/>
          </a:p>
          <a:p>
            <a:pPr marL="0" lvl="0" indent="0" algn="l" rtl="0">
              <a:lnSpc>
                <a:spcPct val="100000"/>
              </a:lnSpc>
              <a:spcBef>
                <a:spcPts val="0"/>
              </a:spcBef>
              <a:spcAft>
                <a:spcPts val="0"/>
              </a:spcAft>
              <a:buClr>
                <a:srgbClr val="191300"/>
              </a:buClr>
              <a:buSzPts val="1000"/>
              <a:buFont typeface="Arial"/>
              <a:buNone/>
            </a:pPr>
            <a:r>
              <a:rPr lang="en-US">
                <a:solidFill>
                  <a:srgbClr val="191300"/>
                </a:solidFill>
                <a:latin typeface="Source Sans Pro"/>
                <a:ea typeface="Source Sans Pro"/>
                <a:cs typeface="Source Sans Pro"/>
                <a:sym typeface="Source Sans Pro"/>
              </a:rPr>
              <a:t> </a:t>
            </a:r>
            <a:endParaRPr b="1">
              <a:latin typeface="Source Sans Pro"/>
              <a:ea typeface="Source Sans Pro"/>
              <a:cs typeface="Source Sans Pro"/>
              <a:sym typeface="Source Sans Pro"/>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p104:notes"/>
          <p:cNvSpPr>
            <a:spLocks noGrp="1" noRot="1" noChangeAspect="1"/>
          </p:cNvSpPr>
          <p:nvPr>
            <p:ph type="sldImg" idx="2"/>
          </p:nvPr>
        </p:nvSpPr>
        <p:spPr>
          <a:xfrm>
            <a:off x="654050" y="287338"/>
            <a:ext cx="5568950" cy="313372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1" name="Google Shape;981;p104:notes"/>
          <p:cNvSpPr txBox="1">
            <a:spLocks noGrp="1"/>
          </p:cNvSpPr>
          <p:nvPr>
            <p:ph type="body" idx="1"/>
          </p:nvPr>
        </p:nvSpPr>
        <p:spPr>
          <a:xfrm>
            <a:off x="469127" y="3421064"/>
            <a:ext cx="5939624" cy="564342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The </a:t>
            </a:r>
            <a:r>
              <a:rPr lang="en-US" i="1">
                <a:latin typeface="Source Sans Pro"/>
                <a:ea typeface="Source Sans Pro"/>
                <a:cs typeface="Source Sans Pro"/>
                <a:sym typeface="Source Sans Pro"/>
              </a:rPr>
              <a:t>Medical Eligibility Criteria Wheel for Contraceptive Use,</a:t>
            </a:r>
            <a:r>
              <a:rPr lang="en-US">
                <a:latin typeface="Source Sans Pro"/>
                <a:ea typeface="Source Sans Pro"/>
                <a:cs typeface="Source Sans Pro"/>
                <a:sym typeface="Source Sans Pro"/>
              </a:rPr>
              <a:t> available from WHO, provides an easy reference for most of the conditions and characteristics that may affect a client’s medical eligibility to initiate use of these six methods.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wheel can be used by providers to determine whether a woman presenting with a known medical or physical condition is able to initiate oral contraceptive pills (COCs, POPs), DMPA injectables, NET-EN injectables, implants, or IUDs safely.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In addition to the information on the face of the wheel, the back side of the wheel includes supplementary notes to explain eligibility for some conditions and characteristics. </a:t>
            </a:r>
            <a:endParaRPr/>
          </a:p>
          <a:p>
            <a:pPr marL="171450" marR="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a:t>
            </a:r>
            <a:r>
              <a:rPr lang="en-US" i="1">
                <a:latin typeface="Source Sans Pro"/>
                <a:ea typeface="Source Sans Pro"/>
                <a:cs typeface="Source Sans Pro"/>
                <a:sym typeface="Source Sans Pro"/>
              </a:rPr>
              <a:t>Quick Reference Chart for the WHO Medical Eligibility Criteria for Contraceptive Use</a:t>
            </a:r>
            <a:r>
              <a:rPr lang="en-US">
                <a:latin typeface="Source Sans Pro"/>
                <a:ea typeface="Source Sans Pro"/>
                <a:cs typeface="Source Sans Pro"/>
                <a:sym typeface="Source Sans Pro"/>
              </a:rPr>
              <a:t> is included in your </a:t>
            </a:r>
            <a:r>
              <a:rPr lang="en-US"/>
              <a:t>FP On-the-Job Reference Booklet</a:t>
            </a:r>
            <a:r>
              <a:rPr lang="en-US">
                <a:latin typeface="Source Sans Pro"/>
                <a:ea typeface="Source Sans Pro"/>
                <a:cs typeface="Source Sans Pro"/>
                <a:sym typeface="Source Sans Pro"/>
              </a:rPr>
              <a:t>. It provides an easy reference to conditions and characteristics that may affect a client’s medical eligibility for four commonly-used methods. We will refer to it as the MEC Quick Reference Chart. The MEC Quick Reference Chart is a </a:t>
            </a:r>
            <a:r>
              <a:rPr lang="en-US" i="0">
                <a:latin typeface="Source Sans Pro"/>
                <a:ea typeface="Source Sans Pro"/>
                <a:cs typeface="Source Sans Pro"/>
                <a:sym typeface="Source Sans Pro"/>
              </a:rPr>
              <a:t>comprehensive listing of all the category 3 and 4 conditions for oral contraceptive pills (COCs only), DMPA injectable, implants, and IUDs. It can be used as a job aid to identify women who cannot safely use one of these four methods. </a:t>
            </a:r>
            <a:endParaRPr/>
          </a:p>
          <a:p>
            <a:pPr marL="171450" marR="0" lvl="0" indent="-171450" algn="l" rtl="0">
              <a:lnSpc>
                <a:spcPct val="100000"/>
              </a:lnSpc>
              <a:spcBef>
                <a:spcPts val="0"/>
              </a:spcBef>
              <a:spcAft>
                <a:spcPts val="0"/>
              </a:spcAft>
              <a:buClr>
                <a:schemeClr val="dk1"/>
              </a:buClr>
              <a:buSzPts val="1000"/>
              <a:buFont typeface="Arial"/>
              <a:buChar char="•"/>
            </a:pPr>
            <a:r>
              <a:rPr lang="en-US" i="0">
                <a:latin typeface="Source Sans Pro"/>
                <a:ea typeface="Source Sans Pro"/>
                <a:cs typeface="Source Sans Pro"/>
                <a:sym typeface="Source Sans Pro"/>
              </a:rPr>
              <a:t>Because implants and IUDs are considered </a:t>
            </a:r>
            <a:r>
              <a:rPr lang="en-US"/>
              <a:t>non-pharmacy/drug-shop </a:t>
            </a:r>
            <a:r>
              <a:rPr lang="en-US" i="0">
                <a:latin typeface="Source Sans Pro"/>
                <a:ea typeface="Source Sans Pro"/>
                <a:cs typeface="Source Sans Pro"/>
                <a:sym typeface="Source Sans Pro"/>
              </a:rPr>
              <a:t>methods in this training, the provider or facility you send the client should medically screen these clients. Your job is to include these methods when giving the client options for possible method choices, but the referral facility or provider will determine if it is safe for the client to use these methods.</a:t>
            </a:r>
            <a:endParaRPr/>
          </a:p>
          <a:p>
            <a:pPr marL="171450" marR="0" lvl="0" indent="-10795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i="0" u="sng">
                <a:latin typeface="Source Sans Pro"/>
                <a:ea typeface="Source Sans Pro"/>
                <a:cs typeface="Source Sans Pro"/>
                <a:sym typeface="Source Sans Pro"/>
              </a:rPr>
              <a:t>DIGITAL OPTIONS</a:t>
            </a:r>
            <a:r>
              <a:rPr lang="en-US">
                <a:latin typeface="Source Sans Pro"/>
                <a:ea typeface="Source Sans Pro"/>
                <a:cs typeface="Source Sans Pro"/>
                <a:sym typeface="Source Sans Pro"/>
              </a:rPr>
              <a:t>:</a:t>
            </a:r>
            <a:endParaRPr/>
          </a:p>
          <a:p>
            <a:pPr marL="171450" marR="0" lvl="0" indent="-171450" algn="l" rtl="0">
              <a:lnSpc>
                <a:spcPct val="100000"/>
              </a:lnSpc>
              <a:spcBef>
                <a:spcPts val="0"/>
              </a:spcBef>
              <a:spcAft>
                <a:spcPts val="0"/>
              </a:spcAft>
              <a:buClr>
                <a:srgbClr val="3C4245"/>
              </a:buClr>
              <a:buSzPts val="1000"/>
              <a:buFont typeface="Arial"/>
              <a:buChar char="•"/>
            </a:pPr>
            <a:r>
              <a:rPr lang="en-US" b="0" i="0">
                <a:solidFill>
                  <a:srgbClr val="3C4245"/>
                </a:solidFill>
                <a:latin typeface="Source Sans Pro"/>
                <a:ea typeface="Source Sans Pro"/>
                <a:cs typeface="Source Sans Pro"/>
                <a:sym typeface="Source Sans Pro"/>
              </a:rPr>
              <a:t>WHO has launched an App for its Medical Eligibility Criteria for Contraceptive Use. This digital tool helps FP providers recommend safe, effective and acceptable contraception methods for women with medical conditions or medically-relevant characteristics. Recommendations on the initiation and continuing use of nine common types of contraceptive methods are covered by the tool. Available: </a:t>
            </a:r>
            <a:r>
              <a:rPr lang="en-US" u="sng">
                <a:solidFill>
                  <a:schemeClr val="hlink"/>
                </a:solidFill>
                <a:latin typeface="Source Sans Pro"/>
                <a:ea typeface="Source Sans Pro"/>
                <a:cs typeface="Source Sans Pro"/>
                <a:sym typeface="Source Sans Pro"/>
                <a:hlinkClick r:id="rId3"/>
              </a:rPr>
              <a:t>https://www.who.int/news/item/29-08-2019-new-app-for-who-s-medical-eligibility-criteria-for-contraceptive-use</a:t>
            </a:r>
            <a:endParaRPr b="0" u="none">
              <a:latin typeface="Source Sans Pro"/>
              <a:ea typeface="Source Sans Pro"/>
              <a:cs typeface="Source Sans Pro"/>
              <a:sym typeface="Source Sans Pro"/>
            </a:endParaRPr>
          </a:p>
          <a:p>
            <a:pPr marL="171450" marR="0" lvl="0" indent="-171450" algn="l" rtl="0">
              <a:lnSpc>
                <a:spcPct val="100000"/>
              </a:lnSpc>
              <a:spcBef>
                <a:spcPts val="0"/>
              </a:spcBef>
              <a:spcAft>
                <a:spcPts val="0"/>
              </a:spcAft>
              <a:buClr>
                <a:schemeClr val="dk1"/>
              </a:buClr>
              <a:buSzPts val="1000"/>
              <a:buFont typeface="Arial"/>
              <a:buChar char="•"/>
            </a:pPr>
            <a:r>
              <a:rPr lang="en-US" b="0" u="none">
                <a:latin typeface="Source Sans Pro"/>
                <a:ea typeface="Source Sans Pro"/>
                <a:cs typeface="Source Sans Pro"/>
                <a:sym typeface="Source Sans Pro"/>
              </a:rPr>
              <a:t>The Global Health Media Project has an approximately 6.5-minute video overview in English for health workers on the MEC Wheel and how to use it here: </a:t>
            </a:r>
            <a:r>
              <a:rPr lang="en-US" u="sng">
                <a:solidFill>
                  <a:schemeClr val="hlink"/>
                </a:solidFill>
                <a:latin typeface="Source Sans Pro"/>
                <a:ea typeface="Source Sans Pro"/>
                <a:cs typeface="Source Sans Pro"/>
                <a:sym typeface="Source Sans Pro"/>
                <a:hlinkClick r:id="rId4"/>
              </a:rPr>
              <a:t>https://globalhealthmedia.org/videos/the-mec-wheel/</a:t>
            </a:r>
            <a:endParaRPr u="sng">
              <a:solidFill>
                <a:schemeClr val="hlink"/>
              </a:solidFill>
              <a:latin typeface="Source Sans Pro"/>
              <a:ea typeface="Source Sans Pro"/>
              <a:cs typeface="Source Sans Pro"/>
              <a:sym typeface="Source Sans Pro"/>
            </a:endParaRPr>
          </a:p>
          <a:p>
            <a:pPr marL="171450" marR="0" lvl="0" indent="-10795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adapt this slide or the wheel to match national service delivery guidelines. </a:t>
            </a:r>
            <a:r>
              <a:rPr lang="en-US">
                <a:latin typeface="Source Sans Pro"/>
                <a:ea typeface="Source Sans Pro"/>
                <a:cs typeface="Source Sans Pro"/>
                <a:sym typeface="Source Sans Pro"/>
              </a:rPr>
              <a:t>Alternatively, printed copies of the standard wheel can be purchased from WHO. </a:t>
            </a:r>
            <a:r>
              <a:rPr lang="en-US" b="0">
                <a:latin typeface="Source Sans Pro"/>
                <a:ea typeface="Source Sans Pro"/>
                <a:cs typeface="Source Sans Pro"/>
                <a:sym typeface="Source Sans Pro"/>
              </a:rPr>
              <a:t>An instruction manual and an animated file are available </a:t>
            </a:r>
            <a:r>
              <a:rPr lang="en-US">
                <a:latin typeface="Source Sans Pro"/>
                <a:ea typeface="Source Sans Pro"/>
                <a:cs typeface="Source Sans Pro"/>
                <a:sym typeface="Source Sans Pro"/>
              </a:rPr>
              <a:t>from WHO to facilitate the explanation of how to use the MEC wheel. Available: </a:t>
            </a:r>
            <a:r>
              <a:rPr lang="en-US" u="sng">
                <a:solidFill>
                  <a:schemeClr val="hlink"/>
                </a:solidFill>
                <a:latin typeface="Source Sans Pro"/>
                <a:ea typeface="Source Sans Pro"/>
                <a:cs typeface="Source Sans Pro"/>
                <a:sym typeface="Source Sans Pro"/>
                <a:hlinkClick r:id="rId5"/>
              </a:rPr>
              <a:t>https://www.who.int/publications/i/item/9789241549257</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Basic Slides – WHO FP Guidance</a:t>
            </a:r>
            <a:endParaRPr/>
          </a:p>
          <a:p>
            <a:pPr marL="0" lvl="0" indent="0" algn="l" rtl="0">
              <a:lnSpc>
                <a:spcPct val="100000"/>
              </a:lnSpc>
              <a:spcBef>
                <a:spcPts val="0"/>
              </a:spcBef>
              <a:spcAft>
                <a:spcPts val="0"/>
              </a:spcAft>
              <a:buSzPts val="1400"/>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latin typeface="Times New Roman"/>
              <a:ea typeface="Times New Roman"/>
              <a:cs typeface="Times New Roman"/>
              <a:sym typeface="Times New Roman"/>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g20763af71ce_1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0" name="Google Shape;990;g20763af71ce_1_79:notes"/>
          <p:cNvSpPr txBox="1">
            <a:spLocks noGrp="1"/>
          </p:cNvSpPr>
          <p:nvPr>
            <p:ph type="body" idx="1"/>
          </p:nvPr>
        </p:nvSpPr>
        <p:spPr>
          <a:xfrm>
            <a:off x="685800" y="4400550"/>
            <a:ext cx="5486400" cy="38176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b="1"/>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solidFill>
                  <a:srgbClr val="191300"/>
                </a:solidFill>
              </a:rPr>
              <a:t>For each contraceptive method, the MEC classifies medical conditions and client characteristics into categories based on the risks and benefits associated with use of the method among clients with those conditions or characteristics.</a:t>
            </a:r>
            <a:endParaRPr/>
          </a:p>
          <a:p>
            <a:pPr marL="171450" lvl="0" indent="-171450" algn="l" rtl="0">
              <a:lnSpc>
                <a:spcPct val="100000"/>
              </a:lnSpc>
              <a:spcBef>
                <a:spcPts val="600"/>
              </a:spcBef>
              <a:spcAft>
                <a:spcPts val="0"/>
              </a:spcAft>
              <a:buClr>
                <a:srgbClr val="191300"/>
              </a:buClr>
              <a:buSzPts val="1000"/>
              <a:buChar char="•"/>
            </a:pPr>
            <a:r>
              <a:rPr lang="en-US">
                <a:solidFill>
                  <a:srgbClr val="191300"/>
                </a:solidFill>
              </a:rPr>
              <a:t>Some conditions fall into multiple categories depending on the severity of the condition. </a:t>
            </a:r>
            <a:endParaRPr/>
          </a:p>
          <a:p>
            <a:pPr marL="171450" lvl="0" indent="-171450" algn="l" rtl="0">
              <a:lnSpc>
                <a:spcPct val="95000"/>
              </a:lnSpc>
              <a:spcBef>
                <a:spcPts val="900"/>
              </a:spcBef>
              <a:spcAft>
                <a:spcPts val="0"/>
              </a:spcAft>
              <a:buClr>
                <a:srgbClr val="191300"/>
              </a:buClr>
              <a:buSzPts val="1000"/>
              <a:buChar char="•"/>
            </a:pPr>
            <a:r>
              <a:rPr lang="en-US">
                <a:solidFill>
                  <a:srgbClr val="191300"/>
                </a:solidFill>
              </a:rPr>
              <a:t>For IUDs, hormonal contraceptive methods and barrier methods, the MEC uses four categories to classify medical conditions or client characteristics. </a:t>
            </a:r>
            <a:endParaRPr/>
          </a:p>
          <a:p>
            <a:pPr marL="0" lvl="0" indent="0" algn="l" rtl="0">
              <a:lnSpc>
                <a:spcPct val="95000"/>
              </a:lnSpc>
              <a:spcBef>
                <a:spcPts val="900"/>
              </a:spcBef>
              <a:spcAft>
                <a:spcPts val="0"/>
              </a:spcAft>
              <a:buClr>
                <a:srgbClr val="191300"/>
              </a:buClr>
              <a:buSzPts val="1000"/>
              <a:buFont typeface="Arial"/>
              <a:buNone/>
            </a:pPr>
            <a:r>
              <a:rPr lang="en-US" b="1">
                <a:solidFill>
                  <a:srgbClr val="191300"/>
                </a:solidFill>
              </a:rPr>
              <a:t>Ask </a:t>
            </a:r>
            <a:r>
              <a:rPr lang="en-US">
                <a:solidFill>
                  <a:srgbClr val="191300"/>
                </a:solidFill>
              </a:rPr>
              <a:t>a participant to read the description and the “when clinical judgment is available” columns on the screen.</a:t>
            </a:r>
            <a:endParaRPr/>
          </a:p>
          <a:p>
            <a:pPr marL="0" lvl="0" indent="0" algn="l" rtl="0">
              <a:lnSpc>
                <a:spcPct val="100000"/>
              </a:lnSpc>
              <a:spcBef>
                <a:spcPts val="0"/>
              </a:spcBef>
              <a:spcAft>
                <a:spcPts val="0"/>
              </a:spcAft>
              <a:buClr>
                <a:schemeClr val="dk1"/>
              </a:buClr>
              <a:buSzPts val="1000"/>
              <a:buFont typeface="Arial"/>
              <a:buNone/>
            </a:pPr>
            <a:r>
              <a:rPr lang="en-US" b="1">
                <a:solidFill>
                  <a:srgbClr val="191300"/>
                </a:solidFill>
              </a:rPr>
              <a:t>Say: </a:t>
            </a:r>
            <a:endParaRPr/>
          </a:p>
          <a:p>
            <a:pPr marL="171450" lvl="0" indent="-171450" algn="l" rtl="0">
              <a:lnSpc>
                <a:spcPct val="100000"/>
              </a:lnSpc>
              <a:spcBef>
                <a:spcPts val="0"/>
              </a:spcBef>
              <a:spcAft>
                <a:spcPts val="0"/>
              </a:spcAft>
              <a:buClr>
                <a:schemeClr val="dk1"/>
              </a:buClr>
              <a:buSzPts val="1000"/>
              <a:buChar char="•"/>
            </a:pPr>
            <a:r>
              <a:rPr lang="en-US"/>
              <a:t>For pharmacies and drug shops, since the environment is usually considered a situation where clinical judgment is limited, we recommend that this be simplified further. That categories 1 and 2 indicate that the method can be used, while categories 3 and 4 indicate that the woman is not medically eligible to use the method. </a:t>
            </a:r>
            <a:endParaRPr/>
          </a:p>
          <a:p>
            <a:pPr marL="171450" lvl="0" indent="-171450" algn="l" rtl="0">
              <a:lnSpc>
                <a:spcPct val="95000"/>
              </a:lnSpc>
              <a:spcBef>
                <a:spcPts val="300"/>
              </a:spcBef>
              <a:spcAft>
                <a:spcPts val="0"/>
              </a:spcAft>
              <a:buClr>
                <a:srgbClr val="191300"/>
              </a:buClr>
              <a:buSzPts val="1000"/>
              <a:buChar char="•"/>
            </a:pPr>
            <a:r>
              <a:rPr lang="en-US">
                <a:solidFill>
                  <a:srgbClr val="191300"/>
                </a:solidFill>
              </a:rPr>
              <a:t>In some cases, a particular condition or characteristic is assigned to one category for starting the method, and another for continuation of the method. In other words, the category may depend on whether a woman with the condition wishes to start the contraceptive method or was already using that method when she developed the condition.</a:t>
            </a:r>
            <a:endParaRPr/>
          </a:p>
          <a:p>
            <a:pPr marL="171450" lvl="0" indent="-171450" algn="l" rtl="0">
              <a:lnSpc>
                <a:spcPct val="100000"/>
              </a:lnSpc>
              <a:spcBef>
                <a:spcPts val="0"/>
              </a:spcBef>
              <a:spcAft>
                <a:spcPts val="0"/>
              </a:spcAft>
              <a:buClr>
                <a:schemeClr val="dk1"/>
              </a:buClr>
              <a:buSzPts val="1000"/>
              <a:buChar char="•"/>
            </a:pPr>
            <a:r>
              <a:rPr lang="en-US"/>
              <a:t>The next slide provides some examples from these four categories of WHO recommendations. </a:t>
            </a:r>
            <a:endParaRPr/>
          </a:p>
          <a:p>
            <a:pPr marL="0" lvl="0" indent="0" algn="l" rtl="0">
              <a:lnSpc>
                <a:spcPct val="100000"/>
              </a:lnSpc>
              <a:spcBef>
                <a:spcPts val="0"/>
              </a:spcBef>
              <a:spcAft>
                <a:spcPts val="0"/>
              </a:spcAft>
              <a:buClr>
                <a:schemeClr val="dk1"/>
              </a:buClr>
              <a:buSzPts val="1000"/>
              <a:buFont typeface="Arial"/>
              <a:buNone/>
            </a:pPr>
            <a:endParaRPr b="1"/>
          </a:p>
          <a:p>
            <a:pPr marL="0" lvl="0" indent="0" algn="l" rtl="0">
              <a:lnSpc>
                <a:spcPct val="100000"/>
              </a:lnSpc>
              <a:spcBef>
                <a:spcPts val="0"/>
              </a:spcBef>
              <a:spcAft>
                <a:spcPts val="0"/>
              </a:spcAft>
              <a:buClr>
                <a:schemeClr val="dk1"/>
              </a:buClr>
              <a:buSzPts val="1400"/>
              <a:buFont typeface="Arial"/>
              <a:buNone/>
            </a:pPr>
            <a:r>
              <a:rPr lang="en-US" b="1" u="sng"/>
              <a:t>References: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a:t>FP TRP, Basic Slides – WHO FP Guidance</a:t>
            </a:r>
            <a:endParaRPr/>
          </a:p>
          <a:p>
            <a:pPr marL="0" lvl="0" indent="0" algn="l" rtl="0">
              <a:lnSpc>
                <a:spcPct val="100000"/>
              </a:lnSpc>
              <a:spcBef>
                <a:spcPts val="0"/>
              </a:spcBef>
              <a:spcAft>
                <a:spcPts val="0"/>
              </a:spcAft>
              <a:buSzPts val="1400"/>
              <a:buNone/>
            </a:pPr>
            <a:endParaRPr/>
          </a:p>
        </p:txBody>
      </p:sp>
      <p:sp>
        <p:nvSpPr>
          <p:cNvPr id="991" name="Google Shape;991;g20763af71ce_1_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p105:notes"/>
          <p:cNvSpPr>
            <a:spLocks noGrp="1" noRot="1" noChangeAspect="1"/>
          </p:cNvSpPr>
          <p:nvPr>
            <p:ph type="sldImg" idx="2"/>
          </p:nvPr>
        </p:nvSpPr>
        <p:spPr>
          <a:xfrm>
            <a:off x="604838" y="698500"/>
            <a:ext cx="5037137" cy="283368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0" name="Google Shape;1000;p105:notes"/>
          <p:cNvSpPr txBox="1">
            <a:spLocks noGrp="1"/>
          </p:cNvSpPr>
          <p:nvPr>
            <p:ph type="body" idx="1"/>
          </p:nvPr>
        </p:nvSpPr>
        <p:spPr>
          <a:xfrm>
            <a:off x="605297" y="3671889"/>
            <a:ext cx="5825772" cy="53498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Say: </a:t>
            </a:r>
            <a:r>
              <a:rPr lang="en-US">
                <a:solidFill>
                  <a:srgbClr val="191300"/>
                </a:solidFill>
                <a:latin typeface="Source Sans Pro"/>
                <a:ea typeface="Source Sans Pro"/>
                <a:cs typeface="Source Sans Pro"/>
                <a:sym typeface="Source Sans Pro"/>
              </a:rPr>
              <a:t>This table includes a few examples from the WHO medical eligibility recommendations for hormonal contraceptive methods and IUDs to demonstrate how methods and medical conditions are categorized. Let’s look at the wheel for recommendations as follows: </a:t>
            </a:r>
            <a:endParaRPr/>
          </a:p>
          <a:p>
            <a:pPr marL="0" lvl="0" indent="0" algn="l" rtl="0">
              <a:lnSpc>
                <a:spcPct val="100000"/>
              </a:lnSpc>
              <a:spcBef>
                <a:spcPts val="600"/>
              </a:spcBef>
              <a:spcAft>
                <a:spcPts val="0"/>
              </a:spcAft>
              <a:buClr>
                <a:srgbClr val="191300"/>
              </a:buClr>
              <a:buSzPts val="1000"/>
              <a:buFont typeface="Arial"/>
              <a:buNone/>
            </a:pPr>
            <a:r>
              <a:rPr lang="en-US" b="1">
                <a:solidFill>
                  <a:srgbClr val="191300"/>
                </a:solidFill>
                <a:latin typeface="Source Sans Pro"/>
                <a:ea typeface="Source Sans Pro"/>
                <a:cs typeface="Source Sans Pro"/>
                <a:sym typeface="Source Sans Pro"/>
              </a:rPr>
              <a:t>Ask </a:t>
            </a:r>
            <a:r>
              <a:rPr lang="en-US" b="0">
                <a:solidFill>
                  <a:srgbClr val="191300"/>
                </a:solidFill>
                <a:latin typeface="Source Sans Pro"/>
                <a:ea typeface="Source Sans Pro"/>
                <a:cs typeface="Source Sans Pro"/>
                <a:sym typeface="Source Sans Pro"/>
              </a:rPr>
              <a:t>participants: </a:t>
            </a:r>
            <a:r>
              <a:rPr lang="en-US" b="0" i="0">
                <a:solidFill>
                  <a:srgbClr val="191300"/>
                </a:solidFill>
                <a:latin typeface="Source Sans Pro"/>
                <a:ea typeface="Source Sans Pro"/>
                <a:cs typeface="Source Sans Pro"/>
                <a:sym typeface="Source Sans Pro"/>
              </a:rPr>
              <a:t>Using the Quick Reference Guide in your </a:t>
            </a:r>
            <a:r>
              <a:rPr lang="en-US"/>
              <a:t>FP On-the-Job Reference Booklet</a:t>
            </a:r>
            <a:r>
              <a:rPr lang="en-US" b="0" i="0">
                <a:solidFill>
                  <a:srgbClr val="191300"/>
                </a:solidFill>
                <a:latin typeface="Source Sans Pro"/>
                <a:ea typeface="Source Sans Pro"/>
                <a:cs typeface="Source Sans Pro"/>
                <a:sym typeface="Source Sans Pro"/>
              </a:rPr>
              <a:t>, what would the category be for women with current breast cancer and using oral contraceptives or progestin-only injectables?</a:t>
            </a:r>
            <a:endParaRPr i="0"/>
          </a:p>
          <a:p>
            <a:pPr marL="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Click to reveal text and say: </a:t>
            </a:r>
            <a:r>
              <a:rPr lang="en-US" b="0" i="0">
                <a:solidFill>
                  <a:srgbClr val="191300"/>
                </a:solidFill>
                <a:latin typeface="Source Sans Pro"/>
                <a:ea typeface="Source Sans Pro"/>
                <a:cs typeface="Source Sans Pro"/>
                <a:sym typeface="Source Sans Pro"/>
              </a:rPr>
              <a:t>Women with current breast cancer </a:t>
            </a:r>
            <a:r>
              <a:rPr lang="en-US">
                <a:solidFill>
                  <a:srgbClr val="191300"/>
                </a:solidFill>
                <a:latin typeface="Source Sans Pro"/>
                <a:ea typeface="Source Sans Pro"/>
                <a:cs typeface="Source Sans Pro"/>
                <a:sym typeface="Source Sans Pro"/>
              </a:rPr>
              <a:t>may NOT use oral contraceptives as well as progestin-only injectables. This is because breast cancer is a hormone-sensitive cancer, and hormonal use may accelerate tumor growth.</a:t>
            </a:r>
            <a:endParaRPr/>
          </a:p>
          <a:p>
            <a:pPr marL="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Ask </a:t>
            </a:r>
            <a:r>
              <a:rPr lang="en-US" b="0" i="0">
                <a:solidFill>
                  <a:srgbClr val="191300"/>
                </a:solidFill>
                <a:latin typeface="Source Sans Pro"/>
                <a:ea typeface="Source Sans Pro"/>
                <a:cs typeface="Source Sans Pro"/>
                <a:sym typeface="Source Sans Pro"/>
              </a:rPr>
              <a:t>participants: Using the Quick Reference Guide in your </a:t>
            </a:r>
            <a:r>
              <a:rPr lang="en-US"/>
              <a:t>FP On-the-Job Reference Booklet</a:t>
            </a:r>
            <a:r>
              <a:rPr lang="en-US" b="0" i="0">
                <a:solidFill>
                  <a:srgbClr val="191300"/>
                </a:solidFill>
                <a:latin typeface="Source Sans Pro"/>
                <a:ea typeface="Source Sans Pro"/>
                <a:cs typeface="Source Sans Pro"/>
                <a:sym typeface="Source Sans Pro"/>
              </a:rPr>
              <a:t>, what would the category be for women with a history of hypertension who want to use the progestin-only injectables?</a:t>
            </a:r>
            <a:endParaRPr i="0"/>
          </a:p>
          <a:p>
            <a:pPr marL="0" marR="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Click to reveal text and say: </a:t>
            </a:r>
            <a:r>
              <a:rPr lang="en-US" b="0" i="0">
                <a:solidFill>
                  <a:srgbClr val="191300"/>
                </a:solidFill>
                <a:latin typeface="Source Sans Pro"/>
                <a:ea typeface="Source Sans Pro"/>
                <a:cs typeface="Source Sans Pro"/>
                <a:sym typeface="Source Sans Pro"/>
              </a:rPr>
              <a:t>Women </a:t>
            </a:r>
            <a:r>
              <a:rPr lang="en-US">
                <a:solidFill>
                  <a:srgbClr val="191300"/>
                </a:solidFill>
                <a:latin typeface="Source Sans Pro"/>
                <a:ea typeface="Source Sans Pro"/>
                <a:cs typeface="Source Sans Pro"/>
                <a:sym typeface="Source Sans Pro"/>
              </a:rPr>
              <a:t>can generally use the method because the benefits of using the method generally outweigh the theoretical or proven risks associated with the effect that injectable use may have. Careful follow-up by the provider may be required in some cases, but you should determine that she can USE the method.</a:t>
            </a:r>
            <a:endParaRPr/>
          </a:p>
          <a:p>
            <a:pPr marL="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Ask </a:t>
            </a:r>
            <a:r>
              <a:rPr lang="en-US" b="0" i="0">
                <a:solidFill>
                  <a:srgbClr val="191300"/>
                </a:solidFill>
                <a:latin typeface="Source Sans Pro"/>
                <a:ea typeface="Source Sans Pro"/>
                <a:cs typeface="Source Sans Pro"/>
                <a:sym typeface="Source Sans Pro"/>
              </a:rPr>
              <a:t>participants: Using the Quick Reference Guide in your </a:t>
            </a:r>
            <a:r>
              <a:rPr lang="en-US"/>
              <a:t>FP On-the-Job Reference Booklet</a:t>
            </a:r>
            <a:r>
              <a:rPr lang="en-US" b="0" i="0">
                <a:solidFill>
                  <a:srgbClr val="191300"/>
                </a:solidFill>
                <a:latin typeface="Source Sans Pro"/>
                <a:ea typeface="Source Sans Pro"/>
                <a:cs typeface="Source Sans Pro"/>
                <a:sym typeface="Source Sans Pro"/>
              </a:rPr>
              <a:t>, what would the category be for w</a:t>
            </a:r>
            <a:r>
              <a:rPr lang="en-US" i="0">
                <a:solidFill>
                  <a:srgbClr val="191300"/>
                </a:solidFill>
                <a:latin typeface="Source Sans Pro"/>
                <a:ea typeface="Source Sans Pro"/>
                <a:cs typeface="Source Sans Pro"/>
                <a:sym typeface="Source Sans Pro"/>
              </a:rPr>
              <a:t>omen who have unexplained vaginal bleeding and want to use progestin-only injectables?</a:t>
            </a:r>
            <a:endParaRPr b="0" i="0">
              <a:solidFill>
                <a:srgbClr val="191300"/>
              </a:solidFill>
              <a:latin typeface="Source Sans Pro"/>
              <a:ea typeface="Source Sans Pro"/>
              <a:cs typeface="Source Sans Pro"/>
              <a:sym typeface="Source Sans Pro"/>
            </a:endParaRPr>
          </a:p>
          <a:p>
            <a:pPr marL="0" marR="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Click to reveal text and say: </a:t>
            </a:r>
            <a:r>
              <a:rPr lang="en-US" b="0" i="0">
                <a:solidFill>
                  <a:srgbClr val="191300"/>
                </a:solidFill>
                <a:latin typeface="Source Sans Pro"/>
                <a:ea typeface="Source Sans Pro"/>
                <a:cs typeface="Source Sans Pro"/>
                <a:sym typeface="Source Sans Pro"/>
              </a:rPr>
              <a:t>Women in this category should </a:t>
            </a:r>
            <a:r>
              <a:rPr lang="en-US">
                <a:solidFill>
                  <a:srgbClr val="191300"/>
                </a:solidFill>
                <a:latin typeface="Source Sans Pro"/>
                <a:ea typeface="Source Sans Pro"/>
                <a:cs typeface="Source Sans Pro"/>
                <a:sym typeface="Source Sans Pro"/>
              </a:rPr>
              <a:t>usually not use progestin-only injectables, so you should recommend that she DOES NOT USE this method.</a:t>
            </a:r>
            <a:endParaRPr/>
          </a:p>
          <a:p>
            <a:pPr marL="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Ask </a:t>
            </a:r>
            <a:r>
              <a:rPr lang="en-US" b="0" i="0">
                <a:solidFill>
                  <a:srgbClr val="191300"/>
                </a:solidFill>
                <a:latin typeface="Source Sans Pro"/>
                <a:ea typeface="Source Sans Pro"/>
                <a:cs typeface="Source Sans Pro"/>
                <a:sym typeface="Source Sans Pro"/>
              </a:rPr>
              <a:t>participants: Using the Quick Reference Guide in your </a:t>
            </a:r>
            <a:r>
              <a:rPr lang="en-US"/>
              <a:t>FP On-the-Job Reference Booklet</a:t>
            </a:r>
            <a:r>
              <a:rPr lang="en-US" b="0" i="0">
                <a:solidFill>
                  <a:srgbClr val="191300"/>
                </a:solidFill>
                <a:latin typeface="Source Sans Pro"/>
                <a:ea typeface="Source Sans Pro"/>
                <a:cs typeface="Source Sans Pro"/>
                <a:sym typeface="Source Sans Pro"/>
              </a:rPr>
              <a:t>, what would the category be for w</a:t>
            </a:r>
            <a:r>
              <a:rPr lang="en-US" i="0">
                <a:solidFill>
                  <a:srgbClr val="191300"/>
                </a:solidFill>
                <a:latin typeface="Source Sans Pro"/>
                <a:ea typeface="Source Sans Pro"/>
                <a:cs typeface="Source Sans Pro"/>
                <a:sym typeface="Source Sans Pro"/>
              </a:rPr>
              <a:t>omen who have HIV and want to use oral contraceptives or progestin-only injectables?</a:t>
            </a:r>
            <a:endParaRPr b="0" i="0">
              <a:solidFill>
                <a:srgbClr val="191300"/>
              </a:solidFill>
              <a:latin typeface="Source Sans Pro"/>
              <a:ea typeface="Source Sans Pro"/>
              <a:cs typeface="Source Sans Pro"/>
              <a:sym typeface="Source Sans Pro"/>
            </a:endParaRPr>
          </a:p>
          <a:p>
            <a:pPr marL="0" marR="0" lvl="0" indent="0" algn="l" rtl="0">
              <a:lnSpc>
                <a:spcPct val="100000"/>
              </a:lnSpc>
              <a:spcBef>
                <a:spcPts val="600"/>
              </a:spcBef>
              <a:spcAft>
                <a:spcPts val="0"/>
              </a:spcAft>
              <a:buClr>
                <a:srgbClr val="191300"/>
              </a:buClr>
              <a:buSzPts val="1000"/>
              <a:buFont typeface="Arial"/>
              <a:buNone/>
            </a:pPr>
            <a:r>
              <a:rPr lang="en-US" b="1" i="0">
                <a:solidFill>
                  <a:srgbClr val="191300"/>
                </a:solidFill>
                <a:latin typeface="Source Sans Pro"/>
                <a:ea typeface="Source Sans Pro"/>
                <a:cs typeface="Source Sans Pro"/>
                <a:sym typeface="Source Sans Pro"/>
              </a:rPr>
              <a:t>Click to reveal text and say: </a:t>
            </a:r>
            <a:r>
              <a:rPr lang="en-US" b="0" i="0">
                <a:solidFill>
                  <a:srgbClr val="191300"/>
                </a:solidFill>
                <a:latin typeface="Source Sans Pro"/>
                <a:ea typeface="Source Sans Pro"/>
                <a:cs typeface="Source Sans Pro"/>
                <a:sym typeface="Source Sans Pro"/>
              </a:rPr>
              <a:t>If you see in the note at the bottom of the guide, </a:t>
            </a:r>
            <a:r>
              <a:rPr lang="en-US">
                <a:solidFill>
                  <a:srgbClr val="191300"/>
                </a:solidFill>
                <a:latin typeface="Source Sans Pro"/>
                <a:ea typeface="Source Sans Pro"/>
                <a:cs typeface="Source Sans Pro"/>
                <a:sym typeface="Source Sans Pro"/>
              </a:rPr>
              <a:t>HIV-positive women can use oral contraceptive pills as well as progestin-only injectables. So you can recommend that she USE the method.</a:t>
            </a:r>
            <a:endParaRPr/>
          </a:p>
          <a:p>
            <a:pPr marL="0" lvl="0" indent="0" algn="l" rtl="0">
              <a:lnSpc>
                <a:spcPct val="100000"/>
              </a:lnSpc>
              <a:spcBef>
                <a:spcPts val="60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Basic Slides – WHO FP Guidance</a:t>
            </a:r>
            <a:endParaRPr/>
          </a:p>
          <a:p>
            <a:pPr marL="0" lvl="0" indent="0" algn="l" rtl="0">
              <a:lnSpc>
                <a:spcPct val="100000"/>
              </a:lnSpc>
              <a:spcBef>
                <a:spcPts val="0"/>
              </a:spcBef>
              <a:spcAft>
                <a:spcPts val="0"/>
              </a:spcAft>
              <a:buClr>
                <a:schemeClr val="dk1"/>
              </a:buClr>
              <a:buSzPts val="1300"/>
              <a:buFont typeface="Arial"/>
              <a:buNone/>
            </a:pPr>
            <a:endParaRPr sz="1300">
              <a:solidFill>
                <a:srgbClr val="191300"/>
              </a:solidFill>
              <a:latin typeface="Times New Roman"/>
              <a:ea typeface="Times New Roman"/>
              <a:cs typeface="Times New Roman"/>
              <a:sym typeface="Times New Roman"/>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106:notes"/>
          <p:cNvSpPr>
            <a:spLocks noGrp="1" noRot="1" noChangeAspect="1"/>
          </p:cNvSpPr>
          <p:nvPr>
            <p:ph type="sldImg" idx="2"/>
          </p:nvPr>
        </p:nvSpPr>
        <p:spPr>
          <a:xfrm>
            <a:off x="703263" y="698500"/>
            <a:ext cx="5037137" cy="283368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30" name="Google Shape;1030;p106:notes"/>
          <p:cNvSpPr txBox="1">
            <a:spLocks noGrp="1"/>
          </p:cNvSpPr>
          <p:nvPr>
            <p:ph type="body" idx="1"/>
          </p:nvPr>
        </p:nvSpPr>
        <p:spPr>
          <a:xfrm>
            <a:off x="605297" y="3671889"/>
            <a:ext cx="5825772" cy="53498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In the next sessions, we will practice using these three checklists. </a:t>
            </a:r>
            <a:r>
              <a:rPr lang="en-US" b="0" i="0" u="none" strike="noStrike">
                <a:solidFill>
                  <a:srgbClr val="000000"/>
                </a:solidFill>
                <a:latin typeface="Source Sans Pro"/>
                <a:ea typeface="Source Sans Pro"/>
                <a:cs typeface="Source Sans Pro"/>
                <a:sym typeface="Source Sans Pro"/>
              </a:rPr>
              <a:t>A simple checklist like these can help health care providers screen clients who were counseled about contraceptive options and make an informed decision to use a certain method. </a:t>
            </a:r>
            <a:endParaRPr/>
          </a:p>
          <a:p>
            <a:pPr marL="285750" lvl="0" indent="-285750" algn="l" rtl="0">
              <a:lnSpc>
                <a:spcPct val="100000"/>
              </a:lnSpc>
              <a:spcBef>
                <a:spcPts val="0"/>
              </a:spcBef>
              <a:spcAft>
                <a:spcPts val="0"/>
              </a:spcAft>
              <a:buClr>
                <a:srgbClr val="000000"/>
              </a:buClr>
              <a:buSzPts val="1000"/>
              <a:buFont typeface="Arial"/>
              <a:buChar char="•"/>
            </a:pPr>
            <a:r>
              <a:rPr lang="en-US" b="0" i="0" u="none" strike="noStrike">
                <a:solidFill>
                  <a:srgbClr val="000000"/>
                </a:solidFill>
                <a:latin typeface="Source Sans Pro"/>
                <a:ea typeface="Source Sans Pro"/>
                <a:cs typeface="Source Sans Pro"/>
                <a:sym typeface="Source Sans Pro"/>
              </a:rPr>
              <a:t>These checklists are based on the updated MEC guidelines. </a:t>
            </a:r>
            <a:endParaRPr/>
          </a:p>
          <a:p>
            <a:pPr marL="285750" lvl="0" indent="-285750" algn="l" rtl="0">
              <a:lnSpc>
                <a:spcPct val="100000"/>
              </a:lnSpc>
              <a:spcBef>
                <a:spcPts val="0"/>
              </a:spcBef>
              <a:spcAft>
                <a:spcPts val="0"/>
              </a:spcAft>
              <a:buClr>
                <a:srgbClr val="000000"/>
              </a:buClr>
              <a:buSzPts val="1000"/>
              <a:buFont typeface="Arial"/>
              <a:buChar char="•"/>
            </a:pPr>
            <a:r>
              <a:rPr lang="en-US" b="0" i="0" u="none" strike="noStrike">
                <a:solidFill>
                  <a:srgbClr val="000000"/>
                </a:solidFill>
                <a:latin typeface="Source Sans Pro"/>
                <a:ea typeface="Source Sans Pro"/>
                <a:cs typeface="Source Sans Pro"/>
                <a:sym typeface="Source Sans Pro"/>
              </a:rPr>
              <a:t>The checklists are designed for use by both clinical and nonclinical health care providers. It consists of </a:t>
            </a:r>
            <a:r>
              <a:rPr lang="en-US" b="1" i="0" u="none" strike="noStrike">
                <a:solidFill>
                  <a:srgbClr val="000000"/>
                </a:solidFill>
                <a:latin typeface="Source Sans Pro"/>
                <a:ea typeface="Source Sans Pro"/>
                <a:cs typeface="Source Sans Pro"/>
                <a:sym typeface="Source Sans Pro"/>
              </a:rPr>
              <a:t>(click) </a:t>
            </a:r>
            <a:r>
              <a:rPr lang="en-US" b="0" i="0" u="none" strike="noStrike">
                <a:solidFill>
                  <a:srgbClr val="000000"/>
                </a:solidFill>
                <a:latin typeface="Source Sans Pro"/>
                <a:ea typeface="Source Sans Pro"/>
                <a:cs typeface="Source Sans Pro"/>
                <a:sym typeface="Source Sans Pro"/>
              </a:rPr>
              <a:t>one set of questions designed identify medical conditions that would prevent safe use of the method or require further evaluation. </a:t>
            </a:r>
            <a:endParaRPr/>
          </a:p>
          <a:p>
            <a:pPr marL="285750" lvl="0" indent="-285750" algn="l" rtl="0">
              <a:lnSpc>
                <a:spcPct val="100000"/>
              </a:lnSpc>
              <a:spcBef>
                <a:spcPts val="0"/>
              </a:spcBef>
              <a:spcAft>
                <a:spcPts val="0"/>
              </a:spcAft>
              <a:buClr>
                <a:srgbClr val="000000"/>
              </a:buClr>
              <a:buSzPts val="1000"/>
              <a:buFont typeface="Arial"/>
              <a:buChar char="•"/>
            </a:pPr>
            <a:r>
              <a:rPr lang="en-US" b="1" i="0" u="none" strike="noStrike">
                <a:solidFill>
                  <a:srgbClr val="000000"/>
                </a:solidFill>
                <a:latin typeface="Source Sans Pro"/>
                <a:ea typeface="Source Sans Pro"/>
                <a:cs typeface="Source Sans Pro"/>
                <a:sym typeface="Source Sans Pro"/>
              </a:rPr>
              <a:t>(click) </a:t>
            </a:r>
            <a:r>
              <a:rPr lang="en-US" b="0" i="0" u="none" strike="noStrike">
                <a:solidFill>
                  <a:srgbClr val="000000"/>
                </a:solidFill>
                <a:latin typeface="Source Sans Pro"/>
                <a:ea typeface="Source Sans Pro"/>
                <a:cs typeface="Source Sans Pro"/>
                <a:sym typeface="Source Sans Pro"/>
              </a:rPr>
              <a:t>The second set of questions enables providers to determine with reasonable certainty that a woman is not pregnant before initiating the method. Women who are already pregnant do not require contraception. However, if these methods are accidently taken during pregnancy, the WHO states that there is no known harm to the woman, the course of her pregnancy, or fetus. </a:t>
            </a:r>
            <a:endParaRPr/>
          </a:p>
          <a:p>
            <a:pPr marL="285750" lvl="0" indent="-285750" algn="l" rtl="0">
              <a:lnSpc>
                <a:spcPct val="100000"/>
              </a:lnSpc>
              <a:spcBef>
                <a:spcPts val="0"/>
              </a:spcBef>
              <a:spcAft>
                <a:spcPts val="0"/>
              </a:spcAft>
              <a:buClr>
                <a:srgbClr val="000000"/>
              </a:buClr>
              <a:buSzPts val="1000"/>
              <a:buFont typeface="Arial"/>
              <a:buChar char="•"/>
            </a:pPr>
            <a:r>
              <a:rPr lang="en-US" b="1" i="0" u="none" strike="noStrike">
                <a:solidFill>
                  <a:srgbClr val="000000"/>
                </a:solidFill>
                <a:latin typeface="Source Sans Pro"/>
                <a:ea typeface="Source Sans Pro"/>
                <a:cs typeface="Source Sans Pro"/>
                <a:sym typeface="Source Sans Pro"/>
              </a:rPr>
              <a:t>(click) </a:t>
            </a:r>
            <a:r>
              <a:rPr lang="en-US" b="0" i="0" u="none" strike="noStrike">
                <a:solidFill>
                  <a:srgbClr val="000000"/>
                </a:solidFill>
                <a:latin typeface="Source Sans Pro"/>
                <a:ea typeface="Source Sans Pro"/>
                <a:cs typeface="Source Sans Pro"/>
                <a:sym typeface="Source Sans Pro"/>
              </a:rPr>
              <a:t>The checklists also provide some basic instructions on how to start this method.</a:t>
            </a:r>
            <a:endParaRPr/>
          </a:p>
          <a:p>
            <a:pPr marL="0" lvl="0" indent="0" algn="l" rtl="0">
              <a:lnSpc>
                <a:spcPct val="100000"/>
              </a:lnSpc>
              <a:spcBef>
                <a:spcPts val="0"/>
              </a:spcBef>
              <a:spcAft>
                <a:spcPts val="0"/>
              </a:spcAft>
              <a:buClr>
                <a:schemeClr val="dk1"/>
              </a:buClr>
              <a:buSzPts val="1000"/>
              <a:buFont typeface="Arial"/>
              <a:buNone/>
            </a:pPr>
            <a:endParaRPr>
              <a:solidFill>
                <a:srgbClr val="1913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i="0" u="sng">
                <a:latin typeface="Source Sans Pro"/>
                <a:ea typeface="Source Sans Pro"/>
                <a:cs typeface="Source Sans Pro"/>
                <a:sym typeface="Source Sans Pro"/>
              </a:rPr>
              <a:t>DIGITAL OPTIONS</a:t>
            </a:r>
            <a:r>
              <a:rPr lang="en-US">
                <a:latin typeface="Source Sans Pro"/>
                <a:ea typeface="Source Sans Pro"/>
                <a:cs typeface="Source Sans Pro"/>
                <a:sym typeface="Source Sans Pro"/>
              </a:rPr>
              <a:t>:</a:t>
            </a:r>
            <a:endParaRPr/>
          </a:p>
          <a:p>
            <a:pPr marL="0" marR="0" lvl="0" indent="0" algn="l" rtl="0">
              <a:lnSpc>
                <a:spcPct val="100000"/>
              </a:lnSpc>
              <a:spcBef>
                <a:spcPts val="0"/>
              </a:spcBef>
              <a:spcAft>
                <a:spcPts val="0"/>
              </a:spcAft>
              <a:buClr>
                <a:srgbClr val="3C4245"/>
              </a:buClr>
              <a:buSzPts val="1000"/>
              <a:buFont typeface="Arial"/>
              <a:buNone/>
            </a:pPr>
            <a:r>
              <a:rPr lang="en-US" b="0" i="0">
                <a:solidFill>
                  <a:srgbClr val="3C4245"/>
                </a:solidFill>
                <a:latin typeface="Source Sans Pro"/>
                <a:ea typeface="Source Sans Pro"/>
                <a:cs typeface="Source Sans Pro"/>
                <a:sym typeface="Source Sans Pro"/>
              </a:rPr>
              <a:t>The USAID Advancing Partners and Communities (APC) project developed apps on the pregnancy, DMPA and COC checklists. The apps are available in English and French and can be viewed on a computer or on a mobile. You can download the apps on this page: </a:t>
            </a:r>
            <a:r>
              <a:rPr lang="en-US" u="sng">
                <a:solidFill>
                  <a:schemeClr val="hlink"/>
                </a:solidFill>
                <a:latin typeface="Source Sans Pro"/>
                <a:ea typeface="Source Sans Pro"/>
                <a:cs typeface="Source Sans Pro"/>
                <a:sym typeface="Source Sans Pro"/>
                <a:hlinkClick r:id="rId3"/>
              </a:rPr>
              <a:t>https://www.fhi360.org/resource/service-delivery-tools-and-job-aids-family-planning-providers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solidFill>
                <a:srgbClr val="1913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FHI360, FP Screening Checklists: </a:t>
            </a:r>
            <a:r>
              <a:rPr lang="en-US" u="sng">
                <a:solidFill>
                  <a:schemeClr val="hlink"/>
                </a:solidFill>
                <a:latin typeface="Source Sans Pro"/>
                <a:ea typeface="Source Sans Pro"/>
                <a:cs typeface="Source Sans Pro"/>
                <a:sym typeface="Source Sans Pro"/>
                <a:hlinkClick r:id="rId3"/>
              </a:rPr>
              <a:t>https://www.fhi360.org/resource/service-delivery-tools-and-job-aids-family-planning-providers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300"/>
              <a:buFont typeface="Arial"/>
              <a:buNone/>
            </a:pPr>
            <a:endParaRPr sz="1300">
              <a:solidFill>
                <a:srgbClr val="191300"/>
              </a:solidFill>
              <a:latin typeface="Times New Roman"/>
              <a:ea typeface="Times New Roman"/>
              <a:cs typeface="Times New Roman"/>
              <a:sym typeface="Times New Roman"/>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107:notes"/>
          <p:cNvSpPr>
            <a:spLocks noGrp="1" noRot="1" noChangeAspect="1"/>
          </p:cNvSpPr>
          <p:nvPr>
            <p:ph type="sldImg" idx="2"/>
          </p:nvPr>
        </p:nvSpPr>
        <p:spPr>
          <a:xfrm>
            <a:off x="604838" y="698500"/>
            <a:ext cx="5037137" cy="283368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7" name="Google Shape;1047;p107:notes"/>
          <p:cNvSpPr txBox="1">
            <a:spLocks noGrp="1"/>
          </p:cNvSpPr>
          <p:nvPr>
            <p:ph type="body" idx="1"/>
          </p:nvPr>
        </p:nvSpPr>
        <p:spPr>
          <a:xfrm>
            <a:off x="605297" y="3671889"/>
            <a:ext cx="5825772" cy="53498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95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As the title suggests, </a:t>
            </a:r>
            <a:r>
              <a:rPr lang="en-US" i="1">
                <a:latin typeface="Source Sans Pro"/>
                <a:ea typeface="Source Sans Pro"/>
                <a:cs typeface="Source Sans Pro"/>
                <a:sym typeface="Source Sans Pro"/>
              </a:rPr>
              <a:t>Family Planning: A Global Handbook for Providers, </a:t>
            </a:r>
            <a:r>
              <a:rPr lang="en-US">
                <a:latin typeface="Source Sans Pro"/>
                <a:ea typeface="Source Sans Pro"/>
                <a:cs typeface="Source Sans Pro"/>
                <a:sym typeface="Source Sans Pro"/>
              </a:rPr>
              <a:t>translates scientific evidence on family planning into practical guidance for health providers. </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handbook reflects the consensus of experts from leading health organizations and is based on the guidance from the </a:t>
            </a:r>
            <a:r>
              <a:rPr lang="en-US" i="1">
                <a:latin typeface="Source Sans Pro"/>
                <a:ea typeface="Source Sans Pro"/>
                <a:cs typeface="Source Sans Pro"/>
                <a:sym typeface="Source Sans Pro"/>
              </a:rPr>
              <a:t>Medical Eligibility Criteria for Contraceptive Use </a:t>
            </a:r>
            <a:r>
              <a:rPr lang="en-US">
                <a:latin typeface="Source Sans Pro"/>
                <a:ea typeface="Source Sans Pro"/>
                <a:cs typeface="Source Sans Pro"/>
                <a:sym typeface="Source Sans Pro"/>
              </a:rPr>
              <a:t>and the </a:t>
            </a:r>
            <a:r>
              <a:rPr lang="en-US" i="1">
                <a:latin typeface="Source Sans Pro"/>
                <a:ea typeface="Source Sans Pro"/>
                <a:cs typeface="Source Sans Pro"/>
                <a:sym typeface="Source Sans Pro"/>
              </a:rPr>
              <a:t>Selected Practice Recommendations for Contraceptive Use.</a:t>
            </a:r>
            <a:endParaRPr>
              <a:latin typeface="Source Sans Pro"/>
              <a:ea typeface="Source Sans Pro"/>
              <a:cs typeface="Source Sans Pro"/>
              <a:sym typeface="Source Sans Pro"/>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a:t>
            </a:r>
            <a:r>
              <a:rPr lang="en-US" i="1">
                <a:latin typeface="Source Sans Pro"/>
                <a:ea typeface="Source Sans Pro"/>
                <a:cs typeface="Source Sans Pro"/>
                <a:sym typeface="Source Sans Pro"/>
              </a:rPr>
              <a:t>Global Handbook </a:t>
            </a:r>
            <a:r>
              <a:rPr lang="en-US">
                <a:latin typeface="Source Sans Pro"/>
                <a:ea typeface="Source Sans Pro"/>
                <a:cs typeface="Source Sans Pro"/>
                <a:sym typeface="Source Sans Pro"/>
              </a:rPr>
              <a:t>provides guidance on the provision of 19 contraceptive methods and other key reproductive health issues. </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Each of the method chapters describes the characteristics of the method, explains who can and cannot use the method, gives instructions on providing the method, provide information on how to assist continuing users, and include a collection of frequently asked questions and answers. </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handbook also includes recommendations on other programmatic and reproductive health issues, such as guidance on serving diverse client groups and an overview of sexually transmitted infections. </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a:t>
            </a:r>
            <a:r>
              <a:rPr lang="en-US" i="1">
                <a:latin typeface="Source Sans Pro"/>
                <a:ea typeface="Source Sans Pro"/>
                <a:cs typeface="Source Sans Pro"/>
                <a:sym typeface="Source Sans Pro"/>
              </a:rPr>
              <a:t>Global Handbook </a:t>
            </a:r>
            <a:r>
              <a:rPr lang="en-US">
                <a:latin typeface="Source Sans Pro"/>
                <a:ea typeface="Source Sans Pro"/>
                <a:cs typeface="Source Sans Pro"/>
                <a:sym typeface="Source Sans Pro"/>
              </a:rPr>
              <a:t>is intended to be used by facility-based clinicians, but the guidance can be used by any cadre of provider authorized to provide family planning services.</a:t>
            </a:r>
            <a:endParaRPr/>
          </a:p>
          <a:p>
            <a:pPr marL="171450" lvl="0" indent="-171450" algn="l" rtl="0">
              <a:lnSpc>
                <a:spcPct val="95000"/>
              </a:lnSpc>
              <a:spcBef>
                <a:spcPts val="0"/>
              </a:spcBef>
              <a:spcAft>
                <a:spcPts val="0"/>
              </a:spcAft>
              <a:buClr>
                <a:srgbClr val="191300"/>
              </a:buClr>
              <a:buSzPts val="1000"/>
              <a:buFont typeface="Arial"/>
              <a:buChar char="•"/>
            </a:pPr>
            <a:r>
              <a:rPr lang="en-US">
                <a:solidFill>
                  <a:srgbClr val="191300"/>
                </a:solidFill>
                <a:latin typeface="Source Sans Pro"/>
                <a:ea typeface="Source Sans Pro"/>
                <a:cs typeface="Source Sans Pro"/>
                <a:sym typeface="Source Sans Pro"/>
              </a:rPr>
              <a:t>The full handbook can be accessed online at the website shown here. </a:t>
            </a:r>
            <a:endParaRPr/>
          </a:p>
          <a:p>
            <a:pPr marL="0" lvl="0" indent="0" algn="l" rtl="0">
              <a:lnSpc>
                <a:spcPct val="95000"/>
              </a:lnSpc>
              <a:spcBef>
                <a:spcPts val="0"/>
              </a:spcBef>
              <a:spcAft>
                <a:spcPts val="0"/>
              </a:spcAft>
              <a:buClr>
                <a:srgbClr val="191300"/>
              </a:buClr>
              <a:buSzPts val="1000"/>
              <a:buFont typeface="Arial"/>
              <a:buNone/>
            </a:pPr>
            <a:endParaRPr lang="en-US">
              <a:solidFill>
                <a:srgbClr val="191300"/>
              </a:solidFill>
              <a:latin typeface="Source Sans Pro"/>
              <a:ea typeface="Source Sans Pro"/>
              <a:cs typeface="Source Sans Pro"/>
              <a:sym typeface="Source Sans Pro"/>
            </a:endParaRPr>
          </a:p>
          <a:p>
            <a:pPr marL="0" lvl="0" indent="0" algn="l" rtl="0">
              <a:lnSpc>
                <a:spcPct val="95000"/>
              </a:lnSpc>
              <a:spcBef>
                <a:spcPts val="0"/>
              </a:spcBef>
              <a:spcAft>
                <a:spcPts val="0"/>
              </a:spcAft>
              <a:buClr>
                <a:srgbClr val="191300"/>
              </a:buClr>
              <a:buSzPts val="1000"/>
              <a:buFont typeface="Arial"/>
              <a:buNone/>
            </a:pPr>
            <a:r>
              <a:rPr lang="en-US">
                <a:solidFill>
                  <a:srgbClr val="191300"/>
                </a:solidFill>
                <a:latin typeface="Source Sans Pro"/>
                <a:ea typeface="Source Sans Pro"/>
                <a:cs typeface="Source Sans Pro"/>
                <a:sym typeface="Source Sans Pro"/>
              </a:rPr>
              <a:t>*</a:t>
            </a:r>
            <a:r>
              <a:rPr lang="en-US" b="1">
                <a:solidFill>
                  <a:srgbClr val="191300"/>
                </a:solidFill>
                <a:latin typeface="Source Sans Pro"/>
                <a:ea typeface="Source Sans Pro"/>
                <a:cs typeface="Source Sans Pro"/>
                <a:sym typeface="Source Sans Pro"/>
              </a:rPr>
              <a:t>Adaptation note:</a:t>
            </a:r>
            <a:r>
              <a:rPr lang="en-US" b="0">
                <a:solidFill>
                  <a:srgbClr val="191300"/>
                </a:solidFill>
                <a:latin typeface="Source Sans Pro"/>
                <a:ea typeface="Source Sans Pro"/>
                <a:cs typeface="Source Sans Pro"/>
                <a:sym typeface="Source Sans Pro"/>
              </a:rPr>
              <a:t> Note that the latest and most recent edition of the FP Global Handbook is currently only in English; the latest edition in French is dated 2011.</a:t>
            </a:r>
            <a:endParaRPr/>
          </a:p>
          <a:p>
            <a:pPr marL="0" lvl="0" indent="0" algn="l" rtl="0">
              <a:lnSpc>
                <a:spcPct val="95000"/>
              </a:lnSpc>
              <a:spcBef>
                <a:spcPts val="0"/>
              </a:spcBef>
              <a:spcAft>
                <a:spcPts val="0"/>
              </a:spcAft>
              <a:buClr>
                <a:schemeClr val="dk1"/>
              </a:buClr>
              <a:buSzPts val="1000"/>
              <a:buFont typeface="Arial"/>
              <a:buNone/>
            </a:pPr>
            <a:endParaRPr>
              <a:solidFill>
                <a:srgbClr val="1913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a:p>
          <a:p>
            <a:pPr marL="0" lvl="0" indent="0" algn="l" rtl="0">
              <a:lnSpc>
                <a:spcPct val="100000"/>
              </a:lnSpc>
              <a:spcBef>
                <a:spcPts val="0"/>
              </a:spcBef>
              <a:spcAft>
                <a:spcPts val="0"/>
              </a:spcAft>
              <a:buClr>
                <a:schemeClr val="dk1"/>
              </a:buClr>
              <a:buSzPts val="1300"/>
              <a:buFont typeface="Arial"/>
              <a:buNone/>
            </a:pPr>
            <a:endParaRPr sz="1300">
              <a:solidFill>
                <a:srgbClr val="191300"/>
              </a:solidFill>
              <a:latin typeface="Times New Roman"/>
              <a:ea typeface="Times New Roman"/>
              <a:cs typeface="Times New Roman"/>
              <a:sym typeface="Times New Roman"/>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p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5" name="Google Shape;1055;p3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1056" name="Google Shape;1056;p3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56</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2"/>
        <p:cNvGrpSpPr/>
        <p:nvPr/>
      </p:nvGrpSpPr>
      <p:grpSpPr>
        <a:xfrm>
          <a:off x="0" y="0"/>
          <a:ext cx="0" cy="0"/>
          <a:chOff x="0" y="0"/>
          <a:chExt cx="0" cy="0"/>
        </a:xfrm>
      </p:grpSpPr>
      <p:sp>
        <p:nvSpPr>
          <p:cNvPr id="1063" name="Google Shape;1063;p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4" name="Google Shape;1064;p10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a:t>
            </a:r>
            <a:r>
              <a:rPr lang="en-US" sz="1000" b="0" i="0" u="none" strike="noStrike" cap="none">
                <a:solidFill>
                  <a:srgbClr val="000000"/>
                </a:solidFill>
                <a:latin typeface="Source Sans Pro" panose="020B0503030403020204" pitchFamily="34" charset="0"/>
                <a:ea typeface="Source Sans Pro" panose="020B0503030403020204" pitchFamily="34" charset="0"/>
                <a:cs typeface="Source Sans Pro"/>
                <a:sym typeface="Source Sans Pro"/>
              </a:rPr>
              <a:t>time required for this session: approximately 1 hour and 30 minutes</a:t>
            </a:r>
            <a:endParaRPr sz="1000">
              <a:latin typeface="Source Sans Pro" panose="020B0503030403020204" pitchFamily="34" charset="0"/>
              <a:ea typeface="Source Sans Pro" panose="020B0503030403020204" pitchFamily="34" charset="0"/>
              <a:cs typeface="Source Sans Pro"/>
              <a:sym typeface="Source Sans Pro"/>
            </a:endParaRPr>
          </a:p>
          <a:p>
            <a:pPr marL="0" marR="0" lvl="0" indent="0" algn="l" rtl="0">
              <a:lnSpc>
                <a:spcPct val="100000"/>
              </a:lnSpc>
              <a:spcBef>
                <a:spcPts val="0"/>
              </a:spcBef>
              <a:spcAft>
                <a:spcPts val="0"/>
              </a:spcAft>
              <a:buClr>
                <a:schemeClr val="dk1"/>
              </a:buClr>
              <a:buSzPts val="1800"/>
              <a:buFont typeface="Source Sans Pro"/>
              <a:buNone/>
            </a:pPr>
            <a:endParaRPr lang="en-US" sz="1000">
              <a:latin typeface="Source Sans Pro" panose="020B0503030403020204" pitchFamily="34" charset="0"/>
              <a:ea typeface="Source Sans Pro" panose="020B0503030403020204" pitchFamily="34" charset="0"/>
              <a:cs typeface="Century Gothic"/>
              <a:sym typeface="Century Gothic"/>
            </a:endParaRPr>
          </a:p>
          <a:p>
            <a:pPr marL="0" marR="0" lvl="0" indent="0" algn="l" defTabSz="914400" rtl="0" eaLnBrk="1" fontAlgn="auto" latinLnBrk="0" hangingPunct="1">
              <a:lnSpc>
                <a:spcPct val="100000"/>
              </a:lnSpc>
              <a:spcBef>
                <a:spcPts val="0"/>
              </a:spcBef>
              <a:spcAft>
                <a:spcPts val="0"/>
              </a:spcAft>
              <a:buClr>
                <a:schemeClr val="dk1"/>
              </a:buClr>
              <a:buSzPts val="1800"/>
              <a:buFont typeface="Source Sans Pro"/>
              <a:buNone/>
              <a:tabLst/>
              <a:defRPr/>
            </a:pPr>
            <a:r>
              <a:rPr lang="en-US" sz="1000">
                <a:latin typeface="Source Sans Pro" panose="020B0503030403020204" pitchFamily="34" charset="0"/>
                <a:ea typeface="Source Sans Pro" panose="020B0503030403020204" pitchFamily="34" charset="0"/>
              </a:rPr>
              <a:t>* </a:t>
            </a:r>
            <a:r>
              <a:rPr lang="en-US" sz="1000" b="1">
                <a:latin typeface="Source Sans Pro" panose="020B0503030403020204" pitchFamily="34" charset="0"/>
                <a:ea typeface="Source Sans Pro" panose="020B0503030403020204" pitchFamily="34" charset="0"/>
              </a:rPr>
              <a:t>Adaptation note: </a:t>
            </a:r>
            <a:r>
              <a:rPr lang="en-US" sz="1000">
                <a:latin typeface="Source Sans Pro" panose="020B0503030403020204" pitchFamily="34" charset="0"/>
                <a:ea typeface="Source Sans Pro" panose="020B0503030403020204" pitchFamily="34" charset="0"/>
              </a:rPr>
              <a:t>The facilitator can include or remove this session depending on the availability and provision of COCs in this country for this participant group. </a:t>
            </a:r>
            <a:r>
              <a:rPr lang="en-US" sz="1000" b="0" u="none">
                <a:latin typeface="Source Sans Pro" panose="020B0503030403020204" pitchFamily="34" charset="0"/>
                <a:ea typeface="Source Sans Pro" panose="020B0503030403020204" pitchFamily="34" charset="0"/>
              </a:rPr>
              <a:t>If this method is not included in the methods that drug shops or pharmacies will be allowed to provide in </a:t>
            </a:r>
            <a:r>
              <a:rPr lang="en-US" sz="1000" b="0" i="0" u="none" strike="noStrike" cap="none">
                <a:solidFill>
                  <a:schemeClr val="dk1"/>
                </a:solidFill>
                <a:latin typeface="Source Sans Pro" panose="020B0503030403020204" pitchFamily="34" charset="0"/>
                <a:ea typeface="Source Sans Pro" panose="020B0503030403020204" pitchFamily="34" charset="0"/>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rtl="0">
              <a:lnSpc>
                <a:spcPct val="100000"/>
              </a:lnSpc>
              <a:spcBef>
                <a:spcPts val="0"/>
              </a:spcBef>
              <a:spcAft>
                <a:spcPts val="0"/>
              </a:spcAft>
              <a:buClr>
                <a:schemeClr val="dk1"/>
              </a:buClr>
              <a:buSzPts val="1800"/>
              <a:buFont typeface="Source Sans Pro"/>
              <a:buNone/>
            </a:pPr>
            <a:endParaRPr sz="1800">
              <a:latin typeface="Century Gothic"/>
              <a:ea typeface="Century Gothic"/>
              <a:cs typeface="Century Gothic"/>
              <a:sym typeface="Century Gothic"/>
            </a:endParaRPr>
          </a:p>
        </p:txBody>
      </p:sp>
      <p:sp>
        <p:nvSpPr>
          <p:cNvPr id="1065" name="Google Shape;1065;p1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3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1" name="Google Shape;1071;p3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With this session, we will begin to learn about contraceptive methods that require medical screening. In this training, we will learn about two types of oral contraceptive pills – combined oral contraceptive pills, or COCs, and progestin-only contraceptive pills, or POPs. Here you will learn more specific information about COCs, which are available in this country.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a:t>
            </a:r>
            <a:endParaRPr/>
          </a:p>
          <a:p>
            <a:pPr marL="0" marR="0" lvl="0" indent="0" algn="l" defTabSz="914400" rtl="0" eaLnBrk="1" fontAlgn="auto" latinLnBrk="0" hangingPunct="1">
              <a:lnSpc>
                <a:spcPct val="100000"/>
              </a:lnSpc>
              <a:spcBef>
                <a:spcPts val="800"/>
              </a:spcBef>
              <a:spcAft>
                <a:spcPts val="0"/>
              </a:spcAft>
              <a:buClr>
                <a:schemeClr val="dk1"/>
              </a:buClr>
              <a:buSzPts val="1000"/>
              <a:buFont typeface="Arial"/>
              <a:buNone/>
              <a:tabLst/>
              <a:defRPr/>
            </a:pPr>
            <a:r>
              <a:rPr lang="en-US"/>
              <a:t>* </a:t>
            </a:r>
            <a:r>
              <a:rPr lang="en-US" b="1"/>
              <a:t>Adaptation note: </a:t>
            </a:r>
            <a:r>
              <a:rPr lang="en-US" b="0"/>
              <a:t>The facilitator can update this slide to the applicable methods for the country context and participant group. </a:t>
            </a:r>
            <a:r>
              <a:rPr lang="en-US" b="0" u="none"/>
              <a:t>In settings where the MoH or other regulatory body does not support drug shop and pharmacy staff using the MEC wheel, the COC and POP checklists will suffice to check client eligibility and reasonably rule out pregnancy. </a:t>
            </a:r>
          </a:p>
          <a:p>
            <a:pPr marL="0" lvl="0" indent="0" algn="l" rtl="0">
              <a:lnSpc>
                <a:spcPct val="100000"/>
              </a:lnSpc>
              <a:spcBef>
                <a:spcPts val="800"/>
              </a:spcBef>
              <a:spcAft>
                <a:spcPts val="0"/>
              </a:spcAft>
              <a:buClr>
                <a:schemeClr val="dk1"/>
              </a:buClr>
              <a:buSzPts val="1000"/>
              <a:buFont typeface="Arial"/>
              <a:buNone/>
            </a:pPr>
            <a:endParaRPr b="0"/>
          </a:p>
          <a:p>
            <a:pPr marL="0" lvl="0" indent="0" algn="l" rtl="0">
              <a:lnSpc>
                <a:spcPct val="100000"/>
              </a:lnSpc>
              <a:spcBef>
                <a:spcPts val="800"/>
              </a:spcBef>
              <a:spcAft>
                <a:spcPts val="0"/>
              </a:spcAft>
              <a:buClr>
                <a:schemeClr val="dk1"/>
              </a:buClr>
              <a:buSzPts val="1000"/>
              <a:buFont typeface="Arial"/>
              <a:buNone/>
            </a:pPr>
            <a:endParaRPr/>
          </a:p>
        </p:txBody>
      </p:sp>
      <p:sp>
        <p:nvSpPr>
          <p:cNvPr id="1072" name="Google Shape;1072;p3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58</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1" name="Google Shape;1081;p3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few </a:t>
            </a:r>
            <a:r>
              <a:rPr lang="en-US" b="0" i="0" u="none">
                <a:solidFill>
                  <a:srgbClr val="000000"/>
                </a:solidFill>
                <a:latin typeface="Source Sans Pro"/>
                <a:ea typeface="Source Sans Pro"/>
                <a:cs typeface="Source Sans Pro"/>
                <a:sym typeface="Source Sans Pro"/>
              </a:rPr>
              <a:t>participants to describe what they know about COCs. For example, </a:t>
            </a:r>
            <a:r>
              <a:rPr lang="en-US" b="1" i="0" u="none">
                <a:solidFill>
                  <a:srgbClr val="000000"/>
                </a:solidFill>
                <a:latin typeface="Source Sans Pro"/>
                <a:ea typeface="Source Sans Pro"/>
                <a:cs typeface="Source Sans Pro"/>
                <a:sym typeface="Source Sans Pro"/>
              </a:rPr>
              <a:t>ask</a:t>
            </a:r>
            <a:r>
              <a:rPr lang="en-US" b="0" i="0" u="none">
                <a:solidFill>
                  <a:srgbClr val="000000"/>
                </a:solidFill>
                <a:latin typeface="Source Sans Pro"/>
                <a:ea typeface="Source Sans Pro"/>
                <a:cs typeface="Source Sans Pro"/>
                <a:sym typeface="Source Sans Pro"/>
              </a:rPr>
              <a:t> them what brand(s) of COCs are available in their shops and pharmacies.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Click </a:t>
            </a:r>
            <a:r>
              <a:rPr lang="en-US" b="0" i="0" u="none">
                <a:latin typeface="Source Sans Pro"/>
                <a:ea typeface="Source Sans Pro"/>
                <a:cs typeface="Source Sans Pro"/>
                <a:sym typeface="Source Sans Pro"/>
              </a:rPr>
              <a:t>to reveal the text and </a:t>
            </a:r>
            <a:r>
              <a:rPr lang="en-US" b="1" i="0" u="none">
                <a:latin typeface="Source Sans Pro"/>
                <a:ea typeface="Source Sans Pro"/>
                <a:cs typeface="Source Sans Pro"/>
                <a:sym typeface="Source Sans Pro"/>
              </a:rPr>
              <a:t>read</a:t>
            </a:r>
            <a:r>
              <a:rPr lang="en-US" b="0" i="0" u="none">
                <a:latin typeface="Source Sans Pro"/>
                <a:ea typeface="Source Sans Pro"/>
                <a:cs typeface="Source Sans Pro"/>
                <a:sym typeface="Source Sans Pro"/>
              </a:rPr>
              <a:t> the points on the slide to describe COCs.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Ask </a:t>
            </a:r>
            <a:r>
              <a:rPr lang="en-US" b="0" i="0" u="none">
                <a:latin typeface="Source Sans Pro"/>
                <a:ea typeface="Source Sans Pro"/>
                <a:cs typeface="Source Sans Pro"/>
                <a:sym typeface="Source Sans Pro"/>
              </a:rPr>
              <a:t>a participant to explain the difference between ‘perfect’ and ‘typical’ use. </a:t>
            </a:r>
            <a:endParaRPr b="1" i="0" u="none">
              <a:latin typeface="Source Sans Pro"/>
              <a:ea typeface="Source Sans Pro"/>
              <a:cs typeface="Source Sans Pro"/>
              <a:sym typeface="Source Sans Pro"/>
            </a:endParaRPr>
          </a:p>
          <a:p>
            <a:pPr marL="0" lvl="0" indent="0" algn="l" rtl="0">
              <a:lnSpc>
                <a:spcPct val="100000"/>
              </a:lnSpc>
              <a:spcBef>
                <a:spcPts val="800"/>
              </a:spcBef>
              <a:spcAft>
                <a:spcPts val="0"/>
              </a:spcAft>
              <a:buClr>
                <a:schemeClr val="dk1"/>
              </a:buClr>
              <a:buSzPts val="1000"/>
              <a:buFont typeface="Arial"/>
              <a:buNone/>
            </a:pPr>
            <a:r>
              <a:rPr lang="en-US"/>
              <a:t>* </a:t>
            </a:r>
            <a:r>
              <a:rPr lang="en-US" b="1"/>
              <a:t>Adaptation note: </a:t>
            </a:r>
            <a:r>
              <a:rPr lang="en-US" b="0"/>
              <a:t>The facilitator can update this slide to the applicable methods for the country context and participant group.</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8.5-minute video overview for health workers in English on “the contraceptive pill” (COCs) and how it works here: </a:t>
            </a:r>
            <a:endParaRPr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solidFill>
                  <a:schemeClr val="hlink"/>
                </a:solidFill>
                <a:latin typeface="Source Sans Pro"/>
                <a:ea typeface="Source Sans Pro"/>
                <a:cs typeface="Source Sans Pro"/>
                <a:sym typeface="Source Sans Pro"/>
                <a:hlinkClick r:id="rId3"/>
              </a:rPr>
              <a:t>https://globalhealthmedia.org/videos/the-contraceptive-pill/</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COCs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082" name="Google Shape;1082;p3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0763af71ce_1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0763af71ce_1_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each question on the slide and allow a few participants to answer.</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Provide </a:t>
            </a:r>
            <a:r>
              <a:rPr lang="en-US" b="0">
                <a:latin typeface="Source Sans Pro"/>
                <a:ea typeface="Source Sans Pro"/>
                <a:cs typeface="Source Sans Pro"/>
                <a:sym typeface="Source Sans Pro"/>
              </a:rPr>
              <a:t>the correct</a:t>
            </a:r>
            <a:r>
              <a:rPr lang="en-US" b="1">
                <a:latin typeface="Source Sans Pro"/>
                <a:ea typeface="Source Sans Pro"/>
                <a:cs typeface="Source Sans Pro"/>
                <a:sym typeface="Source Sans Pro"/>
              </a:rPr>
              <a:t> </a:t>
            </a:r>
            <a:r>
              <a:rPr lang="en-US" b="0">
                <a:latin typeface="Source Sans Pro"/>
                <a:ea typeface="Source Sans Pro"/>
                <a:cs typeface="Source Sans Pro"/>
                <a:sym typeface="Source Sans Pro"/>
              </a:rPr>
              <a:t>responses below as needed.</a:t>
            </a:r>
            <a:endParaRPr/>
          </a:p>
          <a:p>
            <a:pPr marL="0" marR="0" lvl="0" indent="0" algn="l" rtl="0">
              <a:lnSpc>
                <a:spcPct val="100000"/>
              </a:lnSpc>
              <a:spcBef>
                <a:spcPts val="0"/>
              </a:spcBef>
              <a:spcAft>
                <a:spcPts val="0"/>
              </a:spcAft>
              <a:buClr>
                <a:schemeClr val="dk1"/>
              </a:buClr>
              <a:buSzPts val="1000"/>
              <a:buFont typeface="Source Sans Pro"/>
              <a:buNone/>
            </a:pPr>
            <a:endParaRPr b="1">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u="sng">
                <a:latin typeface="Source Sans Pro"/>
                <a:ea typeface="Source Sans Pro"/>
                <a:cs typeface="Source Sans Pro"/>
                <a:sym typeface="Source Sans Pro"/>
              </a:rPr>
              <a:t>ANSWERS</a:t>
            </a:r>
            <a:r>
              <a:rPr lang="en-US">
                <a:latin typeface="Source Sans Pro"/>
                <a:ea typeface="Source Sans Pro"/>
                <a:cs typeface="Source Sans Pro"/>
                <a:sym typeface="Source Sans Pro"/>
              </a:rPr>
              <a:t>:</a:t>
            </a:r>
            <a:endParaRPr/>
          </a:p>
          <a:p>
            <a:pPr marL="228600" marR="0" lvl="0" algn="l" rtl="0">
              <a:lnSpc>
                <a:spcPct val="100000"/>
              </a:lnSpc>
              <a:spcBef>
                <a:spcPts val="0"/>
              </a:spcBef>
              <a:spcAft>
                <a:spcPts val="0"/>
              </a:spcAft>
              <a:buSzPct val="100000"/>
              <a:buFont typeface="+mj-lt"/>
              <a:buAutoNum type="arabicPeriod" startAt="4"/>
            </a:pPr>
            <a:r>
              <a:rPr lang="en-US" b="1" i="0">
                <a:solidFill>
                  <a:srgbClr val="1B1B1B"/>
                </a:solidFill>
                <a:latin typeface="Source Sans Pro"/>
                <a:ea typeface="Source Sans Pro"/>
                <a:cs typeface="Source Sans Pro"/>
                <a:sym typeface="Source Sans Pro"/>
              </a:rPr>
              <a:t>YES</a:t>
            </a:r>
            <a:r>
              <a:rPr lang="en-US" b="0" i="0">
                <a:solidFill>
                  <a:srgbClr val="1B1B1B"/>
                </a:solidFill>
                <a:latin typeface="Source Sans Pro"/>
                <a:ea typeface="Source Sans Pro"/>
                <a:cs typeface="Source Sans Pro"/>
                <a:sym typeface="Source Sans Pro"/>
              </a:rPr>
              <a:t>. </a:t>
            </a:r>
            <a:r>
              <a:rPr lang="en-US">
                <a:latin typeface="Source Sans Pro"/>
                <a:ea typeface="Source Sans Pro"/>
                <a:cs typeface="Source Sans Pro"/>
                <a:sym typeface="Source Sans Pro"/>
              </a:rPr>
              <a:t>There are many reasons why a woman’s period can pause for a while, like pregnancy, breastfeeding, stress, or using certain methods of contraception. This is normal and not unsafe. When these temporary conditions stop, the body usually restarts the period automatically. Periods stop permanently when a woman reaches menopause, usually in her</a:t>
            </a:r>
            <a:r>
              <a:rPr lang="en-US">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 mid-40s </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to</a:t>
            </a:r>
            <a:r>
              <a:rPr lang="en-US">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 50s</a:t>
            </a:r>
            <a:r>
              <a:rPr lang="en-US">
                <a:latin typeface="Source Sans Pro"/>
                <a:ea typeface="Source Sans Pro"/>
                <a:cs typeface="Source Sans Pro"/>
                <a:sym typeface="Source Sans Pro"/>
              </a:rPr>
              <a:t>.</a:t>
            </a:r>
            <a:endParaRPr>
              <a:latin typeface="Source Sans Pro"/>
              <a:ea typeface="Source Sans Pro"/>
              <a:cs typeface="Source Sans Pro"/>
              <a:sym typeface="Source Sans Pro"/>
            </a:endParaRPr>
          </a:p>
          <a:p>
            <a:pPr marL="228600" marR="0" lvl="0" algn="l" rtl="0">
              <a:lnSpc>
                <a:spcPct val="100000"/>
              </a:lnSpc>
              <a:spcBef>
                <a:spcPts val="0"/>
              </a:spcBef>
              <a:spcAft>
                <a:spcPts val="0"/>
              </a:spcAft>
              <a:buSzPct val="100000"/>
              <a:buFont typeface="+mj-lt"/>
              <a:buAutoNum type="arabicPeriod" startAt="4"/>
            </a:pPr>
            <a:r>
              <a:rPr lang="en-US" b="1"/>
              <a:t>FALSE</a:t>
            </a:r>
            <a:r>
              <a:rPr lang="en-US"/>
              <a:t>.  Many women aged 40-45 and older are still at high risk of pregnancy and need contraception. Older women may miss menstruation for a month or more, and then it returns, so contraception is still very important if women this age want to avoid an unintended pregnancy. </a:t>
            </a:r>
            <a:endParaRPr/>
          </a:p>
          <a:p>
            <a:pPr marL="0" marR="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u="none">
                <a:latin typeface="Source Sans Pro"/>
                <a:ea typeface="Source Sans Pro"/>
                <a:cs typeface="Source Sans Pro"/>
                <a:sym typeface="Source Sans Pro"/>
              </a:rPr>
              <a:t>US Department of Health and Human Services: </a:t>
            </a:r>
            <a:r>
              <a:rPr lang="en-US" u="sng">
                <a:solidFill>
                  <a:schemeClr val="hlink"/>
                </a:solidFill>
                <a:latin typeface="Source Sans Pro"/>
                <a:ea typeface="Source Sans Pro"/>
                <a:cs typeface="Source Sans Pro"/>
                <a:sym typeface="Source Sans Pro"/>
                <a:hlinkClick r:id="rId3"/>
              </a:rPr>
              <a:t>https://www.womenshealth.gov/menstrual-cycle/your-menstrual-cycle#2</a:t>
            </a:r>
            <a:endParaRPr>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u="none">
                <a:latin typeface="Source Sans Pro"/>
                <a:ea typeface="Source Sans Pro"/>
                <a:cs typeface="Source Sans Pro"/>
                <a:sym typeface="Source Sans Pro"/>
              </a:rPr>
              <a:t>PSI internal FP training, 2018.</a:t>
            </a:r>
            <a:endParaRPr>
              <a:latin typeface="Source Sans Pro"/>
              <a:ea typeface="Source Sans Pro"/>
              <a:cs typeface="Source Sans Pro"/>
              <a:sym typeface="Source Sans Pro"/>
            </a:endParaRPr>
          </a:p>
        </p:txBody>
      </p:sp>
      <p:sp>
        <p:nvSpPr>
          <p:cNvPr id="494" name="Google Shape;494;g20763af71ce_1_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Google Shape;1097;p3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8" name="Google Shape;1098;p3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solidFill>
                  <a:srgbClr val="000000"/>
                </a:solidFill>
              </a:rPr>
              <a:t>ILITATOR NOTES</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participant to read the points on the slide.  </a:t>
            </a:r>
            <a:endParaRPr/>
          </a:p>
          <a:p>
            <a:pPr marL="0" lvl="0" indent="0" algn="l" rtl="0">
              <a:lnSpc>
                <a:spcPct val="100000"/>
              </a:lnSpc>
              <a:spcBef>
                <a:spcPts val="0"/>
              </a:spcBef>
              <a:spcAft>
                <a:spcPts val="0"/>
              </a:spcAft>
              <a:buSzPts val="1400"/>
              <a:buNone/>
            </a:pPr>
            <a:r>
              <a:rPr lang="en-US" b="1" i="0">
                <a:solidFill>
                  <a:srgbClr val="000000"/>
                </a:solidFill>
              </a:rPr>
              <a:t>Say: </a:t>
            </a:r>
            <a:r>
              <a:rPr lang="en-US" i="0">
                <a:solidFill>
                  <a:srgbClr val="000000"/>
                </a:solidFill>
              </a:rPr>
              <a:t>One of the most important things to remember about COCs is that women need to take them each day for 28-day packs, or each day for three consecutive weeks out of every four weeks for 21-day packs.</a:t>
            </a:r>
            <a:endParaRPr b="1" i="0">
              <a:solidFill>
                <a:srgbClr val="000000"/>
              </a:solidFill>
            </a:endParaRPr>
          </a:p>
          <a:p>
            <a:pPr marL="0" lvl="0" indent="0" algn="l" rtl="0">
              <a:lnSpc>
                <a:spcPct val="100000"/>
              </a:lnSpc>
              <a:spcBef>
                <a:spcPts val="0"/>
              </a:spcBef>
              <a:spcAft>
                <a:spcPts val="0"/>
              </a:spcAft>
              <a:buSzPts val="1400"/>
              <a:buNone/>
            </a:pPr>
            <a:r>
              <a:rPr lang="en-US" b="1" i="0" u="none"/>
              <a:t>Ask </a:t>
            </a:r>
            <a:r>
              <a:rPr lang="en-US" i="0" u="none"/>
              <a:t>participants how taking a pill each day may contribute to lower effectiveness of COCs with ‘typical’ use (</a:t>
            </a:r>
            <a:r>
              <a:rPr lang="en-US" b="1" i="0" u="none"/>
              <a:t>probe </a:t>
            </a:r>
            <a:r>
              <a:rPr lang="en-US" i="0" u="none"/>
              <a:t>for responses such as ‘she may forget to take a pill each day’, etc.</a:t>
            </a:r>
            <a:endParaRPr/>
          </a:p>
          <a:p>
            <a:pPr marL="0" marR="0" lvl="0" indent="0" algn="l" rtl="0">
              <a:lnSpc>
                <a:spcPct val="100000"/>
              </a:lnSpc>
              <a:spcBef>
                <a:spcPts val="0"/>
              </a:spcBef>
              <a:spcAft>
                <a:spcPts val="0"/>
              </a:spcAft>
              <a:buClr>
                <a:srgbClr val="000000"/>
              </a:buClr>
              <a:buSzPts val="1400"/>
              <a:buFont typeface="Arial"/>
              <a:buNone/>
            </a:pPr>
            <a:r>
              <a:rPr lang="en-US" b="1" i="0" u="none"/>
              <a:t>Say: </a:t>
            </a:r>
            <a:r>
              <a:rPr lang="en-US" sz="1000" i="0" u="none" strike="noStrike">
                <a:solidFill>
                  <a:srgbClr val="211E1F"/>
                </a:solidFill>
              </a:rPr>
              <a:t>Giving thorough and complete information about bleeding changes and other side effects is an important part of providing this method. </a:t>
            </a:r>
            <a:r>
              <a:rPr lang="en-US" i="0" u="none"/>
              <a:t>Bleeding changes can be very concerning for women even though they are not harmful. A woman may not know that bleeding changes are common and not dangerous. This may cause her to stop the method without using another one, even if she still does not want to become pregnant. </a:t>
            </a:r>
            <a:r>
              <a:rPr lang="en-US" sz="1000" i="0" u="none" strike="noStrike">
                <a:solidFill>
                  <a:srgbClr val="211E1F"/>
                </a:solidFill>
              </a:rPr>
              <a:t>Knowing this information about bleeding changes may be the most important help a woman needs to keep using the method without concern. 	</a:t>
            </a:r>
            <a:endParaRPr b="1" u="sng"/>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COCs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a:t>
            </a:r>
            <a:r>
              <a:rPr lang="en-US" b="0">
                <a:latin typeface="Source Sans Pro"/>
                <a:ea typeface="Source Sans Pro"/>
                <a:cs typeface="Source Sans Pro"/>
                <a:sym typeface="Source Sans Pro"/>
              </a:rPr>
              <a:t>book, 2022</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099" name="Google Shape;1099;p3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p3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5" name="Google Shape;1105;p3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COCs?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COCs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106" name="Google Shape;1106;p3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118:notes"/>
          <p:cNvSpPr>
            <a:spLocks noGrp="1" noRot="1" noChangeAspect="1"/>
          </p:cNvSpPr>
          <p:nvPr>
            <p:ph type="sldImg" idx="2"/>
          </p:nvPr>
        </p:nvSpPr>
        <p:spPr>
          <a:xfrm>
            <a:off x="685800" y="77787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4" name="Google Shape;1114;p118:notes"/>
          <p:cNvSpPr txBox="1">
            <a:spLocks noGrp="1"/>
          </p:cNvSpPr>
          <p:nvPr>
            <p:ph type="body" idx="1"/>
          </p:nvPr>
        </p:nvSpPr>
        <p:spPr>
          <a:xfrm>
            <a:off x="685800" y="3863975"/>
            <a:ext cx="5486400" cy="494855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latin typeface="Source Sans Pro"/>
                <a:ea typeface="Source Sans Pro"/>
                <a:cs typeface="Source Sans Pro"/>
                <a:sym typeface="Source Sans Pro"/>
              </a:rPr>
              <a:t>FACILITATOR NOTES (20 MINS)</a:t>
            </a:r>
            <a:endParaRPr/>
          </a:p>
          <a:p>
            <a:pPr marL="0" lvl="0" indent="0" algn="l" rtl="0">
              <a:lnSpc>
                <a:spcPct val="100000"/>
              </a:lnSpc>
              <a:spcBef>
                <a:spcPts val="0"/>
              </a:spcBef>
              <a:spcAft>
                <a:spcPts val="0"/>
              </a:spcAft>
              <a:buSzPts val="1400"/>
              <a:buNone/>
            </a:pPr>
            <a:r>
              <a:rPr lang="en-US" b="1"/>
              <a:t>Say: </a:t>
            </a:r>
            <a:endParaRPr/>
          </a:p>
          <a:p>
            <a:pPr marL="285750" lvl="0" indent="-260350" algn="l" rtl="0">
              <a:lnSpc>
                <a:spcPct val="100000"/>
              </a:lnSpc>
              <a:spcBef>
                <a:spcPts val="0"/>
              </a:spcBef>
              <a:spcAft>
                <a:spcPts val="0"/>
              </a:spcAft>
              <a:buClr>
                <a:schemeClr val="dk1"/>
              </a:buClr>
              <a:buSzPts val="1000"/>
              <a:buFont typeface="Arial"/>
              <a:buChar char="•"/>
            </a:pPr>
            <a:r>
              <a:rPr lang="en-US" b="0" i="0" u="none" strike="noStrike">
                <a:latin typeface="Source Sans Pro"/>
                <a:ea typeface="Source Sans Pro"/>
                <a:cs typeface="Source Sans Pro"/>
                <a:sym typeface="Source Sans Pro"/>
              </a:rPr>
              <a:t>For certain methods, including this one, providers should rule out pregnancy first. COCs have no harmful effect if a woman is already pregnant, but the COCs will not work if she is already pregnant. Also, as we have discussed, providers must check if the woman has any conditions that might make using this method harmful for her. </a:t>
            </a:r>
            <a:endParaRPr/>
          </a:p>
          <a:p>
            <a:pPr marL="285750" lvl="0" indent="-260350" algn="l" rtl="0">
              <a:lnSpc>
                <a:spcPct val="100000"/>
              </a:lnSpc>
              <a:spcBef>
                <a:spcPts val="0"/>
              </a:spcBef>
              <a:spcAft>
                <a:spcPts val="0"/>
              </a:spcAft>
              <a:buClr>
                <a:schemeClr val="dk1"/>
              </a:buClr>
              <a:buSzPts val="1000"/>
              <a:buFont typeface="Arial"/>
              <a:buChar char="•"/>
            </a:pPr>
            <a:r>
              <a:rPr lang="en-US" b="0" i="0" u="none" strike="noStrike">
                <a:latin typeface="Source Sans Pro"/>
                <a:ea typeface="Source Sans Pro"/>
                <a:cs typeface="Source Sans Pro"/>
                <a:sym typeface="Source Sans Pro"/>
              </a:rPr>
              <a:t>If you need to rule out pregnancy, and there are no pregnancy tests available or the client does not want to buy one, you can use the ‘How and When to use the Pregnancy Checklist and Pregnancy Tests’ resource from your </a:t>
            </a:r>
            <a:r>
              <a:rPr lang="en-US"/>
              <a:t>FP On-the-Job Reference Booklet</a:t>
            </a:r>
            <a:r>
              <a:rPr lang="en-US" b="0" i="0" u="none" strike="noStrike">
                <a:latin typeface="Source Sans Pro"/>
                <a:ea typeface="Source Sans Pro"/>
                <a:cs typeface="Source Sans Pro"/>
                <a:sym typeface="Source Sans Pro"/>
              </a:rPr>
              <a:t>.</a:t>
            </a:r>
            <a:endParaRPr/>
          </a:p>
          <a:p>
            <a:pPr marL="285750" lvl="0" indent="-260350" algn="l" rtl="0">
              <a:lnSpc>
                <a:spcPct val="100000"/>
              </a:lnSpc>
              <a:spcBef>
                <a:spcPts val="0"/>
              </a:spcBef>
              <a:spcAft>
                <a:spcPts val="0"/>
              </a:spcAft>
              <a:buClr>
                <a:schemeClr val="dk1"/>
              </a:buClr>
              <a:buSzPts val="1000"/>
              <a:buFont typeface="Arial"/>
              <a:buChar char="•"/>
            </a:pPr>
            <a:r>
              <a:rPr lang="en-US" b="0"/>
              <a:t>In the COC section of your </a:t>
            </a:r>
            <a:r>
              <a:rPr lang="en-US"/>
              <a:t>FP On-the-Job Reference Booklet</a:t>
            </a:r>
            <a:r>
              <a:rPr lang="en-US" b="0"/>
              <a:t>, there is a screening tool that looks like the one on the slide. This makes it easier to screen COC clients for various conditions for which this method might be harmful. </a:t>
            </a:r>
            <a:endParaRPr/>
          </a:p>
          <a:p>
            <a:pPr marL="285750" lvl="0" indent="-260350" algn="l" rtl="0">
              <a:lnSpc>
                <a:spcPct val="100000"/>
              </a:lnSpc>
              <a:spcBef>
                <a:spcPts val="0"/>
              </a:spcBef>
              <a:spcAft>
                <a:spcPts val="0"/>
              </a:spcAft>
              <a:buClr>
                <a:schemeClr val="dk1"/>
              </a:buClr>
              <a:buSzPts val="1000"/>
              <a:buFont typeface="Arial"/>
              <a:buChar char="•"/>
            </a:pPr>
            <a:r>
              <a:rPr lang="en-US" b="0"/>
              <a:t>As you see here, the top half of the checklist has questions that identify women who should not use this method. The bottom set of questions identify women who are not pregnant. The text at the bottom gives further instructions on starting this method. </a:t>
            </a:r>
            <a:endParaRPr/>
          </a:p>
          <a:p>
            <a:pPr marL="0" lvl="0" indent="0" algn="l" rtl="0">
              <a:lnSpc>
                <a:spcPct val="100000"/>
              </a:lnSpc>
              <a:spcBef>
                <a:spcPts val="0"/>
              </a:spcBef>
              <a:spcAft>
                <a:spcPts val="0"/>
              </a:spcAft>
              <a:buSzPts val="1400"/>
              <a:buNone/>
            </a:pPr>
            <a:r>
              <a:rPr lang="en-US" b="1"/>
              <a:t>Click </a:t>
            </a:r>
            <a:r>
              <a:rPr lang="en-US" b="0"/>
              <a:t>and </a:t>
            </a:r>
            <a:r>
              <a:rPr lang="en-US" b="1"/>
              <a:t>say: </a:t>
            </a:r>
            <a:r>
              <a:rPr lang="en-US" b="0"/>
              <a:t>Using the checklist for this method in your </a:t>
            </a:r>
            <a:r>
              <a:rPr lang="en-US"/>
              <a:t>FP On-the-Job Reference Booklet</a:t>
            </a:r>
            <a:r>
              <a:rPr lang="en-US" b="0"/>
              <a:t>, write down your answer to the 6 questions on the slide.</a:t>
            </a:r>
            <a:endParaRPr/>
          </a:p>
          <a:p>
            <a:pPr marL="0" lvl="0" indent="0" algn="l" rtl="0">
              <a:lnSpc>
                <a:spcPct val="100000"/>
              </a:lnSpc>
              <a:spcBef>
                <a:spcPts val="0"/>
              </a:spcBef>
              <a:spcAft>
                <a:spcPts val="0"/>
              </a:spcAft>
              <a:buSzPts val="1400"/>
              <a:buNone/>
            </a:pPr>
            <a:r>
              <a:rPr lang="en-US" b="1"/>
              <a:t>Allow </a:t>
            </a:r>
            <a:r>
              <a:rPr lang="en-US" b="0"/>
              <a:t>the participants about 10 minutes to write down their answers.</a:t>
            </a:r>
            <a:r>
              <a:rPr lang="en-US" b="1"/>
              <a:t> </a:t>
            </a:r>
            <a:endParaRPr/>
          </a:p>
          <a:p>
            <a:pPr marL="0" lvl="0" indent="0" algn="l" rtl="0">
              <a:lnSpc>
                <a:spcPct val="100000"/>
              </a:lnSpc>
              <a:spcBef>
                <a:spcPts val="0"/>
              </a:spcBef>
              <a:spcAft>
                <a:spcPts val="0"/>
              </a:spcAft>
              <a:buSzPts val="1400"/>
              <a:buNone/>
            </a:pPr>
            <a:r>
              <a:rPr lang="en-US" b="0"/>
              <a:t>After the 10 minutes has elapsed, </a:t>
            </a:r>
            <a:r>
              <a:rPr lang="en-US" b="1"/>
              <a:t>call on </a:t>
            </a:r>
            <a:r>
              <a:rPr lang="en-US" b="0"/>
              <a:t>a participant to answer each question, correcting as needed.</a:t>
            </a:r>
            <a:endParaRPr b="1"/>
          </a:p>
          <a:p>
            <a:pPr marL="171450" lvl="0" indent="-10795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a:t>Answer key:</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COCs module.</a:t>
            </a:r>
            <a:endParaRPr/>
          </a:p>
          <a:p>
            <a:pPr marL="228600" marR="0" lvl="0" indent="-165100" algn="l" rtl="0">
              <a:lnSpc>
                <a:spcPct val="100000"/>
              </a:lnSpc>
              <a:spcBef>
                <a:spcPts val="0"/>
              </a:spcBef>
              <a:spcAft>
                <a:spcPts val="0"/>
              </a:spcAft>
              <a:buClr>
                <a:schemeClr val="dk1"/>
              </a:buClr>
              <a:buSzPts val="1000"/>
              <a:buFont typeface="Source Sans Pro"/>
              <a:buNone/>
            </a:pPr>
            <a:endParaRPr/>
          </a:p>
        </p:txBody>
      </p:sp>
      <p:sp>
        <p:nvSpPr>
          <p:cNvPr id="1115" name="Google Shape;1115;p1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3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8" name="Google Shape;1128;p351:notes"/>
          <p:cNvSpPr txBox="1">
            <a:spLocks noGrp="1"/>
          </p:cNvSpPr>
          <p:nvPr>
            <p:ph type="body" idx="1"/>
          </p:nvPr>
        </p:nvSpPr>
        <p:spPr>
          <a:xfrm>
            <a:off x="685800" y="4400550"/>
            <a:ext cx="5486400" cy="39433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a:t>
            </a:r>
            <a:endParaRPr/>
          </a:p>
          <a:p>
            <a:pPr marL="0" lvl="0" indent="0" algn="l" rtl="0">
              <a:lnSpc>
                <a:spcPct val="100000"/>
              </a:lnSpc>
              <a:spcBef>
                <a:spcPts val="0"/>
              </a:spcBef>
              <a:spcAft>
                <a:spcPts val="0"/>
              </a:spcAft>
              <a:buSzPts val="1400"/>
              <a:buNone/>
            </a:pPr>
            <a:r>
              <a:rPr lang="en-US" b="1" i="0"/>
              <a:t>Say: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After ruling out pregnancy and checking medical conditions, let’s learn about the first ‘W’ for this method, What to do to use the method.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a:t>
            </a:r>
            <a:r>
              <a:rPr lang="en-US"/>
              <a:t>fter a woman starts taking COCs, she should take one pill each day until the pack is empty. Failing to take the pill daily increases the risk of pregnancy. </a:t>
            </a:r>
            <a:endParaRPr/>
          </a:p>
          <a:p>
            <a:pPr marL="285750" lvl="0" indent="-260350" algn="l" rtl="0">
              <a:lnSpc>
                <a:spcPct val="100000"/>
              </a:lnSpc>
              <a:spcBef>
                <a:spcPts val="0"/>
              </a:spcBef>
              <a:spcAft>
                <a:spcPts val="0"/>
              </a:spcAft>
              <a:buClr>
                <a:schemeClr val="dk1"/>
              </a:buClr>
              <a:buSzPts val="1000"/>
              <a:buFont typeface="Source Sans Pro"/>
              <a:buChar char="•"/>
            </a:pPr>
            <a:r>
              <a:rPr lang="en-US"/>
              <a:t>Women using the 28-pill pack take seven inactive pills at the end of the pack and do not take a break between pill packs. </a:t>
            </a:r>
            <a:endParaRPr/>
          </a:p>
          <a:p>
            <a:pPr marL="285750" lvl="0" indent="-260350" algn="l" rtl="0">
              <a:lnSpc>
                <a:spcPct val="100000"/>
              </a:lnSpc>
              <a:spcBef>
                <a:spcPts val="0"/>
              </a:spcBef>
              <a:spcAft>
                <a:spcPts val="0"/>
              </a:spcAft>
              <a:buClr>
                <a:schemeClr val="dk1"/>
              </a:buClr>
              <a:buSzPts val="1000"/>
              <a:buFont typeface="Source Sans Pro"/>
              <a:buChar char="•"/>
            </a:pPr>
            <a:r>
              <a:rPr lang="en-US" b="1" i="0"/>
              <a:t>Read </a:t>
            </a:r>
            <a:r>
              <a:rPr lang="en-US" i="0"/>
              <a:t>the bullets for the 28-pill pack and </a:t>
            </a:r>
            <a:r>
              <a:rPr lang="en-US" b="1" i="0"/>
              <a:t>ask </a:t>
            </a:r>
            <a:r>
              <a:rPr lang="en-US" i="0"/>
              <a:t>if there are any questions.</a:t>
            </a:r>
            <a:endParaRPr/>
          </a:p>
          <a:p>
            <a:pPr marL="0" marR="0" lvl="0" indent="0" algn="l" rtl="0">
              <a:lnSpc>
                <a:spcPct val="100000"/>
              </a:lnSpc>
              <a:spcBef>
                <a:spcPts val="0"/>
              </a:spcBef>
              <a:spcAft>
                <a:spcPts val="0"/>
              </a:spcAft>
              <a:buClr>
                <a:srgbClr val="000000"/>
              </a:buClr>
              <a:buSzPts val="1400"/>
              <a:buFont typeface="Arial"/>
              <a:buNone/>
            </a:pPr>
            <a:r>
              <a:rPr lang="en-US" b="1" i="0"/>
              <a:t>Say:</a:t>
            </a:r>
            <a:r>
              <a:rPr lang="en-US" b="1"/>
              <a:t> </a:t>
            </a:r>
            <a:r>
              <a:rPr lang="en-US">
                <a:solidFill>
                  <a:srgbClr val="2A303E"/>
                </a:solidFill>
              </a:rPr>
              <a:t>Note that the effectiveness of COCs depends on the user: risk of pregnancy is greatest when a woman starts a new pill pack 3 or more days late or misses 3 or more pills near the beginning or end of a pill pack.</a:t>
            </a:r>
            <a:endParaRPr/>
          </a:p>
          <a:p>
            <a:pPr marL="0" marR="0" lvl="0" indent="0" algn="l" rtl="0">
              <a:lnSpc>
                <a:spcPct val="100000"/>
              </a:lnSpc>
              <a:spcBef>
                <a:spcPts val="0"/>
              </a:spcBef>
              <a:spcAft>
                <a:spcPts val="0"/>
              </a:spcAft>
              <a:buSzPts val="1400"/>
              <a:buNone/>
            </a:pPr>
            <a:r>
              <a:rPr lang="en-US"/>
              <a:t>As the provider, you should g</a:t>
            </a:r>
            <a:r>
              <a:rPr lang="en-US" i="0" u="none" strike="noStrike"/>
              <a:t>ive up to 1 year’s supply (13 packs) depending on the client’s preference and planned use. </a:t>
            </a:r>
            <a:r>
              <a:rPr lang="en-US"/>
              <a:t>In your FP On-the-Job Reference Booklet, there is a reference sheet on what to tell clients when they have missed a pill.</a:t>
            </a:r>
            <a:endParaRPr/>
          </a:p>
          <a:p>
            <a:pPr marL="0" lvl="0" indent="0" algn="l" rtl="0">
              <a:lnSpc>
                <a:spcPct val="100000"/>
              </a:lnSpc>
              <a:spcBef>
                <a:spcPts val="0"/>
              </a:spcBef>
              <a:spcAft>
                <a:spcPts val="0"/>
              </a:spcAft>
              <a:buSzPts val="1400"/>
              <a:buNone/>
            </a:pPr>
            <a:endParaRPr b="1" i="0"/>
          </a:p>
          <a:p>
            <a:pPr marL="0" marR="0" lvl="0" indent="0" algn="l" rtl="0">
              <a:lnSpc>
                <a:spcPct val="100000"/>
              </a:lnSpc>
              <a:spcBef>
                <a:spcPts val="0"/>
              </a:spcBef>
              <a:spcAft>
                <a:spcPts val="0"/>
              </a:spcAft>
              <a:buClr>
                <a:srgbClr val="000000"/>
              </a:buClr>
              <a:buSzPts val="1400"/>
              <a:buFont typeface="Arial"/>
              <a:buNone/>
            </a:pPr>
            <a:r>
              <a:rPr lang="en-US"/>
              <a:t>* </a:t>
            </a:r>
            <a:r>
              <a:rPr lang="en-US" b="1"/>
              <a:t>Adaptation note: </a:t>
            </a:r>
            <a:r>
              <a:rPr lang="en-US"/>
              <a:t>The facilitator can update this slide to the applicable COC products and regimens for the participant group.</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COCs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228600" marR="0" lvl="0" indent="-228600" algn="l" rtl="0">
              <a:lnSpc>
                <a:spcPct val="100000"/>
              </a:lnSpc>
              <a:spcBef>
                <a:spcPts val="0"/>
              </a:spcBef>
              <a:spcAft>
                <a:spcPts val="0"/>
              </a:spcAft>
              <a:buSzPts val="1000"/>
              <a:buAutoNum type="arabicPeriod"/>
            </a:pPr>
            <a:r>
              <a:rPr lang="en-US"/>
              <a:t>USAID/FHI360, A Guide to Effective and Efficient Provision of Combined Oral Contraceptives (COCs)</a:t>
            </a:r>
            <a:endParaRPr/>
          </a:p>
          <a:p>
            <a:pPr marL="228600" marR="0" lvl="0" indent="-165100" algn="l" rtl="0">
              <a:lnSpc>
                <a:spcPct val="100000"/>
              </a:lnSpc>
              <a:spcBef>
                <a:spcPts val="0"/>
              </a:spcBef>
              <a:spcAft>
                <a:spcPts val="0"/>
              </a:spcAft>
              <a:buClr>
                <a:schemeClr val="dk1"/>
              </a:buClr>
              <a:buSzPts val="1000"/>
              <a:buFont typeface="Source Sans Pro"/>
              <a:buNone/>
            </a:pP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129" name="Google Shape;1129;p3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g20806967fd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1" name="Google Shape;1141;g20806967fd3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t>FACILITATOR NOTES</a:t>
            </a:r>
            <a:endParaRPr/>
          </a:p>
          <a:p>
            <a:pPr marL="0" marR="0" lvl="0" indent="0" algn="l" rtl="0">
              <a:lnSpc>
                <a:spcPct val="100000"/>
              </a:lnSpc>
              <a:spcBef>
                <a:spcPts val="0"/>
              </a:spcBef>
              <a:spcAft>
                <a:spcPts val="0"/>
              </a:spcAft>
              <a:buClr>
                <a:srgbClr val="000000"/>
              </a:buClr>
              <a:buSzPts val="1400"/>
              <a:buFont typeface="Arial"/>
              <a:buNone/>
            </a:pPr>
            <a:r>
              <a:rPr lang="en-US" b="1"/>
              <a:t>Say: </a:t>
            </a:r>
            <a:r>
              <a:rPr lang="en-US"/>
              <a:t>Women using the 21-pill pack take a seven-day break between packs each month instead of taking the seven inactive pills.</a:t>
            </a:r>
            <a:endParaRPr/>
          </a:p>
          <a:p>
            <a:pPr marL="0" marR="0" lvl="0" indent="0" algn="l" rtl="0">
              <a:lnSpc>
                <a:spcPct val="100000"/>
              </a:lnSpc>
              <a:spcBef>
                <a:spcPts val="0"/>
              </a:spcBef>
              <a:spcAft>
                <a:spcPts val="0"/>
              </a:spcAft>
              <a:buClr>
                <a:srgbClr val="000000"/>
              </a:buClr>
              <a:buSzPts val="1400"/>
              <a:buFont typeface="Arial"/>
              <a:buNone/>
            </a:pPr>
            <a:r>
              <a:rPr lang="en-US" b="1" i="0"/>
              <a:t>Read </a:t>
            </a:r>
            <a:r>
              <a:rPr lang="en-US" i="0"/>
              <a:t>the bullets for the 21-pill pack and </a:t>
            </a:r>
            <a:r>
              <a:rPr lang="en-US" b="1" i="0"/>
              <a:t>ask </a:t>
            </a:r>
            <a:r>
              <a:rPr lang="en-US" i="0"/>
              <a:t>if there are any questions.</a:t>
            </a:r>
            <a:endParaRPr/>
          </a:p>
          <a:p>
            <a:pPr marL="0" marR="0" lvl="0" indent="0" algn="l" rtl="0">
              <a:lnSpc>
                <a:spcPct val="100000"/>
              </a:lnSpc>
              <a:spcBef>
                <a:spcPts val="0"/>
              </a:spcBef>
              <a:spcAft>
                <a:spcPts val="0"/>
              </a:spcAft>
              <a:buClr>
                <a:srgbClr val="000000"/>
              </a:buClr>
              <a:buSzPts val="1400"/>
              <a:buFont typeface="Arial"/>
              <a:buNone/>
            </a:pPr>
            <a:r>
              <a:rPr lang="en-US" b="1" i="0"/>
              <a:t>Say: </a:t>
            </a:r>
            <a:r>
              <a:rPr lang="en-US"/>
              <a:t>Again, give </a:t>
            </a:r>
            <a:r>
              <a:rPr lang="en-US" i="0" u="none" strike="noStrike"/>
              <a:t>up to 1 year’s supply (13 packs) depending on the client’s preference and planned use. </a:t>
            </a:r>
            <a:r>
              <a:rPr lang="en-US"/>
              <a:t>In your FP On-the-Job Reference Booklet, there is a reference sheet on what to tell clients when they have missed a pill.</a:t>
            </a:r>
            <a:endParaRPr/>
          </a:p>
          <a:p>
            <a:pPr marL="0" lvl="0" indent="0" algn="l" rtl="0">
              <a:lnSpc>
                <a:spcPct val="100000"/>
              </a:lnSpc>
              <a:spcBef>
                <a:spcPts val="0"/>
              </a:spcBef>
              <a:spcAft>
                <a:spcPts val="0"/>
              </a:spcAft>
              <a:buSzPts val="1400"/>
              <a:buNone/>
            </a:pPr>
            <a:endParaRPr b="1" i="0"/>
          </a:p>
          <a:p>
            <a:pPr marL="0" marR="0" lvl="0" indent="0" algn="l" rtl="0">
              <a:lnSpc>
                <a:spcPct val="100000"/>
              </a:lnSpc>
              <a:spcBef>
                <a:spcPts val="0"/>
              </a:spcBef>
              <a:spcAft>
                <a:spcPts val="0"/>
              </a:spcAft>
              <a:buClr>
                <a:srgbClr val="000000"/>
              </a:buClr>
              <a:buSzPts val="1400"/>
              <a:buFont typeface="Arial"/>
              <a:buNone/>
            </a:pPr>
            <a:r>
              <a:rPr lang="en-US"/>
              <a:t>* </a:t>
            </a:r>
            <a:r>
              <a:rPr lang="en-US" b="1"/>
              <a:t>Adaptation note: </a:t>
            </a:r>
            <a:r>
              <a:rPr lang="en-US"/>
              <a:t>The facilitator can update this slide to the applicable COC products and regimens for the participant group.</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COCs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228600" marR="0" lvl="0" indent="-165100" algn="l" rtl="0">
              <a:lnSpc>
                <a:spcPct val="100000"/>
              </a:lnSpc>
              <a:spcBef>
                <a:spcPts val="0"/>
              </a:spcBef>
              <a:spcAft>
                <a:spcPts val="0"/>
              </a:spcAft>
              <a:buClr>
                <a:schemeClr val="dk1"/>
              </a:buClr>
              <a:buSzPts val="1000"/>
              <a:buFont typeface="Source Sans Pro"/>
              <a:buNone/>
            </a:pP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142" name="Google Shape;1142;g20806967fd3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3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4" name="Google Shape;1154;p3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a:t>
            </a:r>
            <a:r>
              <a:rPr lang="en-US" b="1" i="0" u="none" strike="noStrike" cap="none"/>
              <a:t>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i="0" u="none" strike="noStrike"/>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In the first few months, bleeding at unexpected times (irregular bleeding) is common. Then lighter, shorter, and more regular monthly bleeding is likely. Some women also report headaches, breast tenderness, weight change, and possibly other side effects.</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Side effects are not signs of illness and most side effects usually become less or stop within the first few months of using COCs.</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Taking pills at the same time every day may help reduce irregular bleeding and taking pills with food or at bedtime may help avoid nausea.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Problems with side effects affect women’s satisfaction and use of COCs. They deserve your attention. If the client reports side effects or problems, listen to her concerns, and support her. Make sure she understands your advice and agrees.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Also help the client make a plan to remember to take the pill each day by discussing possible cues for taking a pill every day. Linking pill-taking to a daily activity—such as cleaning her teeth—may help her remember.</a:t>
            </a:r>
            <a:endParaRPr/>
          </a:p>
          <a:p>
            <a:pPr marL="285750" lvl="0" indent="-260350" algn="l" rtl="0">
              <a:lnSpc>
                <a:spcPct val="100000"/>
              </a:lnSpc>
              <a:spcBef>
                <a:spcPts val="0"/>
              </a:spcBef>
              <a:spcAft>
                <a:spcPts val="0"/>
              </a:spcAft>
              <a:buClr>
                <a:schemeClr val="dk1"/>
              </a:buClr>
              <a:buSzPts val="1000"/>
              <a:buFont typeface="Source Sans Pro"/>
              <a:buChar char="•"/>
            </a:pPr>
            <a:r>
              <a:rPr lang="en-US"/>
              <a:t>Let’s look at the management of COC side effects provided in your FP On-the-Job Reference Booklet. </a:t>
            </a:r>
            <a:endParaRPr/>
          </a:p>
          <a:p>
            <a:pPr marL="0" marR="0" lvl="0" indent="0" algn="l" rtl="0">
              <a:lnSpc>
                <a:spcPct val="100000"/>
              </a:lnSpc>
              <a:spcBef>
                <a:spcPts val="0"/>
              </a:spcBef>
              <a:spcAft>
                <a:spcPts val="0"/>
              </a:spcAft>
              <a:buClr>
                <a:schemeClr val="accent5"/>
              </a:buClr>
              <a:buSzPts val="1800"/>
              <a:buFont typeface="Arial"/>
              <a:buNone/>
            </a:pPr>
            <a:r>
              <a:rPr lang="en-US" b="1"/>
              <a:t>Review</a:t>
            </a:r>
            <a:r>
              <a:rPr lang="en-US"/>
              <a:t> COC management of side effects table with participants.</a:t>
            </a:r>
            <a:endParaRPr b="1"/>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COCs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155" name="Google Shape;1155;p3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p3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5" name="Google Shape;1165;p3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a:t>
            </a:r>
            <a:r>
              <a:rPr lang="en-US" b="1" i="0" u="none" strike="noStrike" cap="none">
                <a:latin typeface="Source Sans Pro"/>
                <a:ea typeface="Source Sans Pro"/>
                <a:cs typeface="Source Sans Pro"/>
                <a:sym typeface="Source Sans Pro"/>
              </a:rPr>
              <a:t>CILITATOR NOTES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Say: </a:t>
            </a:r>
            <a:r>
              <a:rPr lang="en-US" sz="1000" b="0" i="0" u="none" strike="noStrike" cap="none">
                <a:latin typeface="Source Sans Pro"/>
                <a:ea typeface="Source Sans Pro"/>
                <a:cs typeface="Source Sans Pro"/>
                <a:sym typeface="Source Sans Pro"/>
              </a:rPr>
              <a:t>Note that for this method, there are some symptoms that correspond to the English word, “ACHES,” that mean a woman should see a facility-based provider to make sure she can still take this method. These are noted in your </a:t>
            </a:r>
            <a:r>
              <a:rPr lang="en-US"/>
              <a:t>FP On-the-Job Reference Booklet</a:t>
            </a:r>
            <a:r>
              <a:rPr lang="en-US" sz="1000" b="0" i="0" u="none" strike="noStrike" cap="none">
                <a:latin typeface="Source Sans Pro"/>
                <a:ea typeface="Source Sans Pro"/>
                <a:cs typeface="Source Sans Pro"/>
                <a:sym typeface="Source Sans Pro"/>
              </a:rPr>
              <a:t>.</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COCs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PSI C4C Choice Book, 2018</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USAID/FHI360, A Guide to Effective and Efficient Provision of Combined Oral Contraceptives (COCs)</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166" name="Google Shape;1166;p3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3"/>
        <p:cNvGrpSpPr/>
        <p:nvPr/>
      </p:nvGrpSpPr>
      <p:grpSpPr>
        <a:xfrm>
          <a:off x="0" y="0"/>
          <a:ext cx="0" cy="0"/>
          <a:chOff x="0" y="0"/>
          <a:chExt cx="0" cy="0"/>
        </a:xfrm>
      </p:grpSpPr>
      <p:sp>
        <p:nvSpPr>
          <p:cNvPr id="1174" name="Google Shape;1174;p3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5" name="Google Shape;1175;p3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COCs.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176" name="Google Shape;1176;p3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p129:notes"/>
          <p:cNvSpPr>
            <a:spLocks noGrp="1" noRot="1" noChangeAspect="1"/>
          </p:cNvSpPr>
          <p:nvPr>
            <p:ph type="sldImg" idx="2"/>
          </p:nvPr>
        </p:nvSpPr>
        <p:spPr>
          <a:xfrm>
            <a:off x="685800" y="715963"/>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4" name="Google Shape;1184;p129:notes"/>
          <p:cNvSpPr txBox="1">
            <a:spLocks noGrp="1"/>
          </p:cNvSpPr>
          <p:nvPr>
            <p:ph type="body" idx="1"/>
          </p:nvPr>
        </p:nvSpPr>
        <p:spPr>
          <a:xfrm>
            <a:off x="685800" y="3802063"/>
            <a:ext cx="5486400" cy="53419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 (40 MINS)</a:t>
            </a:r>
            <a:endParaRPr/>
          </a:p>
          <a:p>
            <a:pPr marL="0" indent="0">
              <a:buClr>
                <a:schemeClr val="dk1"/>
              </a:buClr>
              <a:buSzPts val="1000"/>
            </a:pPr>
            <a:r>
              <a:rPr lang="en-US" sz="1000" b="1">
                <a:latin typeface="Source Sans Pro"/>
                <a:ea typeface="Source Sans Pro"/>
                <a:cs typeface="Source Sans Pro"/>
                <a:sym typeface="Source Sans Pro"/>
              </a:rPr>
              <a:t>*Print handouts and role play scenarios in advance of this session. Possible responses are included on page 3 of the role play scenario resource.</a:t>
            </a:r>
            <a:endParaRPr lang="en-US" b="1"/>
          </a:p>
          <a:p>
            <a:pPr marL="0" marR="0" lvl="0" indent="0" algn="l" rtl="0">
              <a:lnSpc>
                <a:spcPct val="100000"/>
              </a:lnSpc>
              <a:spcBef>
                <a:spcPts val="0"/>
              </a:spcBef>
              <a:spcAft>
                <a:spcPts val="0"/>
              </a:spcAft>
              <a:buClr>
                <a:schemeClr val="dk1"/>
              </a:buClr>
              <a:buSzPts val="1000"/>
              <a:buFont typeface="Source Sans Pro"/>
              <a:buNone/>
            </a:pPr>
            <a:r>
              <a:rPr lang="en-US" b="1"/>
              <a:t>Distribute Pages 1 </a:t>
            </a:r>
            <a:r>
              <a:rPr lang="en-US" sz="1000" b="1">
                <a:latin typeface="Source Sans Pro"/>
                <a:ea typeface="Source Sans Pro"/>
                <a:cs typeface="Source Sans Pro"/>
                <a:sym typeface="Source Sans Pro"/>
              </a:rPr>
              <a:t>and 2 of Module 10/Facilitator Resource – Activity 4: COCs role plays </a:t>
            </a:r>
            <a:r>
              <a:rPr lang="en-US" sz="1000" b="0">
                <a:latin typeface="Source Sans Pro"/>
                <a:ea typeface="Source Sans Pro"/>
                <a:cs typeface="Source Sans Pro"/>
                <a:sym typeface="Source Sans Pro"/>
              </a:rPr>
              <a:t>and </a:t>
            </a:r>
            <a:r>
              <a:rPr lang="en-US" sz="1000" b="1">
                <a:latin typeface="Source Sans Pro"/>
                <a:ea typeface="Source Sans Pro"/>
                <a:cs typeface="Source Sans Pro"/>
                <a:sym typeface="Source Sans Pro"/>
              </a:rPr>
              <a:t>Module 10/Facilitator Resource – FP role play checklist</a:t>
            </a:r>
            <a:r>
              <a:rPr lang="en-US" sz="1000" b="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endParaRPr lang="en-US" sz="1000"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Explain</a:t>
            </a:r>
            <a:r>
              <a:rPr lang="en-US" sz="1000">
                <a:latin typeface="Source Sans Pro"/>
                <a:ea typeface="Source Sans Pro"/>
                <a:cs typeface="Source Sans Pro"/>
                <a:sym typeface="Source Sans Pro"/>
              </a:rPr>
              <a:t> that now trainees will have an opportunity to practice what they learned by role playing given scenarios. </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Divide</a:t>
            </a:r>
            <a:r>
              <a:rPr lang="en-US" sz="1000">
                <a:latin typeface="Source Sans Pro"/>
                <a:ea typeface="Source Sans Pro"/>
                <a:cs typeface="Source Sans Pro"/>
                <a:sym typeface="Source Sans Pro"/>
              </a:rPr>
              <a:t> participants into groups of three. </a:t>
            </a:r>
            <a:r>
              <a:rPr lang="en-US" sz="1000" b="1">
                <a:latin typeface="Source Sans Pro"/>
                <a:ea typeface="Source Sans Pro"/>
                <a:cs typeface="Source Sans Pro"/>
                <a:sym typeface="Source Sans Pro"/>
              </a:rPr>
              <a:t>Ask</a:t>
            </a:r>
            <a:r>
              <a:rPr lang="en-US" sz="1000">
                <a:latin typeface="Source Sans Pro"/>
                <a:ea typeface="Source Sans Pro"/>
                <a:cs typeface="Source Sans Pro"/>
                <a:sym typeface="Source Sans Pro"/>
              </a:rPr>
              <a:t> the members of each group to choose who will play the role of client, provider, or observer. The observer will observe the role play and then make suggestions for improvement. Explain that each participant will play each role during the activity. The “provider” will explain about what the pills are, effectiveness, how they work, advantages and disadvantages, client instructions, what to do in case of “missed pills,” possible side effects and when to return to the provider. </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Instruct</a:t>
            </a:r>
            <a:r>
              <a:rPr lang="en-US" sz="1000">
                <a:latin typeface="Source Sans Pro"/>
                <a:ea typeface="Source Sans Pro"/>
                <a:cs typeface="Source Sans Pro"/>
                <a:sym typeface="Source Sans Pro"/>
              </a:rPr>
              <a:t> participants to read the handout carefully, and </a:t>
            </a:r>
            <a:r>
              <a:rPr lang="en-US" sz="1000" b="1">
                <a:latin typeface="Source Sans Pro"/>
                <a:ea typeface="Source Sans Pro"/>
                <a:cs typeface="Source Sans Pro"/>
                <a:sym typeface="Source Sans Pro"/>
              </a:rPr>
              <a:t>answer</a:t>
            </a:r>
            <a:r>
              <a:rPr lang="en-US" sz="1000">
                <a:latin typeface="Source Sans Pro"/>
                <a:ea typeface="Source Sans Pro"/>
                <a:cs typeface="Source Sans Pro"/>
                <a:sym typeface="Source Sans Pro"/>
              </a:rPr>
              <a:t> questions as needed.</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 You will have 10-15 minutes to play each scenario out. The observer can take notes on the FP Role Play checklist. After each scenario, we will stop and discuss it with the group before moving to the next scenario. Let’s start. </a:t>
            </a:r>
            <a:endParaRPr/>
          </a:p>
          <a:p>
            <a:pPr marL="0" lvl="0" indent="0" algn="l" rtl="0">
              <a:lnSpc>
                <a:spcPct val="100000"/>
              </a:lnSpc>
              <a:spcBef>
                <a:spcPts val="0"/>
              </a:spcBef>
              <a:spcAft>
                <a:spcPts val="0"/>
              </a:spcAft>
              <a:buSzPts val="1400"/>
              <a:buNone/>
            </a:pPr>
            <a:r>
              <a:rPr lang="en-US" sz="1000">
                <a:latin typeface="Source Sans Pro"/>
                <a:ea typeface="Source Sans Pro"/>
                <a:cs typeface="Source Sans Pro"/>
                <a:sym typeface="Source Sans Pro"/>
              </a:rPr>
              <a:t>After time is up for the first scenario, </a:t>
            </a:r>
            <a:r>
              <a:rPr lang="en-US" sz="1000" b="1">
                <a:latin typeface="Source Sans Pro"/>
                <a:ea typeface="Source Sans Pro"/>
                <a:cs typeface="Source Sans Pro"/>
                <a:sym typeface="Source Sans Pro"/>
              </a:rPr>
              <a:t>ask:</a:t>
            </a:r>
            <a:endParaRPr/>
          </a:p>
          <a:p>
            <a:pPr marL="171450" marR="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provider to comment on what they found to be hard and what was easy. In particular, thinking of their own shop or site, would you normally have a conversation like this? If yes, how do you manage that? If no, how could you address any challenges to asking the required questions and giving the needed advice?</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they answered clearly.</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were observing/making notes on the observation checklist, to reflect on what they saw.</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Facilitate the discussion </a:t>
            </a:r>
            <a:r>
              <a:rPr lang="en-US" sz="1000">
                <a:latin typeface="Source Sans Pro"/>
                <a:ea typeface="Source Sans Pro"/>
                <a:cs typeface="Source Sans Pro"/>
                <a:sym typeface="Source Sans Pro"/>
              </a:rPr>
              <a:t>and answer questions as appropriate.</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Move on </a:t>
            </a:r>
            <a:r>
              <a:rPr lang="en-US" sz="1000" b="0">
                <a:latin typeface="Source Sans Pro"/>
                <a:ea typeface="Source Sans Pro"/>
                <a:cs typeface="Source Sans Pro"/>
                <a:sym typeface="Source Sans Pro"/>
              </a:rPr>
              <a:t>to the next role play scenario and </a:t>
            </a:r>
            <a:r>
              <a:rPr lang="en-US" sz="1000" b="1">
                <a:latin typeface="Source Sans Pro"/>
                <a:ea typeface="Source Sans Pro"/>
                <a:cs typeface="Source Sans Pro"/>
                <a:sym typeface="Source Sans Pro"/>
              </a:rPr>
              <a:t>tell</a:t>
            </a:r>
            <a:r>
              <a:rPr lang="en-US" sz="1000" b="0">
                <a:latin typeface="Source Sans Pro"/>
                <a:ea typeface="Source Sans Pro"/>
                <a:cs typeface="Source Sans Pro"/>
                <a:sym typeface="Source Sans Pro"/>
              </a:rPr>
              <a:t> participants to switch roles. Participants should complete at least 3 different role plays so that each participant has a turn to practice each role.</a:t>
            </a:r>
            <a:endParaRPr sz="1000"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u="sng">
                <a:latin typeface="Source Sans Pro"/>
                <a:ea typeface="Source Sans Pro"/>
                <a:cs typeface="Source Sans Pro"/>
                <a:sym typeface="Source Sans Pro"/>
              </a:rPr>
              <a:t>References</a:t>
            </a:r>
            <a:r>
              <a:rPr lang="en-US" sz="1000">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sz="1000" b="0">
                <a:latin typeface="Source Sans Pro"/>
                <a:ea typeface="Source Sans Pro"/>
                <a:cs typeface="Source Sans Pro"/>
                <a:sym typeface="Source Sans Pro"/>
              </a:rPr>
              <a:t>FP TRP, COCs module</a:t>
            </a:r>
            <a:endParaRPr/>
          </a:p>
        </p:txBody>
      </p:sp>
      <p:sp>
        <p:nvSpPr>
          <p:cNvPr id="1185" name="Google Shape;1185;p1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3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6" name="Google Shape;1196;p3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1197" name="Google Shape;1197;p3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69</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t>Ask </a:t>
            </a:r>
            <a:r>
              <a:rPr lang="en-US" b="0"/>
              <a:t>the question on the slide and allow participants to try to answer.</a:t>
            </a:r>
            <a:endParaRPr/>
          </a:p>
          <a:p>
            <a:pPr marL="0" marR="0" lvl="0" indent="0" algn="l" rtl="0">
              <a:lnSpc>
                <a:spcPct val="100000"/>
              </a:lnSpc>
              <a:spcBef>
                <a:spcPts val="0"/>
              </a:spcBef>
              <a:spcAft>
                <a:spcPts val="0"/>
              </a:spcAft>
              <a:buClr>
                <a:schemeClr val="dk1"/>
              </a:buClr>
              <a:buSzPts val="1000"/>
              <a:buFont typeface="Source Sans Pro"/>
              <a:buNone/>
            </a:pPr>
            <a:r>
              <a:rPr lang="en-US" b="1"/>
              <a:t>Then say: </a:t>
            </a:r>
            <a:r>
              <a:rPr lang="en-US"/>
              <a:t>Sperm, which come out when a man orgasms during sex, swim up the uterus into the tubes. Eggs are released by the ovary about once a month in a process called ovulation. If there is an egg there, then it can be fertilized by the sperm, which is a process called fertilization. The fertilized egg then travels to the uterus and attaches to the uterine lining. From there, the egg grows into a baby over approximately 40 weeks.</a:t>
            </a:r>
            <a:r>
              <a:rPr lang="en-US" strike="sngStrike"/>
              <a:t> </a:t>
            </a:r>
            <a:endParaRPr strike="sngStrike"/>
          </a:p>
          <a:p>
            <a:pPr marL="0" marR="0" lvl="0" indent="0" algn="l" rtl="0">
              <a:lnSpc>
                <a:spcPct val="100000"/>
              </a:lnSpc>
              <a:spcBef>
                <a:spcPts val="0"/>
              </a:spcBef>
              <a:spcAft>
                <a:spcPts val="0"/>
              </a:spcAft>
              <a:buClr>
                <a:schemeClr val="dk1"/>
              </a:buClr>
              <a:buSzPts val="1000"/>
              <a:buFont typeface="Source Sans Pro"/>
              <a:buNone/>
            </a:pPr>
            <a:endParaRPr/>
          </a:p>
          <a:p>
            <a:pPr marL="0" marR="0" lvl="0" indent="0" algn="l" rtl="0">
              <a:lnSpc>
                <a:spcPct val="100000"/>
              </a:lnSpc>
              <a:spcBef>
                <a:spcPts val="0"/>
              </a:spcBef>
              <a:spcAft>
                <a:spcPts val="0"/>
              </a:spcAft>
              <a:buClr>
                <a:schemeClr val="dk1"/>
              </a:buClr>
              <a:buSzPts val="1000"/>
              <a:buFont typeface="Source Sans Pro"/>
              <a:buNone/>
            </a:pPr>
            <a:r>
              <a:rPr lang="en-US" b="1" u="sng"/>
              <a:t>References:</a:t>
            </a:r>
            <a:endParaRPr b="0" u="none"/>
          </a:p>
          <a:p>
            <a:pPr marL="0" marR="0" lvl="0" indent="0" algn="l" rtl="0">
              <a:lnSpc>
                <a:spcPct val="100000"/>
              </a:lnSpc>
              <a:spcBef>
                <a:spcPts val="0"/>
              </a:spcBef>
              <a:spcAft>
                <a:spcPts val="0"/>
              </a:spcAft>
              <a:buClr>
                <a:schemeClr val="dk1"/>
              </a:buClr>
              <a:buSzPts val="1000"/>
              <a:buFont typeface="Source Sans Pro"/>
              <a:buNone/>
            </a:pPr>
            <a:r>
              <a:rPr lang="en-US" b="0" u="none"/>
              <a:t>1. PSI internal FP training, 2018.</a:t>
            </a:r>
            <a:endParaRPr b="1" u="sng"/>
          </a:p>
        </p:txBody>
      </p:sp>
      <p:sp>
        <p:nvSpPr>
          <p:cNvPr id="505" name="Google Shape;50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p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5" name="Google Shape;1205;p1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a:t>
            </a:r>
            <a:r>
              <a:rPr lang="en-US" i="0" u="none" strike="noStrike" cap="none">
                <a:solidFill>
                  <a:srgbClr val="000000"/>
                </a:solidFill>
              </a:rPr>
              <a:t>tal time required for this session: approximately 1 hour and 30 minutes</a:t>
            </a:r>
            <a:endParaRPr/>
          </a:p>
          <a:p>
            <a:pPr marL="0" marR="0" lvl="0" indent="0" algn="l" rtl="0">
              <a:lnSpc>
                <a:spcPct val="100000"/>
              </a:lnSpc>
              <a:spcBef>
                <a:spcPts val="0"/>
              </a:spcBef>
              <a:spcAft>
                <a:spcPts val="0"/>
              </a:spcAft>
              <a:buClr>
                <a:srgbClr val="000000"/>
              </a:buClr>
              <a:buSzPts val="1000"/>
              <a:buFont typeface="Source Sans Pro"/>
              <a:buNone/>
            </a:pPr>
            <a:endParaRPr/>
          </a:p>
          <a:p>
            <a:pPr marL="0" indent="0">
              <a:buClr>
                <a:schemeClr val="dk1"/>
              </a:buClr>
              <a:buSzPts val="1800"/>
              <a:buFont typeface="Source Sans Pro"/>
            </a:pPr>
            <a:r>
              <a:rPr lang="en-US"/>
              <a:t>* </a:t>
            </a:r>
            <a:r>
              <a:rPr lang="en-US" b="1"/>
              <a:t>Adaptation note: </a:t>
            </a:r>
            <a:r>
              <a:rPr lang="en-US"/>
              <a:t>The facilitator can include or remove this session depending on the availability and provision of POPs in this country for this participant group. </a:t>
            </a:r>
            <a:r>
              <a:rPr lang="en-US" b="0" u="none"/>
              <a:t>If this method is not included in the methods that drug shops or pharmacies will be allowed to provide in </a:t>
            </a:r>
            <a:r>
              <a:rPr lang="en-US" sz="1000" b="0" i="0" u="none" strike="noStrike" cap="none">
                <a:solidFill>
                  <a:schemeClr val="dk1"/>
                </a:solidFill>
                <a:latin typeface="Source Sans Pro"/>
                <a:ea typeface="Source Sans Pro"/>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rtl="0">
              <a:lnSpc>
                <a:spcPct val="100000"/>
              </a:lnSpc>
              <a:spcBef>
                <a:spcPts val="0"/>
              </a:spcBef>
              <a:spcAft>
                <a:spcPts val="0"/>
              </a:spcAft>
              <a:buClr>
                <a:schemeClr val="dk1"/>
              </a:buClr>
              <a:buSzPts val="1800"/>
              <a:buFont typeface="Source Sans Pro"/>
              <a:buNone/>
            </a:pPr>
            <a:endParaRPr/>
          </a:p>
        </p:txBody>
      </p:sp>
      <p:sp>
        <p:nvSpPr>
          <p:cNvPr id="1206" name="Google Shape;1206;p1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3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3" name="Google Shape;1213;p3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In this session, you will learn more specific information about POPs, which are available in this country.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a:t>
            </a:r>
            <a:endParaRPr/>
          </a:p>
          <a:p>
            <a:pPr marL="571500" lvl="0" indent="-508000" algn="l" rtl="0">
              <a:lnSpc>
                <a:spcPct val="100000"/>
              </a:lnSpc>
              <a:spcBef>
                <a:spcPts val="600"/>
              </a:spcBef>
              <a:spcAft>
                <a:spcPts val="0"/>
              </a:spcAft>
              <a:buClr>
                <a:schemeClr val="dk1"/>
              </a:buClr>
              <a:buSzPts val="1000"/>
              <a:buFont typeface="Arial"/>
              <a:buNone/>
            </a:pPr>
            <a:endParaRPr/>
          </a:p>
          <a:p>
            <a:pPr marL="0" lvl="0" indent="0" algn="l" rtl="0">
              <a:lnSpc>
                <a:spcPct val="100000"/>
              </a:lnSpc>
              <a:spcBef>
                <a:spcPts val="800"/>
              </a:spcBef>
              <a:spcAft>
                <a:spcPts val="0"/>
              </a:spcAft>
              <a:buClr>
                <a:schemeClr val="dk1"/>
              </a:buClr>
              <a:buSzPts val="1000"/>
              <a:buFont typeface="Arial"/>
              <a:buNone/>
            </a:pPr>
            <a:endParaRPr/>
          </a:p>
        </p:txBody>
      </p:sp>
      <p:sp>
        <p:nvSpPr>
          <p:cNvPr id="1214" name="Google Shape;1214;p3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71</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p3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3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few </a:t>
            </a:r>
            <a:r>
              <a:rPr lang="en-US" b="0" i="0" u="none">
                <a:solidFill>
                  <a:srgbClr val="000000"/>
                </a:solidFill>
                <a:latin typeface="Source Sans Pro"/>
                <a:ea typeface="Source Sans Pro"/>
                <a:cs typeface="Source Sans Pro"/>
                <a:sym typeface="Source Sans Pro"/>
              </a:rPr>
              <a:t>participants to describe what they know about COCs. For example, </a:t>
            </a:r>
            <a:r>
              <a:rPr lang="en-US" b="1" i="0" u="none">
                <a:solidFill>
                  <a:srgbClr val="000000"/>
                </a:solidFill>
                <a:latin typeface="Source Sans Pro"/>
                <a:ea typeface="Source Sans Pro"/>
                <a:cs typeface="Source Sans Pro"/>
                <a:sym typeface="Source Sans Pro"/>
              </a:rPr>
              <a:t>ask</a:t>
            </a:r>
            <a:r>
              <a:rPr lang="en-US" b="0" i="0" u="none">
                <a:solidFill>
                  <a:srgbClr val="000000"/>
                </a:solidFill>
                <a:latin typeface="Source Sans Pro"/>
                <a:ea typeface="Source Sans Pro"/>
                <a:cs typeface="Source Sans Pro"/>
                <a:sym typeface="Source Sans Pro"/>
              </a:rPr>
              <a:t> them what brand(s) of COCs are available in their shops and pharmacies.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Click </a:t>
            </a:r>
            <a:r>
              <a:rPr lang="en-US" b="0" i="0" u="none">
                <a:latin typeface="Source Sans Pro"/>
                <a:ea typeface="Source Sans Pro"/>
                <a:cs typeface="Source Sans Pro"/>
                <a:sym typeface="Source Sans Pro"/>
              </a:rPr>
              <a:t>to reveal the text and </a:t>
            </a:r>
            <a:r>
              <a:rPr lang="en-US" b="1" i="0" u="none">
                <a:latin typeface="Source Sans Pro"/>
                <a:ea typeface="Source Sans Pro"/>
                <a:cs typeface="Source Sans Pro"/>
                <a:sym typeface="Source Sans Pro"/>
              </a:rPr>
              <a:t>read</a:t>
            </a:r>
            <a:r>
              <a:rPr lang="en-US" b="0" i="0" u="none">
                <a:latin typeface="Source Sans Pro"/>
                <a:ea typeface="Source Sans Pro"/>
                <a:cs typeface="Source Sans Pro"/>
                <a:sym typeface="Source Sans Pro"/>
              </a:rPr>
              <a:t> the points on the slide to describe COCs.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Ask </a:t>
            </a:r>
            <a:r>
              <a:rPr lang="en-US" b="0" i="0" u="none">
                <a:latin typeface="Source Sans Pro"/>
                <a:ea typeface="Source Sans Pro"/>
                <a:cs typeface="Source Sans Pro"/>
                <a:sym typeface="Source Sans Pro"/>
              </a:rPr>
              <a:t>a participant to explain the difference between ‘perfect’ and ‘typical’ use.</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Say: </a:t>
            </a:r>
            <a:r>
              <a:rPr lang="en-US">
                <a:latin typeface="Source Sans Pro"/>
                <a:ea typeface="Source Sans Pro"/>
                <a:cs typeface="Source Sans Pro"/>
                <a:sym typeface="Source Sans Pro"/>
              </a:rPr>
              <a:t>When </a:t>
            </a:r>
            <a:r>
              <a:rPr lang="en-US" b="0">
                <a:latin typeface="Source Sans Pro"/>
                <a:ea typeface="Source Sans Pro"/>
                <a:cs typeface="Source Sans Pro"/>
                <a:sym typeface="Source Sans Pro"/>
              </a:rPr>
              <a:t>POPs</a:t>
            </a:r>
            <a:r>
              <a:rPr lang="en-US">
                <a:latin typeface="Source Sans Pro"/>
                <a:ea typeface="Source Sans Pro"/>
                <a:cs typeface="Source Sans Pro"/>
                <a:sym typeface="Source Sans Pro"/>
              </a:rPr>
              <a:t> are used perfectly, they are more than 99% effective. Breastfeeding can make this method more effective, because it is helping by suppressing ovulation. With typical use for those not breastfeeding, approximately 9 out of 100 will get pregnant (91% effective). </a:t>
            </a:r>
            <a:endParaRPr b="1" i="0" u="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5.5-minute video overview for health workers in English on “the Mini-pill” (POPs) and how it works here: </a:t>
            </a:r>
            <a:endParaRPr u="sng">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r>
              <a:rPr lang="en-US" u="sng">
                <a:solidFill>
                  <a:schemeClr val="hlink"/>
                </a:solidFill>
                <a:latin typeface="Source Sans Pro"/>
                <a:ea typeface="Source Sans Pro"/>
                <a:cs typeface="Source Sans Pro"/>
                <a:sym typeface="Source Sans Pro"/>
                <a:hlinkClick r:id="rId3"/>
              </a:rPr>
              <a:t>https://globalhealthmedia.org/videos/the-mini-pill-2/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POPs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223" name="Google Shape;1223;p3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1"/>
        <p:cNvGrpSpPr/>
        <p:nvPr/>
      </p:nvGrpSpPr>
      <p:grpSpPr>
        <a:xfrm>
          <a:off x="0" y="0"/>
          <a:ext cx="0" cy="0"/>
          <a:chOff x="0" y="0"/>
          <a:chExt cx="0" cy="0"/>
        </a:xfrm>
      </p:grpSpPr>
      <p:sp>
        <p:nvSpPr>
          <p:cNvPr id="1232" name="Google Shape;1232;p3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3" name="Google Shape;1233;p3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a:t>
            </a:r>
            <a:r>
              <a:rPr lang="en-US" b="1" i="0" u="none" strike="noStrike" cap="none">
                <a:solidFill>
                  <a:srgbClr val="000000"/>
                </a:solidFill>
              </a:rPr>
              <a:t>LITATOR NOTES</a:t>
            </a:r>
            <a:endParaRPr/>
          </a:p>
          <a:p>
            <a:pPr marL="0" lvl="0" indent="0" algn="l" rtl="0">
              <a:lnSpc>
                <a:spcPct val="100000"/>
              </a:lnSpc>
              <a:spcBef>
                <a:spcPts val="0"/>
              </a:spcBef>
              <a:spcAft>
                <a:spcPts val="0"/>
              </a:spcAft>
              <a:buSzPts val="1400"/>
              <a:buNone/>
            </a:pPr>
            <a:r>
              <a:rPr lang="en-US" b="1" i="0">
                <a:solidFill>
                  <a:srgbClr val="000000"/>
                </a:solidFill>
              </a:rPr>
              <a:t>Ask </a:t>
            </a:r>
            <a:r>
              <a:rPr lang="en-US" i="0">
                <a:solidFill>
                  <a:srgbClr val="000000"/>
                </a:solidFill>
              </a:rPr>
              <a:t>a participant to read the points on the slide.  </a:t>
            </a:r>
            <a:endParaRPr/>
          </a:p>
          <a:p>
            <a:pPr marL="0" lvl="0" indent="0" algn="l" rtl="0">
              <a:lnSpc>
                <a:spcPct val="100000"/>
              </a:lnSpc>
              <a:spcBef>
                <a:spcPts val="0"/>
              </a:spcBef>
              <a:spcAft>
                <a:spcPts val="0"/>
              </a:spcAft>
              <a:buSzPts val="1400"/>
              <a:buNone/>
            </a:pPr>
            <a:r>
              <a:rPr lang="en-US" b="1" i="0">
                <a:solidFill>
                  <a:srgbClr val="000000"/>
                </a:solidFill>
              </a:rPr>
              <a:t>Say: </a:t>
            </a:r>
            <a:r>
              <a:rPr lang="en-US" i="0">
                <a:solidFill>
                  <a:srgbClr val="000000"/>
                </a:solidFill>
              </a:rPr>
              <a:t>POPs are similar to COCs, with some important differences:</a:t>
            </a:r>
            <a:endParaRPr/>
          </a:p>
          <a:p>
            <a:pPr marL="171450" lvl="0" indent="-171450" algn="l" rtl="0">
              <a:lnSpc>
                <a:spcPct val="100000"/>
              </a:lnSpc>
              <a:spcBef>
                <a:spcPts val="0"/>
              </a:spcBef>
              <a:spcAft>
                <a:spcPts val="0"/>
              </a:spcAft>
              <a:buSzPts val="1400"/>
              <a:buFont typeface="Source Sans Pro"/>
              <a:buChar char="•"/>
            </a:pPr>
            <a:r>
              <a:rPr lang="en-US" i="0">
                <a:solidFill>
                  <a:srgbClr val="000000"/>
                </a:solidFill>
              </a:rPr>
              <a:t>Women should take them each day </a:t>
            </a:r>
            <a:r>
              <a:rPr lang="en-US" i="0" u="sng">
                <a:solidFill>
                  <a:srgbClr val="000000"/>
                </a:solidFill>
              </a:rPr>
              <a:t>at the same time every day</a:t>
            </a:r>
            <a:r>
              <a:rPr lang="en-US" i="0">
                <a:solidFill>
                  <a:srgbClr val="000000"/>
                </a:solidFill>
              </a:rPr>
              <a:t>, even if they are not having sex those days</a:t>
            </a:r>
            <a:endParaRPr/>
          </a:p>
          <a:p>
            <a:pPr marL="171450" lvl="0" indent="-171450" algn="l" rtl="0">
              <a:lnSpc>
                <a:spcPct val="100000"/>
              </a:lnSpc>
              <a:spcBef>
                <a:spcPts val="0"/>
              </a:spcBef>
              <a:spcAft>
                <a:spcPts val="0"/>
              </a:spcAft>
              <a:buSzPts val="1400"/>
              <a:buFont typeface="Source Sans Pro"/>
              <a:buChar char="•"/>
            </a:pPr>
            <a:r>
              <a:rPr lang="en-US" sz="1000" i="0" u="none" strike="noStrike">
                <a:solidFill>
                  <a:srgbClr val="211E1F"/>
                </a:solidFill>
              </a:rPr>
              <a:t>There are no breaks between packs of pills, and there are no inactive or placebo pills in the packs</a:t>
            </a:r>
            <a:endParaRPr/>
          </a:p>
          <a:p>
            <a:pPr marL="171450" lvl="0" indent="-171450" algn="l" rtl="0">
              <a:lnSpc>
                <a:spcPct val="100000"/>
              </a:lnSpc>
              <a:spcBef>
                <a:spcPts val="0"/>
              </a:spcBef>
              <a:spcAft>
                <a:spcPts val="0"/>
              </a:spcAft>
              <a:buSzPts val="1400"/>
              <a:buFont typeface="Source Sans Pro"/>
              <a:buChar char="•"/>
            </a:pPr>
            <a:r>
              <a:rPr lang="en-US" sz="1000" i="0" u="none" strike="noStrike">
                <a:solidFill>
                  <a:srgbClr val="211E1F"/>
                </a:solidFill>
              </a:rPr>
              <a:t>Breastfeeding and non-breastfeeding women can use this method immediately after delivery</a:t>
            </a:r>
            <a:endParaRPr/>
          </a:p>
          <a:p>
            <a:pPr marL="0" lvl="0" indent="0" algn="l" rtl="0">
              <a:lnSpc>
                <a:spcPct val="100000"/>
              </a:lnSpc>
              <a:spcBef>
                <a:spcPts val="0"/>
              </a:spcBef>
              <a:spcAft>
                <a:spcPts val="0"/>
              </a:spcAft>
              <a:buSzPts val="14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POPs module.</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234" name="Google Shape;1234;p3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8"/>
        <p:cNvGrpSpPr/>
        <p:nvPr/>
      </p:nvGrpSpPr>
      <p:grpSpPr>
        <a:xfrm>
          <a:off x="0" y="0"/>
          <a:ext cx="0" cy="0"/>
          <a:chOff x="0" y="0"/>
          <a:chExt cx="0" cy="0"/>
        </a:xfrm>
      </p:grpSpPr>
      <p:sp>
        <p:nvSpPr>
          <p:cNvPr id="1239" name="Google Shape;1239;p3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0" name="Google Shape;1240;p3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POPs?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r>
              <a:rPr lang="en-US" i="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POPs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241" name="Google Shape;1241;p3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Google Shape;1248;p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9" name="Google Shape;1249;p142:notes"/>
          <p:cNvSpPr txBox="1">
            <a:spLocks noGrp="1"/>
          </p:cNvSpPr>
          <p:nvPr>
            <p:ph type="body" idx="1"/>
          </p:nvPr>
        </p:nvSpPr>
        <p:spPr>
          <a:xfrm>
            <a:off x="685800" y="4229100"/>
            <a:ext cx="5486400" cy="477774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latin typeface="Source Sans Pro"/>
                <a:ea typeface="Source Sans Pro"/>
                <a:cs typeface="Source Sans Pro"/>
                <a:sym typeface="Source Sans Pro"/>
              </a:rPr>
              <a:t>ILITATOR NOTES (20 MIN)</a:t>
            </a:r>
            <a:endParaRPr/>
          </a:p>
          <a:p>
            <a:pPr marL="285750" lvl="0" indent="-260350" algn="l" rtl="0">
              <a:lnSpc>
                <a:spcPct val="100000"/>
              </a:lnSpc>
              <a:spcBef>
                <a:spcPts val="0"/>
              </a:spcBef>
              <a:spcAft>
                <a:spcPts val="0"/>
              </a:spcAft>
              <a:buClr>
                <a:schemeClr val="dk1"/>
              </a:buClr>
              <a:buSzPts val="1000"/>
              <a:buFont typeface="Arial"/>
              <a:buChar char="•"/>
            </a:pPr>
            <a:r>
              <a:rPr lang="en-US" b="0" i="0" u="none" strike="noStrike">
                <a:latin typeface="Source Sans Pro"/>
                <a:ea typeface="Source Sans Pro"/>
                <a:cs typeface="Source Sans Pro"/>
                <a:sym typeface="Source Sans Pro"/>
              </a:rPr>
              <a:t>For certain methods, including this one, providers should rule out pregnancy first. POPs have no harmful effect if a woman is already pregnant, but the POPs will not work if she is already pregnant. Also, as we have discussed, providers must check if the woman has any conditions that might make using this method harmful for her. </a:t>
            </a:r>
            <a:endParaRPr/>
          </a:p>
          <a:p>
            <a:pPr marL="285750" lvl="0" indent="-260350" algn="l" rtl="0">
              <a:lnSpc>
                <a:spcPct val="100000"/>
              </a:lnSpc>
              <a:spcBef>
                <a:spcPts val="0"/>
              </a:spcBef>
              <a:spcAft>
                <a:spcPts val="0"/>
              </a:spcAft>
              <a:buClr>
                <a:schemeClr val="dk1"/>
              </a:buClr>
              <a:buSzPts val="1000"/>
              <a:buFont typeface="Arial"/>
              <a:buChar char="•"/>
            </a:pPr>
            <a:r>
              <a:rPr lang="en-US" b="0" i="0" u="none" strike="noStrike">
                <a:latin typeface="Source Sans Pro"/>
                <a:ea typeface="Source Sans Pro"/>
                <a:cs typeface="Source Sans Pro"/>
                <a:sym typeface="Source Sans Pro"/>
              </a:rPr>
              <a:t>If you need to rule out pregnancy, and there are no pregnancy tests available or the client does not want to buy one, you can use the ‘How and When to use the Pregnancy Checklist and Pregnancy Tests’ resource from your </a:t>
            </a:r>
            <a:r>
              <a:rPr lang="en-US"/>
              <a:t>FP On-the-Job Reference Booklet</a:t>
            </a:r>
            <a:r>
              <a:rPr lang="en-US" b="0" i="0" u="none" strike="noStrike">
                <a:latin typeface="Source Sans Pro"/>
                <a:ea typeface="Source Sans Pro"/>
                <a:cs typeface="Source Sans Pro"/>
                <a:sym typeface="Source Sans Pro"/>
              </a:rPr>
              <a:t>.</a:t>
            </a:r>
            <a:endParaRPr/>
          </a:p>
          <a:p>
            <a:pPr marL="285750" lvl="0" indent="-260350" algn="l" rtl="0">
              <a:lnSpc>
                <a:spcPct val="100000"/>
              </a:lnSpc>
              <a:spcBef>
                <a:spcPts val="0"/>
              </a:spcBef>
              <a:spcAft>
                <a:spcPts val="0"/>
              </a:spcAft>
              <a:buClr>
                <a:schemeClr val="dk1"/>
              </a:buClr>
              <a:buSzPts val="1000"/>
              <a:buFont typeface="Arial"/>
              <a:buChar char="•"/>
            </a:pPr>
            <a:r>
              <a:rPr lang="en-US" b="0"/>
              <a:t>In the POP section of your </a:t>
            </a:r>
            <a:r>
              <a:rPr lang="en-US"/>
              <a:t>FP On-the-Job Reference Booklet</a:t>
            </a:r>
            <a:r>
              <a:rPr lang="en-US" b="0"/>
              <a:t>, there is a screening tool that looks like the one on the slide. This makes it easier to screen POP clients for various conditions for which this method might be harmful. </a:t>
            </a:r>
            <a:endParaRPr/>
          </a:p>
          <a:p>
            <a:pPr marL="285750" lvl="0" indent="-260350" algn="l" rtl="0">
              <a:lnSpc>
                <a:spcPct val="100000"/>
              </a:lnSpc>
              <a:spcBef>
                <a:spcPts val="0"/>
              </a:spcBef>
              <a:spcAft>
                <a:spcPts val="0"/>
              </a:spcAft>
              <a:buClr>
                <a:schemeClr val="dk1"/>
              </a:buClr>
              <a:buSzPts val="1000"/>
              <a:buFont typeface="Arial"/>
              <a:buChar char="•"/>
            </a:pPr>
            <a:r>
              <a:rPr lang="en-US" b="0"/>
              <a:t>As you see here, the top half of the checklist has questions that identify women who should not use this method. The bottom set of questions identify women who are not pregnant. The text at the bottom gives further instructions on starting this method. </a:t>
            </a:r>
            <a:endParaRPr/>
          </a:p>
          <a:p>
            <a:pPr marL="0" lvl="0" indent="0" algn="l" rtl="0">
              <a:lnSpc>
                <a:spcPct val="100000"/>
              </a:lnSpc>
              <a:spcBef>
                <a:spcPts val="0"/>
              </a:spcBef>
              <a:spcAft>
                <a:spcPts val="0"/>
              </a:spcAft>
              <a:buSzPts val="1400"/>
              <a:buNone/>
            </a:pPr>
            <a:r>
              <a:rPr lang="en-US" b="1"/>
              <a:t>Click </a:t>
            </a:r>
            <a:r>
              <a:rPr lang="en-US" b="0"/>
              <a:t>and </a:t>
            </a:r>
            <a:r>
              <a:rPr lang="en-US" b="1"/>
              <a:t>say: </a:t>
            </a:r>
            <a:r>
              <a:rPr lang="en-US" b="0"/>
              <a:t>Using the checklist for this method in your </a:t>
            </a:r>
            <a:r>
              <a:rPr lang="en-US"/>
              <a:t>FP On-the-Job Reference Booklet</a:t>
            </a:r>
            <a:r>
              <a:rPr lang="en-US" b="0"/>
              <a:t>, write down your answer to the 6 questions on the slide.</a:t>
            </a:r>
            <a:endParaRPr/>
          </a:p>
          <a:p>
            <a:pPr marL="0" lvl="0" indent="0" algn="l" rtl="0">
              <a:lnSpc>
                <a:spcPct val="100000"/>
              </a:lnSpc>
              <a:spcBef>
                <a:spcPts val="0"/>
              </a:spcBef>
              <a:spcAft>
                <a:spcPts val="0"/>
              </a:spcAft>
              <a:buSzPts val="1400"/>
              <a:buNone/>
            </a:pPr>
            <a:r>
              <a:rPr lang="en-US" b="1"/>
              <a:t>Allow </a:t>
            </a:r>
            <a:r>
              <a:rPr lang="en-US" b="0"/>
              <a:t>the participants about 10 minutes to write down their answers.</a:t>
            </a:r>
            <a:r>
              <a:rPr lang="en-US" b="1"/>
              <a:t> </a:t>
            </a:r>
            <a:endParaRPr/>
          </a:p>
          <a:p>
            <a:pPr marL="0" lvl="0" indent="0" algn="l" rtl="0">
              <a:lnSpc>
                <a:spcPct val="100000"/>
              </a:lnSpc>
              <a:spcBef>
                <a:spcPts val="0"/>
              </a:spcBef>
              <a:spcAft>
                <a:spcPts val="0"/>
              </a:spcAft>
              <a:buSzPts val="1400"/>
              <a:buNone/>
            </a:pPr>
            <a:r>
              <a:rPr lang="en-US" b="0"/>
              <a:t>After the 10 minutes has elapsed, </a:t>
            </a:r>
            <a:r>
              <a:rPr lang="en-US" b="1"/>
              <a:t>call on </a:t>
            </a:r>
            <a:r>
              <a:rPr lang="en-US" b="0"/>
              <a:t>a participant to answer each question, correcting as needed.</a:t>
            </a:r>
            <a:endParaRPr b="1"/>
          </a:p>
          <a:p>
            <a:pPr marL="171450" lvl="0" indent="-10795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a:t>Answer key:</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POPs module.</a:t>
            </a:r>
            <a:endParaRPr/>
          </a:p>
        </p:txBody>
      </p:sp>
      <p:sp>
        <p:nvSpPr>
          <p:cNvPr id="1250" name="Google Shape;1250;p1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p3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3" name="Google Shape;1263;p3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t>
            </a:r>
            <a:r>
              <a:rPr lang="en-US" b="1" i="0" u="none" strike="noStrike" cap="none"/>
              <a:t>ACILITATOR NOTES</a:t>
            </a:r>
            <a:endParaRPr/>
          </a:p>
          <a:p>
            <a:pPr marL="0" lvl="0" indent="0" algn="l" rtl="0">
              <a:lnSpc>
                <a:spcPct val="100000"/>
              </a:lnSpc>
              <a:spcBef>
                <a:spcPts val="0"/>
              </a:spcBef>
              <a:spcAft>
                <a:spcPts val="0"/>
              </a:spcAft>
              <a:buSzPts val="1400"/>
              <a:buNone/>
            </a:pPr>
            <a:r>
              <a:rPr lang="en-US" b="1" i="0"/>
              <a:t>Say: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After ruling out pregnancy and checking medical conditions, let’s learn about the first ‘W’ for this method, What to do to use the method.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a:t>
            </a:r>
            <a:r>
              <a:rPr lang="en-US"/>
              <a:t>fter a woman starts taking POPs, she should take one pill each day </a:t>
            </a:r>
            <a:r>
              <a:rPr lang="en-US" u="sng"/>
              <a:t>at the same time each day</a:t>
            </a:r>
            <a:r>
              <a:rPr lang="en-US" u="none"/>
              <a:t> until</a:t>
            </a:r>
            <a:r>
              <a:rPr lang="en-US"/>
              <a:t> the pack is empty. Failing to take the pill on time increases the risk of pregnancy. </a:t>
            </a:r>
            <a:endParaRPr/>
          </a:p>
          <a:p>
            <a:pPr marL="0" lvl="0" indent="0" algn="l" rtl="0">
              <a:lnSpc>
                <a:spcPct val="100000"/>
              </a:lnSpc>
              <a:spcBef>
                <a:spcPts val="0"/>
              </a:spcBef>
              <a:spcAft>
                <a:spcPts val="0"/>
              </a:spcAft>
              <a:buSzPts val="1400"/>
              <a:buNone/>
            </a:pPr>
            <a:r>
              <a:rPr lang="en-US" b="1" i="0"/>
              <a:t>Read </a:t>
            </a:r>
            <a:r>
              <a:rPr lang="en-US" i="0"/>
              <a:t>the bullets and </a:t>
            </a:r>
            <a:r>
              <a:rPr lang="en-US" b="1" i="0"/>
              <a:t>ask </a:t>
            </a:r>
            <a:r>
              <a:rPr lang="en-US" i="0"/>
              <a:t>if there are any questions.</a:t>
            </a:r>
            <a:endParaRPr/>
          </a:p>
          <a:p>
            <a:pPr marL="0" lvl="0" indent="0" algn="l" rtl="0">
              <a:lnSpc>
                <a:spcPct val="100000"/>
              </a:lnSpc>
              <a:spcBef>
                <a:spcPts val="0"/>
              </a:spcBef>
              <a:spcAft>
                <a:spcPts val="0"/>
              </a:spcAft>
              <a:buSzPts val="1400"/>
              <a:buNone/>
            </a:pPr>
            <a:r>
              <a:rPr lang="en-US" b="1" i="0"/>
              <a:t>Say: </a:t>
            </a:r>
            <a:r>
              <a:rPr lang="en-US" i="0" u="none" strike="noStrike"/>
              <a:t>Give up to 1 year’s supply (11 packs of 35 pills each or 13 packs of 28 pills each) depending on the client’s preference and planned use. </a:t>
            </a:r>
            <a:r>
              <a:rPr lang="en-US"/>
              <a:t>In your FP On-the-Job Reference Booklet, there is a reference sheet on what to tell clients when they have missed a pill.</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POPs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228600" marR="0" lvl="0" indent="-165100" algn="l" rtl="0">
              <a:lnSpc>
                <a:spcPct val="100000"/>
              </a:lnSpc>
              <a:spcBef>
                <a:spcPts val="0"/>
              </a:spcBef>
              <a:spcAft>
                <a:spcPts val="0"/>
              </a:spcAft>
              <a:buClr>
                <a:schemeClr val="dk1"/>
              </a:buClr>
              <a:buSzPts val="1000"/>
              <a:buFont typeface="Source Sans Pro"/>
              <a:buNone/>
            </a:pP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264" name="Google Shape;1264;p3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2"/>
        <p:cNvGrpSpPr/>
        <p:nvPr/>
      </p:nvGrpSpPr>
      <p:grpSpPr>
        <a:xfrm>
          <a:off x="0" y="0"/>
          <a:ext cx="0" cy="0"/>
          <a:chOff x="0" y="0"/>
          <a:chExt cx="0" cy="0"/>
        </a:xfrm>
      </p:grpSpPr>
      <p:sp>
        <p:nvSpPr>
          <p:cNvPr id="1273" name="Google Shape;1273;p3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4" name="Google Shape;1274;p3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t>ILITATOR NOTES</a:t>
            </a:r>
            <a:endParaRPr/>
          </a:p>
          <a:p>
            <a:pPr marL="0" lvl="0" indent="0" algn="l" rtl="0">
              <a:lnSpc>
                <a:spcPct val="100000"/>
              </a:lnSpc>
              <a:spcBef>
                <a:spcPts val="0"/>
              </a:spcBef>
              <a:spcAft>
                <a:spcPts val="0"/>
              </a:spcAft>
              <a:buSzPts val="1400"/>
              <a:buNone/>
            </a:pPr>
            <a:r>
              <a:rPr lang="en-US" b="1" i="0"/>
              <a:t>Say: </a:t>
            </a:r>
            <a:r>
              <a:rPr lang="en-US" i="0"/>
              <a:t>The second </a:t>
            </a:r>
            <a:r>
              <a:rPr lang="en-US" i="0" u="none" strike="noStrike"/>
              <a:t>‘W’ is What to expect when using the method. </a:t>
            </a:r>
            <a:endParaRPr i="0" u="none" strike="noStrike"/>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For women who are breastfeeding, POPs can lengthen the time before their regular monthly bleeding returns.</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For non breastfeeding women, like COCs, bleeding at unexpected times (irregular bleeding) is common, and these bleeding changes usually continue rather than eventually stop. Some women also report headaches, breast tenderness, weight change, and possibly other side effects. These side effects usually become less or stop within the first few months of using POPs.</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Side effects are not signs of illness and lack of bleeding does not mean pregnancy. Skipping pills risks pregnancy</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Taking pills with food or at bedtime may help avoid nausea.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Problems with side effects affect women’s satisfaction and use of POPs. Like with COCs, they deserve your attention. If the client reports side effects or problems, listen to her concerns, and support her. Make sure she understands your advice and agrees. </a:t>
            </a:r>
            <a:endParaRPr/>
          </a:p>
          <a:p>
            <a:pPr marL="285750" lvl="0" indent="-260350" algn="l" rtl="0">
              <a:lnSpc>
                <a:spcPct val="100000"/>
              </a:lnSpc>
              <a:spcBef>
                <a:spcPts val="0"/>
              </a:spcBef>
              <a:spcAft>
                <a:spcPts val="0"/>
              </a:spcAft>
              <a:buClr>
                <a:schemeClr val="dk1"/>
              </a:buClr>
              <a:buSzPts val="1000"/>
              <a:buFont typeface="Source Sans Pro"/>
              <a:buChar char="•"/>
            </a:pPr>
            <a:r>
              <a:rPr lang="en-US" i="0" u="none" strike="noStrike"/>
              <a:t>Also help the client make a plan to remember to take the pill each day at the same time by discussing possible cues like linking pill-taking to a daily activity like cleaning her teeth.</a:t>
            </a:r>
            <a:endParaRPr/>
          </a:p>
          <a:p>
            <a:pPr marL="285750" lvl="0" indent="-260350" algn="l" rtl="0">
              <a:lnSpc>
                <a:spcPct val="100000"/>
              </a:lnSpc>
              <a:spcBef>
                <a:spcPts val="0"/>
              </a:spcBef>
              <a:spcAft>
                <a:spcPts val="0"/>
              </a:spcAft>
              <a:buClr>
                <a:schemeClr val="dk1"/>
              </a:buClr>
              <a:buSzPts val="1000"/>
              <a:buFont typeface="Source Sans Pro"/>
              <a:buChar char="•"/>
            </a:pPr>
            <a:r>
              <a:rPr lang="en-US"/>
              <a:t>Let’s look at the management of POP side effects provided in your FP On-the-Job Reference Booklet. </a:t>
            </a:r>
            <a:endParaRPr/>
          </a:p>
          <a:p>
            <a:pPr marL="0" marR="0" lvl="0" indent="0" algn="l" rtl="0">
              <a:lnSpc>
                <a:spcPct val="100000"/>
              </a:lnSpc>
              <a:spcBef>
                <a:spcPts val="0"/>
              </a:spcBef>
              <a:spcAft>
                <a:spcPts val="0"/>
              </a:spcAft>
              <a:buClr>
                <a:schemeClr val="accent5"/>
              </a:buClr>
              <a:buSzPts val="1800"/>
              <a:buFont typeface="Arial"/>
              <a:buNone/>
            </a:pPr>
            <a:r>
              <a:rPr lang="en-US" b="1"/>
              <a:t>Review</a:t>
            </a:r>
            <a:r>
              <a:rPr lang="en-US"/>
              <a:t> POP management of side effects table with participants.</a:t>
            </a:r>
            <a:endParaRPr b="1"/>
          </a:p>
          <a:p>
            <a:pPr marL="0" marR="0" lvl="0" indent="0" algn="l" rtl="0">
              <a:lnSpc>
                <a:spcPct val="100000"/>
              </a:lnSpc>
              <a:spcBef>
                <a:spcPts val="0"/>
              </a:spcBef>
              <a:spcAft>
                <a:spcPts val="0"/>
              </a:spcAft>
              <a:buClr>
                <a:schemeClr val="accent5"/>
              </a:buClr>
              <a:buSzPts val="1000"/>
              <a:buFont typeface="Arial"/>
              <a:buNone/>
            </a:pPr>
            <a:endParaRPr b="1" u="sng"/>
          </a:p>
          <a:p>
            <a:pPr marL="0" lvl="0" indent="0" algn="l" rtl="0">
              <a:lnSpc>
                <a:spcPct val="100000"/>
              </a:lnSpc>
              <a:spcBef>
                <a:spcPts val="0"/>
              </a:spcBef>
              <a:spcAft>
                <a:spcPts val="0"/>
              </a:spcAft>
              <a:buSzPts val="1400"/>
              <a:buNone/>
            </a:pPr>
            <a:r>
              <a:rPr lang="en-US" b="1" u="sng"/>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TRP, POPs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t>FP Global Handbook, 2022</a:t>
            </a:r>
            <a:endParaRPr/>
          </a:p>
          <a:p>
            <a:pPr marL="0" lvl="0" indent="0" algn="l" rtl="0">
              <a:lnSpc>
                <a:spcPct val="100000"/>
              </a:lnSpc>
              <a:spcBef>
                <a:spcPts val="0"/>
              </a:spcBef>
              <a:spcAft>
                <a:spcPts val="0"/>
              </a:spcAft>
              <a:buSzPts val="1400"/>
              <a:buNone/>
            </a:pPr>
            <a:endParaRPr i="0"/>
          </a:p>
          <a:p>
            <a:pPr marL="0" lvl="0" indent="0" algn="l" rtl="0">
              <a:lnSpc>
                <a:spcPct val="100000"/>
              </a:lnSpc>
              <a:spcBef>
                <a:spcPts val="0"/>
              </a:spcBef>
              <a:spcAft>
                <a:spcPts val="0"/>
              </a:spcAft>
              <a:buClr>
                <a:schemeClr val="dk1"/>
              </a:buClr>
              <a:buSzPts val="1000"/>
              <a:buFont typeface="Arial"/>
              <a:buNone/>
            </a:pPr>
            <a:endParaRPr/>
          </a:p>
        </p:txBody>
      </p:sp>
      <p:sp>
        <p:nvSpPr>
          <p:cNvPr id="1275" name="Google Shape;1275;p3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3"/>
        <p:cNvGrpSpPr/>
        <p:nvPr/>
      </p:nvGrpSpPr>
      <p:grpSpPr>
        <a:xfrm>
          <a:off x="0" y="0"/>
          <a:ext cx="0" cy="0"/>
          <a:chOff x="0" y="0"/>
          <a:chExt cx="0" cy="0"/>
        </a:xfrm>
      </p:grpSpPr>
      <p:sp>
        <p:nvSpPr>
          <p:cNvPr id="1284" name="Google Shape;1284;p3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5" name="Google Shape;1285;p3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a:t>
            </a:r>
            <a:r>
              <a:rPr lang="en-US" b="1" i="0" u="none" strike="noStrike" cap="none">
                <a:latin typeface="Source Sans Pro"/>
                <a:ea typeface="Source Sans Pro"/>
                <a:cs typeface="Source Sans Pro"/>
                <a:sym typeface="Source Sans Pro"/>
              </a:rPr>
              <a:t>OTES</a:t>
            </a:r>
            <a:endParaRPr/>
          </a:p>
          <a:p>
            <a:pPr marL="0" marR="0" lvl="0" indent="0" algn="l" rtl="0">
              <a:lnSpc>
                <a:spcPct val="100000"/>
              </a:lnSpc>
              <a:spcBef>
                <a:spcPts val="0"/>
              </a:spcBef>
              <a:spcAft>
                <a:spcPts val="0"/>
              </a:spcAft>
              <a:buClr>
                <a:srgbClr val="000000"/>
              </a:buClr>
              <a:buSzPts val="1400"/>
              <a:buFont typeface="Arial"/>
              <a:buNone/>
            </a:pPr>
            <a:r>
              <a:rPr lang="en-US" b="1" i="0">
                <a:latin typeface="Source Sans Pro"/>
                <a:ea typeface="Source Sans Pro"/>
                <a:cs typeface="Source Sans Pro"/>
                <a:sym typeface="Source Sans Pro"/>
              </a:rPr>
              <a:t>Say: </a:t>
            </a:r>
            <a:r>
              <a:rPr lang="en-US" b="0" i="0">
                <a:latin typeface="Source Sans Pro"/>
                <a:ea typeface="Source Sans Pro"/>
                <a:cs typeface="Source Sans Pro"/>
                <a:sym typeface="Source Sans Pro"/>
              </a:rPr>
              <a:t>The third </a:t>
            </a:r>
            <a:r>
              <a:rPr lang="en-US" sz="1000" b="0" i="0" u="none" strike="noStrike">
                <a:latin typeface="Source Sans Pro"/>
                <a:ea typeface="Source Sans Pro"/>
                <a:cs typeface="Source Sans Pro"/>
                <a:sym typeface="Source Sans Pro"/>
              </a:rPr>
              <a:t>‘W’ is When to come back. </a:t>
            </a:r>
            <a:endParaRPr/>
          </a:p>
          <a:p>
            <a:pPr marL="0" lvl="0" indent="0" algn="l" rtl="0">
              <a:lnSpc>
                <a:spcPct val="100000"/>
              </a:lnSpc>
              <a:spcBef>
                <a:spcPts val="0"/>
              </a:spcBef>
              <a:spcAft>
                <a:spcPts val="0"/>
              </a:spcAft>
              <a:buSzPts val="1400"/>
              <a:buNone/>
            </a:pPr>
            <a:r>
              <a:rPr lang="en-US" b="1" i="0">
                <a:latin typeface="Source Sans Pro"/>
                <a:ea typeface="Source Sans Pro"/>
                <a:cs typeface="Source Sans Pro"/>
                <a:sym typeface="Source Sans Pro"/>
              </a:rPr>
              <a:t>Ask </a:t>
            </a:r>
            <a:r>
              <a:rPr lang="en-US" b="0" i="0">
                <a:latin typeface="Source Sans Pro"/>
                <a:ea typeface="Source Sans Pro"/>
                <a:cs typeface="Source Sans Pro"/>
                <a:sym typeface="Source Sans Pro"/>
              </a:rPr>
              <a:t>participants why clients may need to come back. </a:t>
            </a:r>
            <a:r>
              <a:rPr lang="en-US" b="1" i="0">
                <a:latin typeface="Source Sans Pro"/>
                <a:ea typeface="Source Sans Pro"/>
                <a:cs typeface="Source Sans Pro"/>
                <a:sym typeface="Source Sans Pro"/>
              </a:rPr>
              <a:t>Allow</a:t>
            </a:r>
            <a:r>
              <a:rPr lang="en-US" b="0" i="0">
                <a:latin typeface="Source Sans Pro"/>
                <a:ea typeface="Source Sans Pro"/>
                <a:cs typeface="Source Sans Pro"/>
                <a:sym typeface="Source Sans Pro"/>
              </a:rPr>
              <a:t> a few responses, then </a:t>
            </a:r>
            <a:r>
              <a:rPr lang="en-US" b="1" i="0">
                <a:latin typeface="Source Sans Pro"/>
                <a:ea typeface="Source Sans Pro"/>
                <a:cs typeface="Source Sans Pro"/>
                <a:sym typeface="Source Sans Pro"/>
              </a:rPr>
              <a:t>click</a:t>
            </a:r>
            <a:r>
              <a:rPr lang="en-US" b="0" i="0">
                <a:latin typeface="Source Sans Pro"/>
                <a:ea typeface="Source Sans Pro"/>
                <a:cs typeface="Source Sans Pro"/>
                <a:sym typeface="Source Sans Pro"/>
              </a:rPr>
              <a:t> to reveal the text. </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Read</a:t>
            </a:r>
            <a:r>
              <a:rPr lang="en-US" sz="1000" b="0" i="0" u="none" strike="noStrike" cap="none">
                <a:latin typeface="Source Sans Pro"/>
                <a:ea typeface="Source Sans Pro"/>
                <a:cs typeface="Source Sans Pro"/>
                <a:sym typeface="Source Sans Pro"/>
              </a:rPr>
              <a:t> the text on the slide.</a:t>
            </a:r>
            <a:endParaRPr/>
          </a:p>
          <a:p>
            <a:pPr marL="0" lvl="0" indent="0" algn="l" rtl="0">
              <a:lnSpc>
                <a:spcPct val="100000"/>
              </a:lnSpc>
              <a:spcBef>
                <a:spcPts val="0"/>
              </a:spcBef>
              <a:spcAft>
                <a:spcPts val="0"/>
              </a:spcAft>
              <a:buSzPts val="1400"/>
              <a:buNone/>
            </a:pPr>
            <a:r>
              <a:rPr lang="en-US" sz="1000" b="1" i="0" u="none" strike="noStrike" cap="none">
                <a:latin typeface="Source Sans Pro"/>
                <a:ea typeface="Source Sans Pro"/>
                <a:cs typeface="Source Sans Pro"/>
                <a:sym typeface="Source Sans Pro"/>
              </a:rPr>
              <a:t>Say: </a:t>
            </a:r>
            <a:r>
              <a:rPr lang="en-US" sz="1000" b="0" i="0" u="none" strike="noStrike" cap="none">
                <a:latin typeface="Source Sans Pro"/>
                <a:ea typeface="Source Sans Pro"/>
                <a:cs typeface="Source Sans Pro"/>
                <a:sym typeface="Source Sans Pro"/>
              </a:rPr>
              <a:t>Note that for this method, there are also some symptoms listed here that mean a woman should see a facility-based provider to make sure she can still take this method. These are noted in your </a:t>
            </a:r>
            <a:r>
              <a:rPr lang="en-US"/>
              <a:t>FP On-the-Job Reference Booklet</a:t>
            </a:r>
            <a:r>
              <a:rPr lang="en-US" sz="1000" b="0" i="0" u="none" strike="noStrike" cap="none">
                <a:latin typeface="Source Sans Pro"/>
                <a:ea typeface="Source Sans Pro"/>
                <a:cs typeface="Source Sans Pro"/>
                <a:sym typeface="Source Sans Pro"/>
              </a:rPr>
              <a:t>.</a:t>
            </a:r>
            <a:endParaRPr sz="1000" b="1" i="0" u="none" strike="noStrike" cap="none">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POPs module</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2022</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PSI C4C Choice Book, 2018</a:t>
            </a:r>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286" name="Google Shape;1286;p3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3"/>
        <p:cNvGrpSpPr/>
        <p:nvPr/>
      </p:nvGrpSpPr>
      <p:grpSpPr>
        <a:xfrm>
          <a:off x="0" y="0"/>
          <a:ext cx="0" cy="0"/>
          <a:chOff x="0" y="0"/>
          <a:chExt cx="0" cy="0"/>
        </a:xfrm>
      </p:grpSpPr>
      <p:sp>
        <p:nvSpPr>
          <p:cNvPr id="1294" name="Google Shape;1294;p3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5" name="Google Shape;1295;p3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You may have heard confusing information about POPs. All of the statements on this slide are true.</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1-2 participants to read the bullets and </a:t>
            </a:r>
            <a:r>
              <a:rPr lang="en-US" b="1" i="0">
                <a:solidFill>
                  <a:srgbClr val="000000"/>
                </a:solidFill>
                <a:latin typeface="Source Sans Pro"/>
                <a:ea typeface="Source Sans Pro"/>
                <a:cs typeface="Source Sans Pro"/>
                <a:sym typeface="Source Sans Pro"/>
              </a:rPr>
              <a:t>answer</a:t>
            </a:r>
            <a:r>
              <a:rPr lang="en-US" b="0" i="0">
                <a:solidFill>
                  <a:srgbClr val="000000"/>
                </a:solidFill>
                <a:latin typeface="Source Sans Pro"/>
                <a:ea typeface="Source Sans Pro"/>
                <a:cs typeface="Source Sans Pro"/>
                <a:sym typeface="Source Sans Pro"/>
              </a:rPr>
              <a:t> any questions.</a:t>
            </a:r>
            <a:endParaRPr/>
          </a:p>
          <a:p>
            <a:pPr marL="0" lvl="0" indent="0" algn="l" rtl="0">
              <a:lnSpc>
                <a:spcPct val="100000"/>
              </a:lnSpc>
              <a:spcBef>
                <a:spcPts val="0"/>
              </a:spcBef>
              <a:spcAft>
                <a:spcPts val="0"/>
              </a:spcAft>
              <a:buSzPts val="1400"/>
              <a:buNone/>
            </a:pPr>
            <a:endParaRPr b="1" i="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Global Handbook, 2022</a:t>
            </a: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296" name="Google Shape;1296;p3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4" name="Google Shape;51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t>Ask </a:t>
            </a:r>
            <a:r>
              <a:rPr lang="en-US" b="0"/>
              <a:t>the question on the slide and </a:t>
            </a:r>
            <a:r>
              <a:rPr lang="en-US" b="1"/>
              <a:t>allow</a:t>
            </a:r>
            <a:r>
              <a:rPr lang="en-US" b="0"/>
              <a:t> participants to try to answer.</a:t>
            </a:r>
            <a:endParaRPr/>
          </a:p>
          <a:p>
            <a:pPr marL="0" marR="0" lvl="0" indent="0" algn="l" rtl="0">
              <a:lnSpc>
                <a:spcPct val="100000"/>
              </a:lnSpc>
              <a:spcBef>
                <a:spcPts val="0"/>
              </a:spcBef>
              <a:spcAft>
                <a:spcPts val="0"/>
              </a:spcAft>
              <a:buClr>
                <a:schemeClr val="dk1"/>
              </a:buClr>
              <a:buSzPts val="1000"/>
              <a:buFont typeface="Source Sans Pro"/>
              <a:buNone/>
            </a:pPr>
            <a:r>
              <a:rPr lang="en-US" b="1"/>
              <a:t>Then say: </a:t>
            </a:r>
            <a:endParaRPr/>
          </a:p>
          <a:p>
            <a:pPr marL="0" marR="0" lvl="0" indent="0" algn="l" rtl="0">
              <a:lnSpc>
                <a:spcPct val="100000"/>
              </a:lnSpc>
              <a:spcBef>
                <a:spcPts val="0"/>
              </a:spcBef>
              <a:spcAft>
                <a:spcPts val="0"/>
              </a:spcAft>
              <a:buClr>
                <a:schemeClr val="dk1"/>
              </a:buClr>
              <a:buSzPts val="1000"/>
            </a:pPr>
            <a:r>
              <a:rPr lang="en-US"/>
              <a:t>Contraceptive methods prevent pregnancy in a few basic ways:</a:t>
            </a:r>
            <a:endParaRPr/>
          </a:p>
          <a:p>
            <a:pPr marL="342900" marR="0" lvl="1" algn="l" rtl="0">
              <a:lnSpc>
                <a:spcPct val="100000"/>
              </a:lnSpc>
              <a:spcBef>
                <a:spcPts val="0"/>
              </a:spcBef>
              <a:spcAft>
                <a:spcPts val="0"/>
              </a:spcAft>
              <a:buClr>
                <a:schemeClr val="dk1"/>
              </a:buClr>
              <a:buSzPts val="1000"/>
              <a:buFont typeface="Calibri"/>
              <a:buAutoNum type="arabicPeriod"/>
            </a:pPr>
            <a:r>
              <a:rPr lang="en-US"/>
              <a:t>They help a woman/girl or a couple know when the woman/girl could get pregnant so they can plan to avoid sex on those days (this is tracking fertility)</a:t>
            </a:r>
            <a:endParaRPr/>
          </a:p>
          <a:p>
            <a:pPr marL="342900" marR="0" lvl="1" algn="l" rtl="0">
              <a:lnSpc>
                <a:spcPct val="100000"/>
              </a:lnSpc>
              <a:spcBef>
                <a:spcPts val="0"/>
              </a:spcBef>
              <a:spcAft>
                <a:spcPts val="0"/>
              </a:spcAft>
              <a:buClr>
                <a:schemeClr val="dk1"/>
              </a:buClr>
              <a:buSzPts val="1000"/>
              <a:buFont typeface="Calibri"/>
              <a:buAutoNum type="arabicPeriod"/>
            </a:pPr>
            <a:r>
              <a:rPr lang="en-US"/>
              <a:t>They prevent sperm from entering the uterus (blocking sperm).</a:t>
            </a:r>
            <a:endParaRPr/>
          </a:p>
          <a:p>
            <a:pPr marL="342900" marR="0" lvl="1" algn="l" rtl="0">
              <a:lnSpc>
                <a:spcPct val="100000"/>
              </a:lnSpc>
              <a:spcBef>
                <a:spcPts val="0"/>
              </a:spcBef>
              <a:spcAft>
                <a:spcPts val="0"/>
              </a:spcAft>
              <a:buClr>
                <a:schemeClr val="dk1"/>
              </a:buClr>
              <a:buSzPts val="1000"/>
              <a:buFont typeface="Calibri"/>
              <a:buAutoNum type="arabicPeriod"/>
            </a:pPr>
            <a:r>
              <a:rPr lang="en-US"/>
              <a:t>They disable sperm before they can reach an egg in the fallopian tubes (disable sperm).</a:t>
            </a:r>
            <a:endParaRPr/>
          </a:p>
          <a:p>
            <a:pPr marL="342900" marR="0" lvl="1" algn="l" rtl="0">
              <a:lnSpc>
                <a:spcPct val="100000"/>
              </a:lnSpc>
              <a:spcBef>
                <a:spcPts val="0"/>
              </a:spcBef>
              <a:spcAft>
                <a:spcPts val="0"/>
              </a:spcAft>
              <a:buClr>
                <a:schemeClr val="dk1"/>
              </a:buClr>
              <a:buSzPts val="1000"/>
              <a:buFont typeface="Calibri"/>
              <a:buAutoNum type="arabicPeriod"/>
            </a:pPr>
            <a:r>
              <a:rPr lang="en-US"/>
              <a:t>They suppress ovulation so there is no egg for sperm to fertilize (suppress ovulation).</a:t>
            </a:r>
            <a:endParaRPr strike="sngStrike"/>
          </a:p>
          <a:p>
            <a:pPr marL="457200" marR="0" lvl="1" indent="0" algn="l" rtl="0">
              <a:lnSpc>
                <a:spcPct val="100000"/>
              </a:lnSpc>
              <a:spcBef>
                <a:spcPts val="0"/>
              </a:spcBef>
              <a:spcAft>
                <a:spcPts val="0"/>
              </a:spcAft>
              <a:buClr>
                <a:schemeClr val="dk1"/>
              </a:buClr>
              <a:buSzPts val="1000"/>
              <a:buFont typeface="Calibri"/>
              <a:buNone/>
            </a:pPr>
            <a:endParaRPr/>
          </a:p>
          <a:p>
            <a:pPr marL="0" marR="0" lvl="0" indent="0" algn="l" rtl="0">
              <a:lnSpc>
                <a:spcPct val="100000"/>
              </a:lnSpc>
              <a:spcBef>
                <a:spcPts val="0"/>
              </a:spcBef>
              <a:spcAft>
                <a:spcPts val="0"/>
              </a:spcAft>
              <a:buClr>
                <a:schemeClr val="dk1"/>
              </a:buClr>
              <a:buSzPts val="1000"/>
              <a:buFont typeface="Source Sans Pro"/>
              <a:buNone/>
            </a:pPr>
            <a:r>
              <a:rPr lang="en-US" b="1" u="sng"/>
              <a:t>References:</a:t>
            </a:r>
            <a:endParaRPr b="0" u="none"/>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u="none"/>
              <a:t>PSI internal FP training, 2018.</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TedEd video, “How do contraceptives work?” 2017: </a:t>
            </a:r>
            <a:r>
              <a:rPr lang="en-US" u="sng">
                <a:solidFill>
                  <a:schemeClr val="hlink"/>
                </a:solidFill>
                <a:hlinkClick r:id="rId3"/>
              </a:rPr>
              <a:t>https://www.youtube.com/clip/UgkxtwfX6bFPPHn4z9bd-_anMUOFpB3vGotW</a:t>
            </a:r>
            <a:endParaRPr b="1" u="sng"/>
          </a:p>
          <a:p>
            <a:pPr marL="0" marR="0" lvl="0" indent="0" algn="l" rtl="0">
              <a:lnSpc>
                <a:spcPct val="100000"/>
              </a:lnSpc>
              <a:spcBef>
                <a:spcPts val="0"/>
              </a:spcBef>
              <a:spcAft>
                <a:spcPts val="0"/>
              </a:spcAft>
              <a:buClr>
                <a:schemeClr val="dk1"/>
              </a:buClr>
              <a:buSzPts val="1000"/>
              <a:buFont typeface="Arial"/>
              <a:buNone/>
            </a:pPr>
            <a:endParaRPr/>
          </a:p>
          <a:p>
            <a:pPr marL="0" marR="0" lvl="0" indent="0" algn="l" rtl="0">
              <a:lnSpc>
                <a:spcPct val="100000"/>
              </a:lnSpc>
              <a:spcBef>
                <a:spcPts val="0"/>
              </a:spcBef>
              <a:spcAft>
                <a:spcPts val="0"/>
              </a:spcAft>
              <a:buClr>
                <a:schemeClr val="dk1"/>
              </a:buClr>
              <a:buSzPts val="1000"/>
              <a:buFont typeface="Source Sans Pro"/>
              <a:buNone/>
            </a:pPr>
            <a:endParaRPr/>
          </a:p>
          <a:p>
            <a:pPr marL="0" marR="0" lvl="0" indent="0" algn="l" rtl="0">
              <a:lnSpc>
                <a:spcPct val="100000"/>
              </a:lnSpc>
              <a:spcBef>
                <a:spcPts val="0"/>
              </a:spcBef>
              <a:spcAft>
                <a:spcPts val="0"/>
              </a:spcAft>
              <a:buClr>
                <a:schemeClr val="dk1"/>
              </a:buClr>
              <a:buSzPts val="1000"/>
              <a:buFont typeface="Source Sans Pro"/>
              <a:buNone/>
            </a:pPr>
            <a:endParaRPr b="0"/>
          </a:p>
        </p:txBody>
      </p:sp>
      <p:sp>
        <p:nvSpPr>
          <p:cNvPr id="515" name="Google Shape;51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153:notes"/>
          <p:cNvSpPr>
            <a:spLocks noGrp="1" noRot="1" noChangeAspect="1"/>
          </p:cNvSpPr>
          <p:nvPr>
            <p:ph type="sldImg" idx="2"/>
          </p:nvPr>
        </p:nvSpPr>
        <p:spPr>
          <a:xfrm>
            <a:off x="685800" y="508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7" name="Google Shape;1307;p153:notes"/>
          <p:cNvSpPr txBox="1">
            <a:spLocks noGrp="1"/>
          </p:cNvSpPr>
          <p:nvPr>
            <p:ph type="body" idx="1"/>
          </p:nvPr>
        </p:nvSpPr>
        <p:spPr>
          <a:xfrm>
            <a:off x="685800" y="3594100"/>
            <a:ext cx="5486400" cy="533193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 (40 MIN)</a:t>
            </a:r>
            <a:endParaRPr/>
          </a:p>
          <a:p>
            <a:pPr marL="0" indent="0">
              <a:buClr>
                <a:schemeClr val="dk1"/>
              </a:buClr>
              <a:buSzPts val="1000"/>
            </a:pPr>
            <a:r>
              <a:rPr lang="en-US" sz="1000" b="1">
                <a:latin typeface="Source Sans Pro"/>
                <a:ea typeface="Source Sans Pro"/>
                <a:cs typeface="Source Sans Pro"/>
                <a:sym typeface="Source Sans Pro"/>
              </a:rPr>
              <a:t>*Print handouts and role play scenarios in advance of this session. </a:t>
            </a:r>
            <a:endParaRPr lang="en-US" b="1"/>
          </a:p>
          <a:p>
            <a:pPr marL="0" marR="0" lvl="0" indent="0" algn="l" rtl="0">
              <a:lnSpc>
                <a:spcPct val="100000"/>
              </a:lnSpc>
              <a:spcBef>
                <a:spcPts val="0"/>
              </a:spcBef>
              <a:spcAft>
                <a:spcPts val="0"/>
              </a:spcAft>
              <a:buClr>
                <a:schemeClr val="dk1"/>
              </a:buClr>
              <a:buSzPts val="1000"/>
              <a:buFont typeface="Source Sans Pro"/>
              <a:buNone/>
            </a:pPr>
            <a:r>
              <a:rPr lang="en-US" b="1"/>
              <a:t>Distribute Pages 1 </a:t>
            </a:r>
            <a:r>
              <a:rPr lang="en-US" sz="1000" b="1">
                <a:latin typeface="Source Sans Pro"/>
                <a:ea typeface="Source Sans Pro"/>
                <a:cs typeface="Source Sans Pro"/>
                <a:sym typeface="Source Sans Pro"/>
              </a:rPr>
              <a:t>and 2 of Module 10/Facilitator Resource – Activity 6: POPs role plays </a:t>
            </a:r>
            <a:r>
              <a:rPr lang="en-US" sz="1000" b="0">
                <a:latin typeface="Source Sans Pro"/>
                <a:ea typeface="Source Sans Pro"/>
                <a:cs typeface="Source Sans Pro"/>
                <a:sym typeface="Source Sans Pro"/>
              </a:rPr>
              <a:t>and </a:t>
            </a:r>
            <a:r>
              <a:rPr lang="en-US" sz="1000" b="1">
                <a:latin typeface="Source Sans Pro"/>
                <a:ea typeface="Source Sans Pro"/>
                <a:cs typeface="Source Sans Pro"/>
                <a:sym typeface="Source Sans Pro"/>
              </a:rPr>
              <a:t>Module 10/Facilitator Resource – FP role play checklist</a:t>
            </a:r>
            <a:r>
              <a:rPr lang="en-US" sz="1000" b="0">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endParaRPr lang="en-US" sz="1000"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Explain</a:t>
            </a:r>
            <a:r>
              <a:rPr lang="en-US" sz="1000">
                <a:latin typeface="Source Sans Pro"/>
                <a:ea typeface="Source Sans Pro"/>
                <a:cs typeface="Source Sans Pro"/>
                <a:sym typeface="Source Sans Pro"/>
              </a:rPr>
              <a:t> that now trainees will have an opportunity to practice what they learned by role playing given scenarios. </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Divide</a:t>
            </a:r>
            <a:r>
              <a:rPr lang="en-US" sz="1000">
                <a:latin typeface="Source Sans Pro"/>
                <a:ea typeface="Source Sans Pro"/>
                <a:cs typeface="Source Sans Pro"/>
                <a:sym typeface="Source Sans Pro"/>
              </a:rPr>
              <a:t> participants into groups of three. </a:t>
            </a:r>
            <a:r>
              <a:rPr lang="en-US" sz="1000" b="1">
                <a:latin typeface="Source Sans Pro"/>
                <a:ea typeface="Source Sans Pro"/>
                <a:cs typeface="Source Sans Pro"/>
                <a:sym typeface="Source Sans Pro"/>
              </a:rPr>
              <a:t>Ask</a:t>
            </a:r>
            <a:r>
              <a:rPr lang="en-US" sz="1000">
                <a:latin typeface="Source Sans Pro"/>
                <a:ea typeface="Source Sans Pro"/>
                <a:cs typeface="Source Sans Pro"/>
                <a:sym typeface="Source Sans Pro"/>
              </a:rPr>
              <a:t> the members of each group to choose who will play the role of client, provider, or observer. The observer will observe the role play and then make suggestions for improvement. Explain that each participant will play each role during the activity. The “provider” will explain about what the pills are, effectiveness, how they work, advantages and disadvantages, client instructions, what to do in case of “missed pills,” possible side effects and when to return to the provider. </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Instruct</a:t>
            </a:r>
            <a:r>
              <a:rPr lang="en-US" sz="1000">
                <a:latin typeface="Source Sans Pro"/>
                <a:ea typeface="Source Sans Pro"/>
                <a:cs typeface="Source Sans Pro"/>
                <a:sym typeface="Source Sans Pro"/>
              </a:rPr>
              <a:t> participants to read the handout carefully, and </a:t>
            </a:r>
            <a:r>
              <a:rPr lang="en-US" sz="1000" b="1">
                <a:latin typeface="Source Sans Pro"/>
                <a:ea typeface="Source Sans Pro"/>
                <a:cs typeface="Source Sans Pro"/>
                <a:sym typeface="Source Sans Pro"/>
              </a:rPr>
              <a:t>answer</a:t>
            </a:r>
            <a:r>
              <a:rPr lang="en-US" sz="1000">
                <a:latin typeface="Source Sans Pro"/>
                <a:ea typeface="Source Sans Pro"/>
                <a:cs typeface="Source Sans Pro"/>
                <a:sym typeface="Source Sans Pro"/>
              </a:rPr>
              <a:t> questions as needed.</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 You will have 10-15 minutes to play each scenario out. The observer can take notes on the FP Role Play checklist. After each scenario, we will stop and discuss it with the group before moving to the next scenario. Let’s start. </a:t>
            </a:r>
            <a:endParaRPr/>
          </a:p>
          <a:p>
            <a:pPr marL="0" lvl="0" indent="0" algn="l" rtl="0">
              <a:lnSpc>
                <a:spcPct val="100000"/>
              </a:lnSpc>
              <a:spcBef>
                <a:spcPts val="0"/>
              </a:spcBef>
              <a:spcAft>
                <a:spcPts val="0"/>
              </a:spcAft>
              <a:buSzPts val="1400"/>
              <a:buNone/>
            </a:pPr>
            <a:r>
              <a:rPr lang="en-US" sz="1000">
                <a:latin typeface="Source Sans Pro"/>
                <a:ea typeface="Source Sans Pro"/>
                <a:cs typeface="Source Sans Pro"/>
                <a:sym typeface="Source Sans Pro"/>
              </a:rPr>
              <a:t>After time is up for the first scenario, </a:t>
            </a:r>
            <a:r>
              <a:rPr lang="en-US" sz="1000" b="1">
                <a:latin typeface="Source Sans Pro"/>
                <a:ea typeface="Source Sans Pro"/>
                <a:cs typeface="Source Sans Pro"/>
                <a:sym typeface="Source Sans Pro"/>
              </a:rPr>
              <a:t>ask:</a:t>
            </a:r>
            <a:endParaRPr/>
          </a:p>
          <a:p>
            <a:pPr marL="171450" marR="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provider to comment on what they found to be hard and what was easy. In particular, thinking of their own shop or site, would you normally have a conversation like this? If yes, how do you manage that? If no, how could you address any challenges to asking the required questions and giving the needed advice?</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played the client to say if the instructions/information given by the provider were clear enough for them to understand, if the provider checked for their understanding, if they were encouraged to ask questions, and if they answered clearly.</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who were observing/making notes on the observation checklist, to reflect on what they saw.</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Facilitate the discussion </a:t>
            </a:r>
            <a:r>
              <a:rPr lang="en-US" sz="1000">
                <a:latin typeface="Source Sans Pro"/>
                <a:ea typeface="Source Sans Pro"/>
                <a:cs typeface="Source Sans Pro"/>
                <a:sym typeface="Source Sans Pro"/>
              </a:rPr>
              <a:t>and answer questions as appropriate.</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Move on </a:t>
            </a:r>
            <a:r>
              <a:rPr lang="en-US" sz="1000" b="0">
                <a:latin typeface="Source Sans Pro"/>
                <a:ea typeface="Source Sans Pro"/>
                <a:cs typeface="Source Sans Pro"/>
                <a:sym typeface="Source Sans Pro"/>
              </a:rPr>
              <a:t>to the next role play scenario and </a:t>
            </a:r>
            <a:r>
              <a:rPr lang="en-US" sz="1000" b="1">
                <a:latin typeface="Source Sans Pro"/>
                <a:ea typeface="Source Sans Pro"/>
                <a:cs typeface="Source Sans Pro"/>
                <a:sym typeface="Source Sans Pro"/>
              </a:rPr>
              <a:t>tell</a:t>
            </a:r>
            <a:r>
              <a:rPr lang="en-US" sz="1000" b="0">
                <a:latin typeface="Source Sans Pro"/>
                <a:ea typeface="Source Sans Pro"/>
                <a:cs typeface="Source Sans Pro"/>
                <a:sym typeface="Source Sans Pro"/>
              </a:rPr>
              <a:t> participants to switch roles. Participants should complete at least 3 different role plays so that each participant has a turn to practice each role.</a:t>
            </a:r>
            <a:endParaRPr sz="1000" b="1">
              <a:latin typeface="Source Sans Pro"/>
              <a:ea typeface="Source Sans Pro"/>
              <a:cs typeface="Source Sans Pro"/>
              <a:sym typeface="Source Sans Pro"/>
            </a:endParaRPr>
          </a:p>
          <a:p>
            <a:pPr marL="171450" lvl="0" indent="-107950" algn="l" rtl="0">
              <a:lnSpc>
                <a:spcPct val="100000"/>
              </a:lnSpc>
              <a:spcBef>
                <a:spcPts val="0"/>
              </a:spcBef>
              <a:spcAft>
                <a:spcPts val="0"/>
              </a:spcAft>
              <a:buClr>
                <a:schemeClr val="dk1"/>
              </a:buClr>
              <a:buSzPts val="1000"/>
              <a:buFont typeface="Arial"/>
              <a:buNone/>
            </a:pPr>
            <a:endParaRPr sz="100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lang="en-US" sz="1000"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u="sng">
                <a:latin typeface="Source Sans Pro"/>
                <a:ea typeface="Source Sans Pro"/>
                <a:cs typeface="Source Sans Pro"/>
                <a:sym typeface="Source Sans Pro"/>
              </a:rPr>
              <a:t>References</a:t>
            </a:r>
            <a:r>
              <a:rPr lang="en-US" sz="1000">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POPs module</a:t>
            </a:r>
            <a:endParaRPr/>
          </a:p>
        </p:txBody>
      </p:sp>
      <p:sp>
        <p:nvSpPr>
          <p:cNvPr id="1308" name="Google Shape;1308;p1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7"/>
        <p:cNvGrpSpPr/>
        <p:nvPr/>
      </p:nvGrpSpPr>
      <p:grpSpPr>
        <a:xfrm>
          <a:off x="0" y="0"/>
          <a:ext cx="0" cy="0"/>
          <a:chOff x="0" y="0"/>
          <a:chExt cx="0" cy="0"/>
        </a:xfrm>
      </p:grpSpPr>
      <p:sp>
        <p:nvSpPr>
          <p:cNvPr id="1318" name="Google Shape;1318;p3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9" name="Google Shape;1319;p3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b="0">
                <a:latin typeface="Source Sans Pro"/>
                <a:ea typeface="Source Sans Pro"/>
                <a:cs typeface="Source Sans Pro"/>
                <a:sym typeface="Source Sans Pro"/>
              </a:rPr>
              <a:t> </a:t>
            </a:r>
            <a:r>
              <a:rPr lang="en-US">
                <a:latin typeface="Source Sans Pro"/>
                <a:ea typeface="Source Sans Pro"/>
                <a:cs typeface="Source Sans Pro"/>
                <a:sym typeface="Source Sans Pro"/>
              </a:rPr>
              <a:t>several participants to share one thing they learned.</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Allow</a:t>
            </a:r>
            <a:r>
              <a:rPr lang="en-US" b="0">
                <a:latin typeface="Source Sans Pro"/>
                <a:ea typeface="Source Sans Pro"/>
                <a:cs typeface="Source Sans Pro"/>
                <a:sym typeface="Source Sans Pro"/>
              </a:rPr>
              <a:t> a few responses.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There are a few important points I want you to remember from this session.</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Click</a:t>
            </a:r>
            <a:r>
              <a:rPr lang="en-US" b="0">
                <a:latin typeface="Source Sans Pro"/>
                <a:ea typeface="Source Sans Pro"/>
                <a:cs typeface="Source Sans Pro"/>
                <a:sym typeface="Source Sans Pro"/>
              </a:rPr>
              <a:t> to reveal the text and </a:t>
            </a:r>
            <a:r>
              <a:rPr lang="en-US" b="1">
                <a:latin typeface="Source Sans Pro"/>
                <a:ea typeface="Source Sans Pro"/>
                <a:cs typeface="Source Sans Pro"/>
                <a:sym typeface="Source Sans Pro"/>
              </a:rPr>
              <a:t>read</a:t>
            </a:r>
            <a:r>
              <a:rPr lang="en-US" b="0">
                <a:latin typeface="Source Sans Pro"/>
                <a:ea typeface="Source Sans Pro"/>
                <a:cs typeface="Source Sans Pro"/>
                <a:sym typeface="Source Sans Pro"/>
              </a:rPr>
              <a:t> aloud the three points.</a:t>
            </a:r>
            <a:endParaRPr/>
          </a:p>
        </p:txBody>
      </p:sp>
      <p:sp>
        <p:nvSpPr>
          <p:cNvPr id="1320" name="Google Shape;1320;p3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81</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1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8" name="Google Shape;1328;p1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b="0" i="0" u="none" strike="noStrike" cap="none">
                <a:solidFill>
                  <a:srgbClr val="000000"/>
                </a:solidFill>
                <a:latin typeface="Source Sans Pro"/>
                <a:ea typeface="Source Sans Pro"/>
                <a:cs typeface="Source Sans Pro"/>
                <a:sym typeface="Source Sans Pro"/>
              </a:rPr>
              <a:t>Total </a:t>
            </a:r>
            <a:r>
              <a:rPr lang="en-US" sz="1000" b="0" i="0" u="none" strike="noStrike" cap="none">
                <a:solidFill>
                  <a:srgbClr val="000000"/>
                </a:solidFill>
                <a:latin typeface="Source Sans Pro" panose="020B0503030403020204" pitchFamily="34" charset="0"/>
                <a:ea typeface="Source Sans Pro" panose="020B0503030403020204" pitchFamily="34" charset="0"/>
                <a:cs typeface="Source Sans Pro"/>
                <a:sym typeface="Source Sans Pro"/>
              </a:rPr>
              <a:t>time required for this session: approximately 2 hours 50 mins</a:t>
            </a:r>
            <a:endParaRPr sz="1000">
              <a:latin typeface="Source Sans Pro" panose="020B0503030403020204" pitchFamily="34" charset="0"/>
              <a:ea typeface="Source Sans Pro" panose="020B0503030403020204" pitchFamily="34" charset="0"/>
              <a:cs typeface="Source Sans Pro"/>
              <a:sym typeface="Source Sans Pro"/>
            </a:endParaRPr>
          </a:p>
          <a:p>
            <a:pPr marL="0" marR="0" lvl="0" indent="0" algn="l" rtl="0">
              <a:lnSpc>
                <a:spcPct val="100000"/>
              </a:lnSpc>
              <a:spcBef>
                <a:spcPts val="0"/>
              </a:spcBef>
              <a:spcAft>
                <a:spcPts val="0"/>
              </a:spcAft>
              <a:buClr>
                <a:schemeClr val="dk1"/>
              </a:buClr>
              <a:buSzPts val="1800"/>
              <a:buFont typeface="Source Sans Pro"/>
              <a:buNone/>
            </a:pPr>
            <a:endParaRPr lang="en-US" sz="1000">
              <a:latin typeface="Source Sans Pro" panose="020B0503030403020204" pitchFamily="34" charset="0"/>
              <a:ea typeface="Source Sans Pro" panose="020B0503030403020204" pitchFamily="34" charset="0"/>
              <a:cs typeface="Century Gothic"/>
              <a:sym typeface="Century Gothic"/>
            </a:endParaRPr>
          </a:p>
          <a:p>
            <a:pPr marL="0" marR="0" lvl="0" indent="0" algn="l" defTabSz="914400" rtl="0" eaLnBrk="1" fontAlgn="auto" latinLnBrk="0" hangingPunct="1">
              <a:lnSpc>
                <a:spcPct val="100000"/>
              </a:lnSpc>
              <a:spcBef>
                <a:spcPts val="0"/>
              </a:spcBef>
              <a:spcAft>
                <a:spcPts val="0"/>
              </a:spcAft>
              <a:buClr>
                <a:schemeClr val="dk1"/>
              </a:buClr>
              <a:buSzPts val="1800"/>
              <a:buFont typeface="Source Sans Pro"/>
              <a:buNone/>
              <a:tabLst/>
              <a:defRPr/>
            </a:pPr>
            <a:r>
              <a:rPr lang="en-US" sz="1000">
                <a:latin typeface="Source Sans Pro" panose="020B0503030403020204" pitchFamily="34" charset="0"/>
                <a:ea typeface="Source Sans Pro" panose="020B0503030403020204" pitchFamily="34" charset="0"/>
              </a:rPr>
              <a:t>* </a:t>
            </a:r>
            <a:r>
              <a:rPr lang="en-US" sz="1000" b="1">
                <a:latin typeface="Source Sans Pro" panose="020B0503030403020204" pitchFamily="34" charset="0"/>
                <a:ea typeface="Source Sans Pro" panose="020B0503030403020204" pitchFamily="34" charset="0"/>
              </a:rPr>
              <a:t>Adaptation note: </a:t>
            </a:r>
            <a:r>
              <a:rPr lang="en-US" sz="1000">
                <a:latin typeface="Source Sans Pro" panose="020B0503030403020204" pitchFamily="34" charset="0"/>
                <a:ea typeface="Source Sans Pro" panose="020B0503030403020204" pitchFamily="34" charset="0"/>
              </a:rPr>
              <a:t>The facilitator can include or remove this session depending on the availability and provision of injectables in this country for this participant group. </a:t>
            </a:r>
            <a:r>
              <a:rPr lang="en-US" sz="1000" b="0" u="none">
                <a:latin typeface="Source Sans Pro" panose="020B0503030403020204" pitchFamily="34" charset="0"/>
                <a:ea typeface="Source Sans Pro" panose="020B0503030403020204" pitchFamily="34" charset="0"/>
              </a:rPr>
              <a:t>If this method is not included in the methods that drug shops or pharmacies will be allowed to provide in </a:t>
            </a:r>
            <a:r>
              <a:rPr lang="en-US" sz="1000" b="0" i="0" u="none" strike="noStrike" cap="none">
                <a:solidFill>
                  <a:schemeClr val="dk1"/>
                </a:solidFill>
                <a:latin typeface="Source Sans Pro" panose="020B0503030403020204" pitchFamily="34" charset="0"/>
                <a:ea typeface="Source Sans Pro" panose="020B0503030403020204" pitchFamily="34" charset="0"/>
                <a:sym typeface="Source Sans Pro"/>
              </a:rPr>
              <a:t>your context, tailor the content to align with the format for FP methods which are named as "referral methods" in this training (implants, IUDs, sterilization and vasectomy – Session 10). The content should be brief and at a minimum include a description of the FP method, what the provider should know, the 3 Ws, and correcting misunderstandings. </a:t>
            </a:r>
          </a:p>
          <a:p>
            <a:pPr marL="0" marR="0" lvl="0" indent="0" algn="l" rtl="0">
              <a:lnSpc>
                <a:spcPct val="100000"/>
              </a:lnSpc>
              <a:spcBef>
                <a:spcPts val="0"/>
              </a:spcBef>
              <a:spcAft>
                <a:spcPts val="0"/>
              </a:spcAft>
              <a:buClr>
                <a:schemeClr val="dk1"/>
              </a:buClr>
              <a:buSzPts val="1800"/>
              <a:buFont typeface="Source Sans Pro"/>
              <a:buNone/>
            </a:pPr>
            <a:endParaRPr sz="1800">
              <a:latin typeface="Century Gothic"/>
              <a:ea typeface="Century Gothic"/>
              <a:cs typeface="Century Gothic"/>
              <a:sym typeface="Century Gothic"/>
            </a:endParaRPr>
          </a:p>
        </p:txBody>
      </p:sp>
      <p:sp>
        <p:nvSpPr>
          <p:cNvPr id="1329" name="Google Shape;1329;p1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3"/>
        <p:cNvGrpSpPr/>
        <p:nvPr/>
      </p:nvGrpSpPr>
      <p:grpSpPr>
        <a:xfrm>
          <a:off x="0" y="0"/>
          <a:ext cx="0" cy="0"/>
          <a:chOff x="0" y="0"/>
          <a:chExt cx="0" cy="0"/>
        </a:xfrm>
      </p:grpSpPr>
      <p:sp>
        <p:nvSpPr>
          <p:cNvPr id="1334" name="Google Shape;1334;p3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5" name="Google Shape;1335;p3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Clr>
                <a:schemeClr val="dk1"/>
              </a:buClr>
              <a:buSzPts val="1000"/>
              <a:buFont typeface="Arial"/>
              <a:buNone/>
            </a:pPr>
            <a:r>
              <a:rPr lang="en-US" b="1"/>
              <a:t>Say: </a:t>
            </a:r>
            <a:r>
              <a:rPr lang="en-US"/>
              <a:t>In this session, you will learn more specific information about progestin-only injectables, which are available in this country. </a:t>
            </a:r>
            <a:endParaRPr/>
          </a:p>
          <a:p>
            <a:pPr marL="0" lvl="0" indent="0" algn="l" rtl="0">
              <a:lnSpc>
                <a:spcPct val="100000"/>
              </a:lnSpc>
              <a:spcBef>
                <a:spcPts val="600"/>
              </a:spcBef>
              <a:spcAft>
                <a:spcPts val="0"/>
              </a:spcAft>
              <a:buClr>
                <a:schemeClr val="dk1"/>
              </a:buClr>
              <a:buSzPts val="1000"/>
              <a:buFont typeface="Arial"/>
              <a:buNone/>
            </a:pPr>
            <a:r>
              <a:rPr lang="en-US" b="1"/>
              <a:t>Read </a:t>
            </a:r>
            <a:r>
              <a:rPr lang="en-US" b="0"/>
              <a:t>the text on the slide.</a:t>
            </a:r>
            <a:endParaRPr/>
          </a:p>
          <a:p>
            <a:pPr marL="0" marR="0" lvl="0" indent="0" algn="l" rtl="0">
              <a:lnSpc>
                <a:spcPct val="100000"/>
              </a:lnSpc>
              <a:spcBef>
                <a:spcPts val="60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types of progestin-only injectables available in the country and for provision by the participant group.</a:t>
            </a:r>
            <a:endParaRPr/>
          </a:p>
          <a:p>
            <a:pPr marL="0" lvl="0" indent="0" algn="l" rtl="0">
              <a:lnSpc>
                <a:spcPct val="100000"/>
              </a:lnSpc>
              <a:spcBef>
                <a:spcPts val="600"/>
              </a:spcBef>
              <a:spcAft>
                <a:spcPts val="0"/>
              </a:spcAft>
              <a:buClr>
                <a:schemeClr val="dk1"/>
              </a:buClr>
              <a:buSzPts val="1000"/>
              <a:buFont typeface="Arial"/>
              <a:buNone/>
            </a:pPr>
            <a:endParaRPr/>
          </a:p>
          <a:p>
            <a:pPr marL="571500" lvl="0" indent="-508000" algn="l" rtl="0">
              <a:lnSpc>
                <a:spcPct val="100000"/>
              </a:lnSpc>
              <a:spcBef>
                <a:spcPts val="600"/>
              </a:spcBef>
              <a:spcAft>
                <a:spcPts val="0"/>
              </a:spcAft>
              <a:buClr>
                <a:schemeClr val="dk1"/>
              </a:buClr>
              <a:buSzPts val="1000"/>
              <a:buFont typeface="Arial"/>
              <a:buNone/>
            </a:pPr>
            <a:endParaRPr/>
          </a:p>
          <a:p>
            <a:pPr marL="0" lvl="0" indent="0" algn="l" rtl="0">
              <a:lnSpc>
                <a:spcPct val="100000"/>
              </a:lnSpc>
              <a:spcBef>
                <a:spcPts val="800"/>
              </a:spcBef>
              <a:spcAft>
                <a:spcPts val="0"/>
              </a:spcAft>
              <a:buClr>
                <a:schemeClr val="dk1"/>
              </a:buClr>
              <a:buSzPts val="1000"/>
              <a:buFont typeface="Arial"/>
              <a:buNone/>
            </a:pPr>
            <a:endParaRPr/>
          </a:p>
        </p:txBody>
      </p:sp>
      <p:sp>
        <p:nvSpPr>
          <p:cNvPr id="1336" name="Google Shape;1336;p3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83</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3"/>
        <p:cNvGrpSpPr/>
        <p:nvPr/>
      </p:nvGrpSpPr>
      <p:grpSpPr>
        <a:xfrm>
          <a:off x="0" y="0"/>
          <a:ext cx="0" cy="0"/>
          <a:chOff x="0" y="0"/>
          <a:chExt cx="0" cy="0"/>
        </a:xfrm>
      </p:grpSpPr>
      <p:sp>
        <p:nvSpPr>
          <p:cNvPr id="1344" name="Google Shape;1344;p3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5" name="Google Shape;1345;p3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few </a:t>
            </a:r>
            <a:r>
              <a:rPr lang="en-US" b="0" i="0" u="none">
                <a:solidFill>
                  <a:srgbClr val="000000"/>
                </a:solidFill>
                <a:latin typeface="Source Sans Pro"/>
                <a:ea typeface="Source Sans Pro"/>
                <a:cs typeface="Source Sans Pro"/>
                <a:sym typeface="Source Sans Pro"/>
              </a:rPr>
              <a:t>participants to describe what they know about progestin-only injectables. For example, </a:t>
            </a:r>
            <a:r>
              <a:rPr lang="en-US" b="1" i="0" u="none">
                <a:solidFill>
                  <a:srgbClr val="000000"/>
                </a:solidFill>
                <a:latin typeface="Source Sans Pro"/>
                <a:ea typeface="Source Sans Pro"/>
                <a:cs typeface="Source Sans Pro"/>
                <a:sym typeface="Source Sans Pro"/>
              </a:rPr>
              <a:t>ask</a:t>
            </a:r>
            <a:r>
              <a:rPr lang="en-US" b="0" i="0" u="none">
                <a:solidFill>
                  <a:srgbClr val="000000"/>
                </a:solidFill>
                <a:latin typeface="Source Sans Pro"/>
                <a:ea typeface="Source Sans Pro"/>
                <a:cs typeface="Source Sans Pro"/>
                <a:sym typeface="Source Sans Pro"/>
              </a:rPr>
              <a:t> them what types of progestin-only injectables are available in their shops and pharmacies.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Click </a:t>
            </a:r>
            <a:r>
              <a:rPr lang="en-US" b="0" i="0" u="none">
                <a:latin typeface="Source Sans Pro"/>
                <a:ea typeface="Source Sans Pro"/>
                <a:cs typeface="Source Sans Pro"/>
                <a:sym typeface="Source Sans Pro"/>
              </a:rPr>
              <a:t>to reveal the text and </a:t>
            </a:r>
            <a:r>
              <a:rPr lang="en-US" b="1" i="0" u="none">
                <a:latin typeface="Source Sans Pro"/>
                <a:ea typeface="Source Sans Pro"/>
                <a:cs typeface="Source Sans Pro"/>
                <a:sym typeface="Source Sans Pro"/>
              </a:rPr>
              <a:t>read</a:t>
            </a:r>
            <a:r>
              <a:rPr lang="en-US" b="0" i="0" u="none">
                <a:latin typeface="Source Sans Pro"/>
                <a:ea typeface="Source Sans Pro"/>
                <a:cs typeface="Source Sans Pro"/>
                <a:sym typeface="Source Sans Pro"/>
              </a:rPr>
              <a:t> the points on the slide to describe progestin-only injectables.</a:t>
            </a:r>
            <a:endParaRPr/>
          </a:p>
          <a:p>
            <a:pPr marL="0" lvl="0" indent="0" algn="l" rtl="0">
              <a:lnSpc>
                <a:spcPct val="100000"/>
              </a:lnSpc>
              <a:spcBef>
                <a:spcPts val="0"/>
              </a:spcBef>
              <a:spcAft>
                <a:spcPts val="0"/>
              </a:spcAft>
              <a:buSzPts val="1400"/>
              <a:buNone/>
            </a:pPr>
            <a:r>
              <a:rPr lang="en-US" b="1" i="0" u="none">
                <a:latin typeface="Source Sans Pro"/>
                <a:ea typeface="Source Sans Pro"/>
                <a:cs typeface="Source Sans Pro"/>
                <a:sym typeface="Source Sans Pro"/>
              </a:rPr>
              <a:t>Ask </a:t>
            </a:r>
            <a:r>
              <a:rPr lang="en-US" b="0" i="0" u="none">
                <a:latin typeface="Source Sans Pro"/>
                <a:ea typeface="Source Sans Pro"/>
                <a:cs typeface="Source Sans Pro"/>
                <a:sym typeface="Source Sans Pro"/>
              </a:rPr>
              <a:t>a participant to remind the group about the difference between ‘perfect’ and ‘typical’ use.</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u="sng">
                <a:latin typeface="Source Sans Pro"/>
                <a:ea typeface="Source Sans Pro"/>
                <a:cs typeface="Source Sans Pro"/>
                <a:sym typeface="Source Sans Pro"/>
              </a:rPr>
              <a:t>DIGITAL OPTIONS: </a:t>
            </a:r>
            <a:endParaRPr/>
          </a:p>
          <a:p>
            <a:pPr marL="0" lvl="0" indent="0" algn="l" rtl="0">
              <a:lnSpc>
                <a:spcPct val="100000"/>
              </a:lnSpc>
              <a:spcBef>
                <a:spcPts val="0"/>
              </a:spcBef>
              <a:spcAft>
                <a:spcPts val="0"/>
              </a:spcAft>
              <a:buSzPts val="1400"/>
              <a:buNone/>
            </a:pPr>
            <a:r>
              <a:rPr lang="en-US" b="0" u="none">
                <a:latin typeface="Source Sans Pro"/>
                <a:ea typeface="Source Sans Pro"/>
                <a:cs typeface="Source Sans Pro"/>
                <a:sym typeface="Source Sans Pro"/>
              </a:rPr>
              <a:t>The Global Health Media Project has an approximately 5-minute video overview for health workers in English on “the contraceptive injection” (progestin-only injectables) and how it works here: </a:t>
            </a:r>
            <a:r>
              <a:rPr lang="en-US" u="sng">
                <a:solidFill>
                  <a:schemeClr val="hlink"/>
                </a:solidFill>
                <a:latin typeface="Source Sans Pro"/>
                <a:ea typeface="Source Sans Pro"/>
                <a:cs typeface="Source Sans Pro"/>
                <a:sym typeface="Source Sans Pro"/>
                <a:hlinkClick r:id="rId3"/>
              </a:rPr>
              <a:t>https://globalhealthmedia.org/videos/the-contraceptive-injection/</a:t>
            </a:r>
            <a:endParaRPr u="sng">
              <a:solidFill>
                <a:schemeClr val="hlink"/>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0" u="sng">
              <a:latin typeface="Source Sans Pro"/>
              <a:ea typeface="Source Sans Pro"/>
              <a:cs typeface="Source Sans Pro"/>
              <a:sym typeface="Source Sans Pro"/>
            </a:endParaRPr>
          </a:p>
          <a:p>
            <a:pPr marL="0" marR="0" lvl="0" indent="0" algn="l" rtl="0">
              <a:lnSpc>
                <a:spcPct val="95000"/>
              </a:lnSpc>
              <a:spcBef>
                <a:spcPts val="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versions and administration of injectables for the country context and participant group.</a:t>
            </a:r>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346" name="Google Shape;1346;p3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5"/>
        <p:cNvGrpSpPr/>
        <p:nvPr/>
      </p:nvGrpSpPr>
      <p:grpSpPr>
        <a:xfrm>
          <a:off x="0" y="0"/>
          <a:ext cx="0" cy="0"/>
          <a:chOff x="0" y="0"/>
          <a:chExt cx="0" cy="0"/>
        </a:xfrm>
      </p:grpSpPr>
      <p:sp>
        <p:nvSpPr>
          <p:cNvPr id="1356" name="Google Shape;1356;p3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7" name="Google Shape;1357;p3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a participant to read the points on the slide. </a:t>
            </a:r>
            <a:r>
              <a:rPr lang="en-US" i="0">
                <a:solidFill>
                  <a:srgbClr val="000000"/>
                </a:solidFill>
                <a:latin typeface="Source Sans Pro"/>
                <a:ea typeface="Source Sans Pro"/>
                <a:cs typeface="Source Sans Pro"/>
                <a:sym typeface="Source Sans Pro"/>
              </a:rPr>
              <a:t> </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With progestin-only injectables, it is important to remember the various windows of time when women can receive a reinjection that is still effective at preventing pregnancy.</a:t>
            </a:r>
            <a:endParaRPr sz="1000" b="0" i="0" u="none" strike="noStrike">
              <a:solidFill>
                <a:srgbClr val="211E1F"/>
              </a:solidFill>
              <a:latin typeface="Gill Sans"/>
              <a:ea typeface="Gill Sans"/>
              <a:cs typeface="Gill Sans"/>
              <a:sym typeface="Gill Sans"/>
            </a:endParaRPr>
          </a:p>
          <a:p>
            <a:pPr marL="0" lvl="0" indent="0" algn="l" rtl="0">
              <a:lnSpc>
                <a:spcPct val="100000"/>
              </a:lnSpc>
              <a:spcBef>
                <a:spcPts val="0"/>
              </a:spcBef>
              <a:spcAft>
                <a:spcPts val="0"/>
              </a:spcAft>
              <a:buSzPts val="1400"/>
              <a:buFont typeface="Arial"/>
              <a:buNone/>
            </a:pPr>
            <a:endParaRPr b="1" u="sng">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versions and administration of injectables for the country context and participant group.</a:t>
            </a:r>
            <a:endParaRPr/>
          </a:p>
          <a:p>
            <a:pPr marL="0" lvl="0" indent="0" algn="l" rtl="0">
              <a:lnSpc>
                <a:spcPct val="100000"/>
              </a:lnSpc>
              <a:spcBef>
                <a:spcPts val="0"/>
              </a:spcBef>
              <a:spcAft>
                <a:spcPts val="0"/>
              </a:spcAft>
              <a:buSzPts val="1400"/>
              <a:buFont typeface="Arial"/>
              <a:buNone/>
            </a:pPr>
            <a:endParaRPr b="1" u="sng">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
        <p:nvSpPr>
          <p:cNvPr id="1358" name="Google Shape;1358;p3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3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0" name="Google Shape;1370;p3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Ask </a:t>
            </a:r>
            <a:r>
              <a:rPr lang="en-US" b="0" i="0">
                <a:solidFill>
                  <a:srgbClr val="000000"/>
                </a:solidFill>
                <a:latin typeface="Source Sans Pro"/>
                <a:ea typeface="Source Sans Pro"/>
                <a:cs typeface="Source Sans Pro"/>
                <a:sym typeface="Source Sans Pro"/>
              </a:rPr>
              <a:t>participants:</a:t>
            </a:r>
            <a:r>
              <a:rPr lang="en-US" b="1" i="0">
                <a:solidFill>
                  <a:srgbClr val="000000"/>
                </a:solidFill>
                <a:latin typeface="Source Sans Pro"/>
                <a:ea typeface="Source Sans Pro"/>
                <a:cs typeface="Source Sans Pro"/>
                <a:sym typeface="Source Sans Pro"/>
              </a:rPr>
              <a:t> </a:t>
            </a:r>
            <a:r>
              <a:rPr lang="en-US" b="0" i="0">
                <a:solidFill>
                  <a:srgbClr val="000000"/>
                </a:solidFill>
                <a:latin typeface="Source Sans Pro"/>
                <a:ea typeface="Source Sans Pro"/>
                <a:cs typeface="Source Sans Pro"/>
                <a:sym typeface="Source Sans Pro"/>
              </a:rPr>
              <a:t>What do you think are some benefits and some limitations when using injectables?</a:t>
            </a:r>
            <a:endParaRPr b="0" i="0"/>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Allow </a:t>
            </a:r>
            <a:r>
              <a:rPr lang="en-US" b="0" i="0">
                <a:solidFill>
                  <a:srgbClr val="000000"/>
                </a:solidFill>
                <a:latin typeface="Source Sans Pro"/>
                <a:ea typeface="Source Sans Pro"/>
                <a:cs typeface="Source Sans Pro"/>
                <a:sym typeface="Source Sans Pro"/>
              </a:rPr>
              <a:t>a few responses or write participant responses on a flip chart.</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Click</a:t>
            </a:r>
            <a:r>
              <a:rPr lang="en-US" b="0" i="0">
                <a:solidFill>
                  <a:srgbClr val="000000"/>
                </a:solidFill>
                <a:latin typeface="Source Sans Pro"/>
                <a:ea typeface="Source Sans Pro"/>
                <a:cs typeface="Source Sans Pro"/>
                <a:sym typeface="Source Sans Pro"/>
              </a:rPr>
              <a:t> to reveal the suggested responses and </a:t>
            </a:r>
            <a:r>
              <a:rPr lang="en-US" b="1" i="0">
                <a:solidFill>
                  <a:srgbClr val="000000"/>
                </a:solidFill>
                <a:latin typeface="Source Sans Pro"/>
                <a:ea typeface="Source Sans Pro"/>
                <a:cs typeface="Source Sans Pro"/>
                <a:sym typeface="Source Sans Pro"/>
              </a:rPr>
              <a:t>compare</a:t>
            </a:r>
            <a:r>
              <a:rPr lang="en-US" b="0" i="0">
                <a:solidFill>
                  <a:srgbClr val="000000"/>
                </a:solidFill>
                <a:latin typeface="Source Sans Pro"/>
                <a:ea typeface="Source Sans Pro"/>
                <a:cs typeface="Source Sans Pro"/>
                <a:sym typeface="Source Sans Pro"/>
              </a:rPr>
              <a:t> them with the participants’ responses.</a:t>
            </a:r>
            <a:endParaRPr/>
          </a:p>
          <a:p>
            <a:pPr marL="0" lvl="0" indent="0" algn="l" rtl="0">
              <a:lnSpc>
                <a:spcPct val="100000"/>
              </a:lnSpc>
              <a:spcBef>
                <a:spcPts val="0"/>
              </a:spcBef>
              <a:spcAft>
                <a:spcPts val="0"/>
              </a:spcAft>
              <a:buSzPts val="1400"/>
              <a:buNone/>
            </a:pPr>
            <a:r>
              <a:rPr lang="en-US" b="1" i="0">
                <a:solidFill>
                  <a:srgbClr val="000000"/>
                </a:solidFill>
                <a:latin typeface="Source Sans Pro"/>
                <a:ea typeface="Source Sans Pro"/>
                <a:cs typeface="Source Sans Pro"/>
                <a:sym typeface="Source Sans Pro"/>
              </a:rPr>
              <a:t>Say: </a:t>
            </a:r>
            <a:r>
              <a:rPr lang="en-US" b="0" i="0">
                <a:solidFill>
                  <a:srgbClr val="000000"/>
                </a:solidFill>
                <a:latin typeface="Source Sans Pro"/>
                <a:ea typeface="Source Sans Pro"/>
                <a:cs typeface="Source Sans Pro"/>
                <a:sym typeface="Source Sans Pro"/>
              </a:rPr>
              <a:t>It is important to know that injectables are one of the most used contraceptive methods, but they are also one of the most quickly discontinued or stopped. Most common reasons for stopping cited by women are the bleeding changes.</a:t>
            </a:r>
            <a:endParaRPr b="1"/>
          </a:p>
          <a:p>
            <a:pPr marL="0" lvl="0" indent="0" algn="l" rtl="0">
              <a:lnSpc>
                <a:spcPct val="100000"/>
              </a:lnSpc>
              <a:spcBef>
                <a:spcPts val="0"/>
              </a:spcBef>
              <a:spcAft>
                <a:spcPts val="0"/>
              </a:spcAft>
              <a:buSzPts val="1400"/>
              <a:buNone/>
            </a:pPr>
            <a:r>
              <a:rPr lang="en-US" i="0">
                <a:solidFill>
                  <a:srgbClr val="000000"/>
                </a:solidFill>
                <a:latin typeface="Source Sans Pro"/>
                <a:ea typeface="Source Sans Pro"/>
                <a:cs typeface="Source Sans Pro"/>
                <a:sym typeface="Source Sans Pro"/>
              </a:rPr>
              <a:t> </a:t>
            </a:r>
            <a:endParaRPr/>
          </a:p>
          <a:p>
            <a:pPr marL="0" marR="0" lvl="0" indent="0" algn="l" rtl="0">
              <a:lnSpc>
                <a:spcPct val="100000"/>
              </a:lnSpc>
              <a:spcBef>
                <a:spcPts val="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can update this slide to the applicable versions and administration of injectables for the country context and participant group.</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i="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000"/>
              <a:buFont typeface="Arial"/>
              <a:buNone/>
            </a:pPr>
            <a:endParaRPr/>
          </a:p>
        </p:txBody>
      </p:sp>
      <p:sp>
        <p:nvSpPr>
          <p:cNvPr id="1371" name="Google Shape;1371;p3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1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0" name="Google Shape;1380;p166:notes"/>
          <p:cNvSpPr txBox="1">
            <a:spLocks noGrp="1"/>
          </p:cNvSpPr>
          <p:nvPr>
            <p:ph type="body" idx="1"/>
          </p:nvPr>
        </p:nvSpPr>
        <p:spPr>
          <a:xfrm>
            <a:off x="685800" y="4229100"/>
            <a:ext cx="5486400" cy="483489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
            </a:r>
            <a:r>
              <a:rPr lang="en-US" b="1" i="0" u="none" strike="noStrike" cap="none">
                <a:latin typeface="Source Sans Pro"/>
                <a:ea typeface="Source Sans Pro"/>
                <a:cs typeface="Source Sans Pro"/>
                <a:sym typeface="Source Sans Pro"/>
              </a:rPr>
              <a:t>ATOR NOTES (20 MIN)</a:t>
            </a:r>
            <a:endParaRPr/>
          </a:p>
          <a:p>
            <a:pPr marL="0" lvl="0" indent="0" algn="l" rtl="0">
              <a:lnSpc>
                <a:spcPct val="100000"/>
              </a:lnSpc>
              <a:spcBef>
                <a:spcPts val="0"/>
              </a:spcBef>
              <a:spcAft>
                <a:spcPts val="0"/>
              </a:spcAft>
              <a:buSzPts val="1400"/>
              <a:buNone/>
            </a:pPr>
            <a:r>
              <a:rPr lang="en-US" b="1"/>
              <a:t>Say: </a:t>
            </a:r>
            <a:endParaRPr/>
          </a:p>
          <a:p>
            <a:pPr marL="285750" lvl="0" indent="-2857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For certain methods, including this one, providers should rule out pregnancy first. Progestin-only injectables have no harmful effect if a woman is already pregnant, but the injectable will not work if she is already pregnant. Also, as we have discussed, providers must check if the woman has any conditions that might make using this method harmful for her. </a:t>
            </a:r>
            <a:endParaRPr/>
          </a:p>
          <a:p>
            <a:pPr marL="285750" lvl="0" indent="-2857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If you need to rule out pregnancy, and there are no pregnancy tests available or the client does not want to buy one, you can use the ‘How and When to use the Pregnancy Checklist and Pregnancy Tests’ resource from your </a:t>
            </a:r>
            <a:r>
              <a:rPr lang="en-US"/>
              <a:t>FP On-the-Job Reference Booklet</a:t>
            </a:r>
            <a:r>
              <a:rPr lang="en-US" sz="1000" b="0" i="0" u="none" strike="noStrike">
                <a:latin typeface="Source Sans Pro"/>
                <a:ea typeface="Source Sans Pro"/>
                <a:cs typeface="Source Sans Pro"/>
                <a:sym typeface="Source Sans Pro"/>
              </a:rPr>
              <a:t>.</a:t>
            </a:r>
            <a:endParaRPr/>
          </a:p>
          <a:p>
            <a:pPr marL="285750" lvl="0" indent="-285750" algn="l" rtl="0">
              <a:lnSpc>
                <a:spcPct val="100000"/>
              </a:lnSpc>
              <a:spcBef>
                <a:spcPts val="0"/>
              </a:spcBef>
              <a:spcAft>
                <a:spcPts val="0"/>
              </a:spcAft>
              <a:buClr>
                <a:schemeClr val="dk1"/>
              </a:buClr>
              <a:buSzPts val="1400"/>
              <a:buFont typeface="Arial"/>
              <a:buChar char="•"/>
            </a:pPr>
            <a:r>
              <a:rPr lang="en-US" b="0"/>
              <a:t>In the POP section of your </a:t>
            </a:r>
            <a:r>
              <a:rPr lang="en-US"/>
              <a:t>FP On-the-Job Reference Booklet</a:t>
            </a:r>
            <a:r>
              <a:rPr lang="en-US" b="0"/>
              <a:t>, there is a screening tool that looks like the one on the slide. This makes it easier to screen injectables clients for various conditions for which this method might be harmful. </a:t>
            </a:r>
            <a:endParaRPr/>
          </a:p>
          <a:p>
            <a:pPr marL="285750" lvl="0" indent="-285750" algn="l" rtl="0">
              <a:lnSpc>
                <a:spcPct val="100000"/>
              </a:lnSpc>
              <a:spcBef>
                <a:spcPts val="0"/>
              </a:spcBef>
              <a:spcAft>
                <a:spcPts val="0"/>
              </a:spcAft>
              <a:buClr>
                <a:schemeClr val="dk1"/>
              </a:buClr>
              <a:buSzPts val="1400"/>
              <a:buFont typeface="Arial"/>
              <a:buChar char="•"/>
            </a:pPr>
            <a:r>
              <a:rPr lang="en-US" b="0"/>
              <a:t>As you see here, the top half of the checklist has questions that identify women who should not use this method. The bottom set of questions identify women who are not pregnant. The text at the bottom gives further instructions on starting this method. </a:t>
            </a:r>
            <a:endParaRPr/>
          </a:p>
          <a:p>
            <a:pPr marL="0" lvl="0" indent="0" algn="l" rtl="0">
              <a:lnSpc>
                <a:spcPct val="100000"/>
              </a:lnSpc>
              <a:spcBef>
                <a:spcPts val="0"/>
              </a:spcBef>
              <a:spcAft>
                <a:spcPts val="0"/>
              </a:spcAft>
              <a:buSzPts val="1400"/>
              <a:buNone/>
            </a:pPr>
            <a:r>
              <a:rPr lang="en-US" b="1"/>
              <a:t>Click </a:t>
            </a:r>
            <a:r>
              <a:rPr lang="en-US" b="0"/>
              <a:t>and </a:t>
            </a:r>
            <a:r>
              <a:rPr lang="en-US" b="1"/>
              <a:t>say: </a:t>
            </a:r>
            <a:r>
              <a:rPr lang="en-US" b="0"/>
              <a:t>Using the checklist for this method in your </a:t>
            </a:r>
            <a:r>
              <a:rPr lang="en-US"/>
              <a:t>FP On-the-Job Reference Booklet</a:t>
            </a:r>
            <a:r>
              <a:rPr lang="en-US" b="0"/>
              <a:t>, write down your answer to the 6 questions on the slide.</a:t>
            </a:r>
            <a:endParaRPr/>
          </a:p>
          <a:p>
            <a:pPr marL="0" lvl="0" indent="0" algn="l" rtl="0">
              <a:lnSpc>
                <a:spcPct val="100000"/>
              </a:lnSpc>
              <a:spcBef>
                <a:spcPts val="0"/>
              </a:spcBef>
              <a:spcAft>
                <a:spcPts val="0"/>
              </a:spcAft>
              <a:buSzPts val="1400"/>
              <a:buNone/>
            </a:pPr>
            <a:r>
              <a:rPr lang="en-US" b="1"/>
              <a:t>Allow </a:t>
            </a:r>
            <a:r>
              <a:rPr lang="en-US" b="0"/>
              <a:t>the participants about 10 minutes to write down their answers.</a:t>
            </a:r>
            <a:r>
              <a:rPr lang="en-US" b="1"/>
              <a:t> </a:t>
            </a:r>
            <a:endParaRPr/>
          </a:p>
          <a:p>
            <a:pPr marL="0" lvl="0" indent="0" algn="l" rtl="0">
              <a:lnSpc>
                <a:spcPct val="100000"/>
              </a:lnSpc>
              <a:spcBef>
                <a:spcPts val="0"/>
              </a:spcBef>
              <a:spcAft>
                <a:spcPts val="0"/>
              </a:spcAft>
              <a:buSzPts val="1400"/>
              <a:buNone/>
            </a:pPr>
            <a:r>
              <a:rPr lang="en-US" b="0"/>
              <a:t>After the 10 minutes has elapsed, </a:t>
            </a:r>
            <a:r>
              <a:rPr lang="en-US" b="1"/>
              <a:t>call on </a:t>
            </a:r>
            <a:r>
              <a:rPr lang="en-US" b="0"/>
              <a:t>a participant to answer each question, correcting as needed.</a:t>
            </a:r>
            <a:endParaRPr b="1"/>
          </a:p>
          <a:p>
            <a:pPr marL="171450" lvl="0" indent="-10795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SzPts val="1400"/>
              <a:buNone/>
            </a:pPr>
            <a:r>
              <a:rPr lang="en-US" b="1"/>
              <a:t>Answer key:</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Yes</a:t>
            </a:r>
            <a:endParaRPr/>
          </a:p>
          <a:p>
            <a:pPr marL="228600" lvl="0" indent="-228600" algn="l" rtl="0">
              <a:lnSpc>
                <a:spcPct val="100000"/>
              </a:lnSpc>
              <a:spcBef>
                <a:spcPts val="0"/>
              </a:spcBef>
              <a:spcAft>
                <a:spcPts val="0"/>
              </a:spcAft>
              <a:buClr>
                <a:schemeClr val="dk1"/>
              </a:buClr>
              <a:buSzPts val="1000"/>
              <a:buFont typeface="Source Sans Pro"/>
              <a:buAutoNum type="arabicPeriod"/>
            </a:pPr>
            <a:r>
              <a:rPr lang="en-US" b="0"/>
              <a:t>No</a:t>
            </a:r>
            <a:endParaRPr/>
          </a:p>
          <a:p>
            <a:pPr marL="0" lvl="0" indent="0" algn="l" rtl="0">
              <a:lnSpc>
                <a:spcPct val="100000"/>
              </a:lnSpc>
              <a:spcBef>
                <a:spcPts val="0"/>
              </a:spcBef>
              <a:spcAft>
                <a:spcPts val="0"/>
              </a:spcAft>
              <a:buSzPts val="1400"/>
              <a:buNone/>
            </a:pPr>
            <a:endParaRPr b="1" u="sng"/>
          </a:p>
          <a:p>
            <a:pPr marL="0" lvl="0" indent="0" algn="l" rtl="0">
              <a:lnSpc>
                <a:spcPct val="100000"/>
              </a:lnSpc>
              <a:spcBef>
                <a:spcPts val="0"/>
              </a:spcBef>
              <a:spcAft>
                <a:spcPts val="0"/>
              </a:spcAft>
              <a:buSzPts val="1400"/>
              <a:buNone/>
            </a:pPr>
            <a:r>
              <a:rPr lang="en-US" b="1" u="sng"/>
              <a:t>References</a:t>
            </a:r>
            <a:r>
              <a:rPr lang="en-US"/>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t>FP TRP, Injectables module.</a:t>
            </a:r>
            <a:endParaRPr/>
          </a:p>
        </p:txBody>
      </p:sp>
      <p:sp>
        <p:nvSpPr>
          <p:cNvPr id="1381" name="Google Shape;1381;p1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2"/>
        <p:cNvGrpSpPr/>
        <p:nvPr/>
      </p:nvGrpSpPr>
      <p:grpSpPr>
        <a:xfrm>
          <a:off x="0" y="0"/>
          <a:ext cx="0" cy="0"/>
          <a:chOff x="0" y="0"/>
          <a:chExt cx="0" cy="0"/>
        </a:xfrm>
      </p:grpSpPr>
      <p:sp>
        <p:nvSpPr>
          <p:cNvPr id="1393" name="Google Shape;1393;p1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4" name="Google Shape;1394;p1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a:t>
            </a:r>
            <a:r>
              <a:rPr lang="en-US" b="1" i="0" u="none" strike="noStrike" cap="none">
                <a:latin typeface="Source Sans Pro"/>
                <a:ea typeface="Source Sans Pro"/>
                <a:cs typeface="Source Sans Pro"/>
                <a:sym typeface="Source Sans Pro"/>
              </a:rPr>
              <a:t>ILITATOR NOTES</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a:t>
            </a:r>
            <a:r>
              <a:rPr lang="en-US">
                <a:latin typeface="Source Sans Pro"/>
                <a:ea typeface="Source Sans Pro"/>
                <a:cs typeface="Source Sans Pro"/>
                <a:sym typeface="Source Sans Pro"/>
              </a:rPr>
              <a:t> </a:t>
            </a:r>
            <a:endParaRPr/>
          </a:p>
          <a:p>
            <a:pPr marL="171450" lvl="0" indent="-171450" algn="l" rtl="0">
              <a:lnSpc>
                <a:spcPct val="100000"/>
              </a:lnSpc>
              <a:spcBef>
                <a:spcPts val="0"/>
              </a:spcBef>
              <a:spcAft>
                <a:spcPts val="0"/>
              </a:spcAft>
              <a:buClr>
                <a:schemeClr val="dk1"/>
              </a:buClr>
              <a:buSzPts val="1400"/>
              <a:buFont typeface="Arial"/>
              <a:buChar char="•"/>
            </a:pPr>
            <a:r>
              <a:rPr lang="en-US" sz="1000" b="0" i="0" u="none" strike="noStrike">
                <a:latin typeface="Source Sans Pro"/>
                <a:ea typeface="Source Sans Pro"/>
                <a:cs typeface="Source Sans Pro"/>
                <a:sym typeface="Source Sans Pro"/>
              </a:rPr>
              <a:t>After ruling out pregnancy and checking medical conditions</a:t>
            </a:r>
            <a:r>
              <a:rPr lang="en-US">
                <a:latin typeface="Source Sans Pro"/>
                <a:ea typeface="Source Sans Pro"/>
                <a:cs typeface="Source Sans Pro"/>
                <a:sym typeface="Source Sans Pro"/>
              </a:rPr>
              <a:t>, it is then time to give the client the injection if she has chosen DMPA-IM or NET-EN.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 information on the next several slides describes a 15-step process for giving injections, as well as safe disposal of sharps and what to do if you have a needlestick injury.</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You will observe the facilitator, and then practice giving the injection into a piece of fruit or an anatomical model. </a:t>
            </a:r>
            <a:endParaRPr/>
          </a:p>
          <a:p>
            <a:pPr marL="171450"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You can also refer to your Injections Checklist handout in your </a:t>
            </a:r>
            <a:r>
              <a:rPr lang="en-US"/>
              <a:t>FP On-the-Job Reference Booklet </a:t>
            </a:r>
            <a:r>
              <a:rPr lang="en-US">
                <a:latin typeface="Source Sans Pro"/>
                <a:ea typeface="Source Sans Pro"/>
                <a:cs typeface="Source Sans Pro"/>
                <a:sym typeface="Source Sans Pro"/>
              </a:rPr>
              <a:t>as a reference tool.</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with participants. </a:t>
            </a:r>
            <a:r>
              <a:rPr lang="en-US" b="1">
                <a:latin typeface="Source Sans Pro"/>
                <a:ea typeface="Source Sans Pro"/>
                <a:cs typeface="Source Sans Pro"/>
                <a:sym typeface="Source Sans Pro"/>
              </a:rPr>
              <a:t>Use</a:t>
            </a:r>
            <a:r>
              <a:rPr lang="en-US">
                <a:latin typeface="Source Sans Pro"/>
                <a:ea typeface="Source Sans Pro"/>
                <a:cs typeface="Source Sans Pro"/>
                <a:sym typeface="Source Sans Pro"/>
              </a:rPr>
              <a:t> an assistant or ask for a volunteer so you can demonstrate the process over the assistant/volunteer’s clothes.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a:t>
            </a:r>
            <a:r>
              <a:rPr lang="en-US" b="1">
                <a:latin typeface="Source Sans Pro"/>
                <a:ea typeface="Source Sans Pro"/>
                <a:cs typeface="Source Sans Pro"/>
                <a:sym typeface="Source Sans Pro"/>
              </a:rPr>
              <a:t>Ensure</a:t>
            </a:r>
            <a:r>
              <a:rPr lang="en-US">
                <a:latin typeface="Source Sans Pro"/>
                <a:ea typeface="Source Sans Pro"/>
                <a:cs typeface="Source Sans Pro"/>
                <a:sym typeface="Source Sans Pro"/>
              </a:rPr>
              <a:t> that participants can see the demonstration and encourage them to ask questions.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Say:</a:t>
            </a:r>
            <a:endParaRPr b="1">
              <a:latin typeface="Source Sans Pro"/>
              <a:ea typeface="Source Sans Pro"/>
              <a:cs typeface="Source Sans Pro"/>
              <a:sym typeface="Source Sans Pro"/>
            </a:endParaRPr>
          </a:p>
          <a:p>
            <a:pPr marL="228600" lvl="0" algn="l" rtl="0">
              <a:lnSpc>
                <a:spcPct val="95000"/>
              </a:lnSpc>
              <a:spcAft>
                <a:spcPts val="0"/>
              </a:spcAft>
              <a:buClr>
                <a:schemeClr val="dk1"/>
              </a:buClr>
              <a:buSzPts val="1000"/>
              <a:buFont typeface="+mj-lt"/>
              <a:buAutoNum type="arabicPeriod"/>
            </a:pPr>
            <a:r>
              <a:rPr lang="en-US">
                <a:latin typeface="Source Sans Pro"/>
                <a:ea typeface="Source Sans Pro"/>
                <a:cs typeface="Source Sans Pro"/>
                <a:sym typeface="Source Sans Pro"/>
              </a:rPr>
              <a:t>First, if possible, wash your hands well with soap and water. If you do not have running water to wash your hands, then use an alcohol-based hand rub or wipe if possible.</a:t>
            </a:r>
            <a:endParaRPr/>
          </a:p>
          <a:p>
            <a:pPr marL="228600" lvl="0" algn="l" rtl="0">
              <a:lnSpc>
                <a:spcPct val="95000"/>
              </a:lnSpc>
              <a:spcAft>
                <a:spcPts val="0"/>
              </a:spcAft>
              <a:buClr>
                <a:schemeClr val="dk1"/>
              </a:buClr>
              <a:buSzPts val="1000"/>
              <a:buFont typeface="+mj-lt"/>
              <a:buAutoNum type="arabicPeriod"/>
            </a:pPr>
            <a:r>
              <a:rPr lang="en-US">
                <a:latin typeface="Source Sans Pro"/>
                <a:ea typeface="Source Sans Pro"/>
                <a:cs typeface="Source Sans Pro"/>
                <a:sym typeface="Source Sans Pro"/>
              </a:rPr>
              <a:t>Then, let your hands dry in the air.</a:t>
            </a:r>
            <a:endParaRPr>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endParaRPr sz="100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3"/>
        <p:cNvGrpSpPr/>
        <p:nvPr/>
      </p:nvGrpSpPr>
      <p:grpSpPr>
        <a:xfrm>
          <a:off x="0" y="0"/>
          <a:ext cx="0" cy="0"/>
          <a:chOff x="0" y="0"/>
          <a:chExt cx="0" cy="0"/>
        </a:xfrm>
      </p:grpSpPr>
      <p:sp>
        <p:nvSpPr>
          <p:cNvPr id="1404" name="Google Shape;1404;p1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5" name="Google Shape;1405;p1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with participants. Use an assistant or ask for a volunteer so you can demonstrate the process over the assistant/volunteer’s clothes.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a:t>
            </a:r>
            <a:r>
              <a:rPr lang="en-US" b="1">
                <a:latin typeface="Source Sans Pro"/>
                <a:ea typeface="Source Sans Pro"/>
                <a:cs typeface="Source Sans Pro"/>
                <a:sym typeface="Source Sans Pro"/>
              </a:rPr>
              <a:t>Ensure</a:t>
            </a:r>
            <a:r>
              <a:rPr lang="en-US">
                <a:latin typeface="Source Sans Pro"/>
                <a:ea typeface="Source Sans Pro"/>
                <a:cs typeface="Source Sans Pro"/>
                <a:sym typeface="Source Sans Pro"/>
              </a:rPr>
              <a:t> that participants can see the demonstration and encourage them to ask questions.)</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a:t>
            </a:r>
            <a:r>
              <a:rPr lang="en-US">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90000"/>
              <a:buFont typeface="+mj-lt"/>
              <a:buAutoNum type="arabicPeriod" startAt="3"/>
            </a:pPr>
            <a:r>
              <a:rPr lang="en-US">
                <a:latin typeface="Source Sans Pro"/>
                <a:ea typeface="Source Sans Pro"/>
                <a:cs typeface="Source Sans Pro"/>
                <a:sym typeface="Source Sans Pro"/>
              </a:rPr>
              <a:t>If the skin around the injection site is dirty, wash it with a cotton ball soaked in clean water. If the skin is not visibly dirty, there is no need to clean it before giving the injection. </a:t>
            </a:r>
            <a:endParaRPr/>
          </a:p>
          <a:p>
            <a:pPr marL="228600" lvl="0" algn="l" rtl="0">
              <a:lnSpc>
                <a:spcPct val="100000"/>
              </a:lnSpc>
              <a:spcBef>
                <a:spcPts val="0"/>
              </a:spcBef>
              <a:spcAft>
                <a:spcPts val="0"/>
              </a:spcAft>
              <a:buSzPct val="90000"/>
              <a:buFont typeface="+mj-lt"/>
              <a:buAutoNum type="arabicPeriod" startAt="3"/>
            </a:pPr>
            <a:r>
              <a:rPr lang="en-US">
                <a:latin typeface="Source Sans Pro"/>
                <a:ea typeface="Source Sans Pro"/>
                <a:cs typeface="Source Sans Pro"/>
                <a:sym typeface="Source Sans Pro"/>
              </a:rPr>
              <a:t>Next, double-check the bottle for content and dose and make sure that it is not past the expiration date. </a:t>
            </a:r>
            <a:endParaRPr/>
          </a:p>
          <a:p>
            <a:pPr marL="228600" lvl="0" algn="l" rtl="0">
              <a:lnSpc>
                <a:spcPct val="95000"/>
              </a:lnSpc>
              <a:spcBef>
                <a:spcPts val="650"/>
              </a:spcBef>
              <a:spcAft>
                <a:spcPts val="0"/>
              </a:spcAft>
              <a:buClr>
                <a:schemeClr val="dk1"/>
              </a:buClr>
              <a:buSzPct val="90000"/>
              <a:buFont typeface="+mj-lt"/>
              <a:buAutoNum type="arabicPeriod" startAt="3"/>
            </a:pPr>
            <a:r>
              <a:rPr lang="en-US">
                <a:latin typeface="Source Sans Pro"/>
                <a:ea typeface="Source Sans Pro"/>
                <a:cs typeface="Source Sans Pro"/>
                <a:sym typeface="Source Sans Pro"/>
              </a:rPr>
              <a:t>Roll the bottle between the palms of your hands to mix the solution or shake it gently. Do not shake it too vigorously or the contents will become frothy making it difficult to extract the entire contents of the bottle. NET-EN does not need to be mixed but rolling the bottle in the palms will warm the solution, making it easier to extract. </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Calibri"/>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endParaRPr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Ask </a:t>
            </a:r>
            <a:r>
              <a:rPr lang="en-US" b="0">
                <a:latin typeface="Source Sans Pro"/>
                <a:ea typeface="Source Sans Pro"/>
                <a:cs typeface="Source Sans Pro"/>
                <a:sym typeface="Source Sans Pro"/>
              </a:rPr>
              <a:t>a participant to read the names of each method and the accompanying text below.</a:t>
            </a:r>
            <a:endParaRPr/>
          </a:p>
          <a:p>
            <a:pPr marL="0" lvl="0" indent="0" algn="l" rtl="0">
              <a:lnSpc>
                <a:spcPct val="100000"/>
              </a:lnSpc>
              <a:spcBef>
                <a:spcPts val="0"/>
              </a:spcBef>
              <a:spcAft>
                <a:spcPts val="0"/>
              </a:spcAft>
              <a:buClr>
                <a:schemeClr val="dk1"/>
              </a:buClr>
              <a:buSzPts val="1000"/>
              <a:buFont typeface="Arial"/>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FP methods can be grouped into many different categories. For this training, we will focus on FP methods typically provided by pharmacies and drug shops in this country. Here, we present methods that pharmacies and drug shops provide that DO NOT require medical screening. </a:t>
            </a:r>
            <a:endParaRPr/>
          </a:p>
          <a:p>
            <a:pPr marL="0" lvl="0" indent="0" algn="l" rtl="0">
              <a:lnSpc>
                <a:spcPct val="100000"/>
              </a:lnSpc>
              <a:spcBef>
                <a:spcPts val="0"/>
              </a:spcBef>
              <a:spcAft>
                <a:spcPts val="0"/>
              </a:spcAft>
              <a:buClr>
                <a:schemeClr val="dk1"/>
              </a:buClr>
              <a:buSzPts val="1000"/>
              <a:buFont typeface="Arial"/>
              <a:buNone/>
            </a:pPr>
            <a:r>
              <a:rPr lang="en-US" b="0">
                <a:latin typeface="Source Sans Pro"/>
                <a:ea typeface="Source Sans Pro"/>
                <a:cs typeface="Source Sans Pro"/>
                <a:sym typeface="Source Sans Pro"/>
              </a:rPr>
              <a:t>What is medical screening for contraceptive use? This is when a provider uses guidelines, usually those developed by the WHO, to determine whether a client can safely use a contraceptive method, or if the method may pose risks to the person’s health.</a:t>
            </a:r>
            <a:endParaRPr/>
          </a:p>
          <a:p>
            <a:pPr marL="0" lvl="0" indent="0" algn="l" rtl="0">
              <a:lnSpc>
                <a:spcPct val="100000"/>
              </a:lnSpc>
              <a:spcBef>
                <a:spcPts val="0"/>
              </a:spcBef>
              <a:spcAft>
                <a:spcPts val="0"/>
              </a:spcAft>
              <a:buClr>
                <a:schemeClr val="dk1"/>
              </a:buClr>
              <a:buSzPts val="1000"/>
              <a:buFont typeface="Arial"/>
              <a:buNone/>
            </a:pPr>
            <a:r>
              <a:rPr lang="en-US" b="0">
                <a:latin typeface="Source Sans Pro"/>
                <a:ea typeface="Source Sans Pro"/>
                <a:cs typeface="Source Sans Pro"/>
                <a:sym typeface="Source Sans Pro"/>
              </a:rPr>
              <a:t>Clients who want to use the methods presented here do not need to be medically screened first.</a:t>
            </a:r>
            <a:endParaRPr/>
          </a:p>
          <a:p>
            <a:pPr marL="0" marR="0" lvl="0" indent="0" algn="l" rtl="0">
              <a:lnSpc>
                <a:spcPct val="100000"/>
              </a:lnSpc>
              <a:spcBef>
                <a:spcPts val="600"/>
              </a:spcBef>
              <a:spcAft>
                <a:spcPts val="0"/>
              </a:spcAft>
              <a:buClr>
                <a:schemeClr val="dk1"/>
              </a:buClr>
              <a:buSzPts val="10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adapt this slide to include only those methods that are applicable to the participant group. </a:t>
            </a:r>
            <a:endParaRPr b="0" i="1" u="none" strike="noStrike" cap="none">
              <a:solidFill>
                <a:srgbClr val="000000"/>
              </a:solidFill>
              <a:latin typeface="Source Sans Pro"/>
              <a:ea typeface="Source Sans Pro"/>
              <a:cs typeface="Source Sans Pro"/>
              <a:sym typeface="Source Sans Pro"/>
            </a:endParaRPr>
          </a:p>
          <a:p>
            <a:pPr marL="0" lvl="0" indent="0" algn="l" rtl="0">
              <a:lnSpc>
                <a:spcPct val="100000"/>
              </a:lnSpc>
              <a:spcBef>
                <a:spcPts val="600"/>
              </a:spcBef>
              <a:spcAft>
                <a:spcPts val="0"/>
              </a:spcAft>
              <a:buClr>
                <a:schemeClr val="dk1"/>
              </a:buClr>
              <a:buSzPts val="1000"/>
              <a:buFont typeface="Arial"/>
              <a:buNone/>
            </a:pPr>
            <a:endParaRPr b="1">
              <a:latin typeface="Source Sans Pro"/>
              <a:ea typeface="Source Sans Pro"/>
              <a:cs typeface="Source Sans Pro"/>
              <a:sym typeface="Source Sans Pro"/>
            </a:endParaRPr>
          </a:p>
          <a:p>
            <a:pPr marL="0" marR="0" lvl="0" indent="0" algn="l" rtl="0">
              <a:lnSpc>
                <a:spcPct val="100000"/>
              </a:lnSpc>
              <a:spcBef>
                <a:spcPts val="600"/>
              </a:spcBef>
              <a:spcAft>
                <a:spcPts val="0"/>
              </a:spcAft>
              <a:buClr>
                <a:schemeClr val="dk1"/>
              </a:buClr>
              <a:buSzPts val="1000"/>
              <a:buFont typeface="Source Sans Pro"/>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Global Handbook for Providers, 2022.</a:t>
            </a:r>
            <a:endParaRPr/>
          </a:p>
        </p:txBody>
      </p:sp>
      <p:sp>
        <p:nvSpPr>
          <p:cNvPr id="536" name="Google Shape;53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p1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9" name="Google Shape;1419;p1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with participants. Use an assistant or ask for a volunteer so you can demonstrate the process over the assistant/volunteer’s clothes.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a:t>
            </a:r>
            <a:r>
              <a:rPr lang="en-US" b="1">
                <a:latin typeface="Source Sans Pro"/>
                <a:ea typeface="Source Sans Pro"/>
                <a:cs typeface="Source Sans Pro"/>
                <a:sym typeface="Source Sans Pro"/>
              </a:rPr>
              <a:t>Ensure</a:t>
            </a:r>
            <a:r>
              <a:rPr lang="en-US">
                <a:latin typeface="Source Sans Pro"/>
                <a:ea typeface="Source Sans Pro"/>
                <a:cs typeface="Source Sans Pro"/>
                <a:sym typeface="Source Sans Pro"/>
              </a:rPr>
              <a:t> that participants can see the demonstration and encourage them to ask questions.)  </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a:t>
            </a:r>
            <a:r>
              <a:rPr lang="en-US">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100000"/>
              <a:buFont typeface="+mj-lt"/>
              <a:buAutoNum type="arabicPeriod" startAt="6"/>
            </a:pPr>
            <a:r>
              <a:rPr lang="en-US">
                <a:latin typeface="Source Sans Pro"/>
                <a:ea typeface="Source Sans Pro"/>
                <a:cs typeface="Source Sans Pro"/>
                <a:sym typeface="Source Sans Pro"/>
              </a:rPr>
              <a:t>Hold the bottle of DMPA or NET-EN and remove the plastic cap to expose the rubber cover.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There is no need to wipe top of vial with antiseptic. If vial is cold, warm to skin temperature before giving the injection. </a:t>
            </a:r>
            <a:endParaRPr/>
          </a:p>
          <a:p>
            <a:pPr marL="228600" lvl="0" algn="l" rtl="0">
              <a:lnSpc>
                <a:spcPct val="100000"/>
              </a:lnSpc>
              <a:spcBef>
                <a:spcPts val="0"/>
              </a:spcBef>
              <a:spcAft>
                <a:spcPts val="0"/>
              </a:spcAft>
              <a:buClr>
                <a:schemeClr val="dk1"/>
              </a:buClr>
              <a:buSzPts val="1000"/>
              <a:buFont typeface="+mj-lt"/>
              <a:buAutoNum type="arabicPeriod" startAt="7"/>
            </a:pPr>
            <a:r>
              <a:rPr lang="en-US">
                <a:latin typeface="Source Sans Pro"/>
                <a:ea typeface="Source Sans Pro"/>
                <a:cs typeface="Source Sans Pro"/>
                <a:sym typeface="Source Sans Pro"/>
              </a:rPr>
              <a:t>Carefully open the sterile package containing the syringe and the needle and remove the syringe and needle from the package. If necessary, attach the needle to the syringe. Remove the needle shield from the needle.</a:t>
            </a:r>
            <a:endParaRPr/>
          </a:p>
          <a:p>
            <a:pPr marL="228600" lvl="0" algn="l" rtl="0">
              <a:lnSpc>
                <a:spcPct val="100000"/>
              </a:lnSpc>
              <a:spcBef>
                <a:spcPts val="0"/>
              </a:spcBef>
              <a:spcAft>
                <a:spcPts val="0"/>
              </a:spcAft>
              <a:buClr>
                <a:schemeClr val="dk1"/>
              </a:buClr>
              <a:buSzPts val="1000"/>
              <a:buFont typeface="+mj-lt"/>
              <a:buAutoNum type="arabicPeriod" startAt="7"/>
            </a:pPr>
            <a:r>
              <a:rPr lang="en-US">
                <a:latin typeface="Source Sans Pro"/>
                <a:ea typeface="Source Sans Pro"/>
                <a:cs typeface="Source Sans Pro"/>
                <a:sym typeface="Source Sans Pro"/>
              </a:rPr>
              <a:t>Insert the needle into the bottle’s rubber cover</a:t>
            </a:r>
            <a:r>
              <a:rPr lang="en-US"/>
              <a:t> </a:t>
            </a:r>
            <a:r>
              <a:rPr lang="en-US">
                <a:latin typeface="Source Sans Pro"/>
                <a:ea typeface="Source Sans Pro"/>
                <a:cs typeface="Source Sans Pro"/>
                <a:sym typeface="Source Sans Pro"/>
              </a:rPr>
              <a:t>and empty the entire contents of the bottle into the syringe.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Remove the needle from the bottle. </a:t>
            </a:r>
            <a:endParaRPr/>
          </a:p>
          <a:p>
            <a:pPr marL="228600" lvl="0" algn="l" rtl="0">
              <a:lnSpc>
                <a:spcPct val="100000"/>
              </a:lnSpc>
              <a:spcBef>
                <a:spcPts val="0"/>
              </a:spcBef>
              <a:spcAft>
                <a:spcPts val="0"/>
              </a:spcAft>
              <a:buClr>
                <a:schemeClr val="dk1"/>
              </a:buClr>
              <a:buSzPts val="1000"/>
              <a:buFont typeface="+mj-lt"/>
              <a:buAutoNum type="arabicPeriod" startAt="9"/>
            </a:pPr>
            <a:r>
              <a:rPr lang="en-US">
                <a:latin typeface="Source Sans Pro"/>
                <a:ea typeface="Source Sans Pro"/>
                <a:cs typeface="Source Sans Pro"/>
                <a:sym typeface="Source Sans Pro"/>
              </a:rPr>
              <a:t>Hold the syringe upright and tap on the barrel to move any air into the tip.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Expel the air from the syringe gently until you can see a drop of DMPA or NET-EN solution on the tip of the needle.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Be careful not to contaminate the needle.</a:t>
            </a:r>
            <a:endParaRPr/>
          </a:p>
          <a:p>
            <a:pPr marL="0" marR="0" lvl="0" indent="0" algn="l" rtl="0">
              <a:lnSpc>
                <a:spcPct val="100000"/>
              </a:lnSpc>
              <a:spcBef>
                <a:spcPts val="0"/>
              </a:spcBef>
              <a:spcAft>
                <a:spcPts val="0"/>
              </a:spcAft>
              <a:buClr>
                <a:schemeClr val="dk1"/>
              </a:buClr>
              <a:buSzPts val="1000"/>
              <a:buFont typeface="Calibri"/>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82:notes"/>
          <p:cNvSpPr>
            <a:spLocks noGrp="1" noRot="1" noChangeAspect="1"/>
          </p:cNvSpPr>
          <p:nvPr>
            <p:ph type="sldImg" idx="2"/>
          </p:nvPr>
        </p:nvSpPr>
        <p:spPr>
          <a:xfrm>
            <a:off x="685800" y="25082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5" name="Google Shape;1435;p182:notes"/>
          <p:cNvSpPr txBox="1">
            <a:spLocks noGrp="1"/>
          </p:cNvSpPr>
          <p:nvPr>
            <p:ph type="body" idx="1"/>
          </p:nvPr>
        </p:nvSpPr>
        <p:spPr>
          <a:xfrm>
            <a:off x="422909" y="3336925"/>
            <a:ext cx="5955031" cy="5786159"/>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sz="1000" b="1">
                <a:latin typeface="Source Sans Pro"/>
                <a:ea typeface="Source Sans Pro"/>
                <a:cs typeface="Source Sans Pro"/>
                <a:sym typeface="Source Sans Pro"/>
              </a:rPr>
              <a:t>(Demonstrate</a:t>
            </a:r>
            <a:r>
              <a:rPr lang="en-US" sz="1000">
                <a:latin typeface="Source Sans Pro"/>
                <a:ea typeface="Source Sans Pro"/>
                <a:cs typeface="Source Sans Pro"/>
                <a:sym typeface="Source Sans Pro"/>
              </a:rPr>
              <a:t> each of the steps as you review them with participants. Use an assistant or ask for a volunteer so you can demonstrate the process over the assistant/volunteer’s clothes. </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Inform</a:t>
            </a:r>
            <a:r>
              <a:rPr lang="en-US" sz="1000">
                <a:latin typeface="Source Sans Pro"/>
                <a:ea typeface="Source Sans Pro"/>
                <a:cs typeface="Source Sans Pro"/>
                <a:sym typeface="Source Sans Pro"/>
              </a:rPr>
              <a:t> the participants to pay close attention as they will be expected to demonstrate these steps during the practicum. </a:t>
            </a:r>
            <a:r>
              <a:rPr lang="en-US" sz="1000" b="1">
                <a:latin typeface="Source Sans Pro"/>
                <a:ea typeface="Source Sans Pro"/>
                <a:cs typeface="Source Sans Pro"/>
                <a:sym typeface="Source Sans Pro"/>
              </a:rPr>
              <a:t>Ensure</a:t>
            </a:r>
            <a:r>
              <a:rPr lang="en-US" sz="1000">
                <a:latin typeface="Source Sans Pro"/>
                <a:ea typeface="Source Sans Pro"/>
                <a:cs typeface="Source Sans Pro"/>
                <a:sym typeface="Source Sans Pro"/>
              </a:rPr>
              <a:t> that participants can see the demonstration and encourage them to ask questions.) </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Ask</a:t>
            </a:r>
            <a:r>
              <a:rPr lang="en-US" sz="1000">
                <a:latin typeface="Source Sans Pro"/>
                <a:ea typeface="Source Sans Pro"/>
                <a:cs typeface="Source Sans Pro"/>
                <a:sym typeface="Source Sans Pro"/>
              </a:rPr>
              <a:t> participants to take turns finding the injection site on their partner and </a:t>
            </a:r>
            <a:r>
              <a:rPr lang="en-US" sz="1000" b="1">
                <a:latin typeface="Source Sans Pro"/>
                <a:ea typeface="Source Sans Pro"/>
                <a:cs typeface="Source Sans Pro"/>
                <a:sym typeface="Source Sans Pro"/>
              </a:rPr>
              <a:t>observe</a:t>
            </a:r>
            <a:r>
              <a:rPr lang="en-US" sz="1000">
                <a:latin typeface="Source Sans Pro"/>
                <a:ea typeface="Source Sans Pro"/>
                <a:cs typeface="Source Sans Pro"/>
                <a:sym typeface="Source Sans Pro"/>
              </a:rPr>
              <a:t> whether the participants are accurately finding the correct site. </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a:t>
            </a:r>
            <a:r>
              <a:rPr lang="en-US" sz="1000">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100000"/>
              <a:buFont typeface="+mj-lt"/>
              <a:buAutoNum type="arabicPeriod" startAt="10"/>
            </a:pPr>
            <a:r>
              <a:rPr lang="en-US" sz="1000">
                <a:latin typeface="Source Sans Pro"/>
                <a:ea typeface="Source Sans Pro"/>
                <a:cs typeface="Source Sans Pro"/>
                <a:sym typeface="Source Sans Pro"/>
              </a:rPr>
              <a:t>As we said before, DMPA and NET-EN are given as an intramuscular injection in one of three sites; either the muscle of the upper arm (deltoid) or the muscle of the hip (ventrogluteal) or the buttocks (upper outer portion).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A woman can decide where she prefers to receive the injection. </a:t>
            </a:r>
            <a:endParaRPr/>
          </a:p>
          <a:p>
            <a:pPr marL="0" lvl="0" indent="0" algn="l" rtl="0">
              <a:lnSpc>
                <a:spcPct val="100000"/>
              </a:lnSpc>
              <a:spcBef>
                <a:spcPts val="0"/>
              </a:spcBef>
              <a:spcAft>
                <a:spcPts val="0"/>
              </a:spcAft>
              <a:buClr>
                <a:schemeClr val="dk1"/>
              </a:buClr>
              <a:buSzPts val="1000"/>
              <a:buFont typeface="Arial"/>
              <a:buNone/>
            </a:pPr>
            <a:r>
              <a:rPr lang="en-US" sz="1000">
                <a:latin typeface="Source Sans Pro"/>
                <a:ea typeface="Source Sans Pro"/>
                <a:cs typeface="Source Sans Pro"/>
                <a:sym typeface="Source Sans Pro"/>
              </a:rPr>
              <a:t>To locate the injection site in the muscle of the upper arm, imagine drawing a box on the upper arm.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Find the knobby top of the arm (acromion process) marked with a red dot in the illustration. Place two fingers under the knobby top to locate the top of the imaginary box. The bottom of the box is an imaginary line that runs from the crease of the armpit from front to back. The sides of the box are imaginary lines that are formed when dividing the arm into three equal sections from front to back.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The middle of the imaginary box marks the injection site.</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To locate the injection site in the muscle of the hip: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Find the knobby top of the long bone of the leg (femur) marked with a red dot in the illustration.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Place the palm of your hand over the knobby top of the femur with your index finger pointed toward the front of the hip bone. The thumb should be pointed toward the front of the leg. Spread your second finger toward the back, making a V-shape. The middle of the V-shape marks the injection site.</a:t>
            </a:r>
            <a:r>
              <a:rPr lang="en-US" sz="1000" baseline="30000">
                <a:latin typeface="Source Sans Pro"/>
                <a:ea typeface="Source Sans Pro"/>
                <a:cs typeface="Source Sans Pro"/>
                <a:sym typeface="Source Sans Pro"/>
              </a:rPr>
              <a:t> </a:t>
            </a:r>
            <a:endParaRPr/>
          </a:p>
          <a:p>
            <a:pPr marL="0" marR="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To locate the </a:t>
            </a:r>
            <a:r>
              <a:rPr lang="en-US" sz="1000" b="0">
                <a:latin typeface="Source Sans Pro"/>
                <a:ea typeface="Source Sans Pro"/>
                <a:cs typeface="Source Sans Pro"/>
                <a:sym typeface="Source Sans Pro"/>
              </a:rPr>
              <a:t>buttock injection site: </a:t>
            </a:r>
            <a:endParaRPr sz="1000">
              <a:latin typeface="Source Sans Pro"/>
              <a:ea typeface="Source Sans Pro"/>
              <a:cs typeface="Source Sans Pro"/>
              <a:sym typeface="Source Sans Pro"/>
            </a:endParaRPr>
          </a:p>
          <a:p>
            <a:pPr marR="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Participants should draw an imaginary horizontal line across the buttocks from hip bone to hip bone. Then divide each buttock in half with an imaginary vertical line. The four imaginary sections of the buttock are referred to as quadrants. The proper location for an injection is in the upper outer quadrant of either buttock. </a:t>
            </a:r>
            <a:endParaRPr/>
          </a:p>
          <a:p>
            <a:pPr marL="0" lvl="0" indent="0" algn="l" rtl="0">
              <a:lnSpc>
                <a:spcPct val="100000"/>
              </a:lnSpc>
              <a:spcBef>
                <a:spcPts val="0"/>
              </a:spcBef>
              <a:spcAft>
                <a:spcPts val="0"/>
              </a:spcAft>
              <a:buClr>
                <a:schemeClr val="dk1"/>
              </a:buClr>
              <a:buSzPts val="1000"/>
              <a:buFont typeface="Arial"/>
              <a:buNone/>
            </a:pPr>
            <a:r>
              <a:rPr lang="en-US" sz="1000" b="1">
                <a:latin typeface="Source Sans Pro"/>
                <a:ea typeface="Source Sans Pro"/>
                <a:cs typeface="Source Sans Pro"/>
                <a:sym typeface="Source Sans Pro"/>
              </a:rPr>
              <a:t>*Adaptation note: </a:t>
            </a:r>
            <a:r>
              <a:rPr lang="en-US" sz="1000">
                <a:latin typeface="Source Sans Pro"/>
                <a:ea typeface="Source Sans Pro"/>
                <a:cs typeface="Source Sans Pro"/>
                <a:sym typeface="Source Sans Pro"/>
              </a:rPr>
              <a:t>Research evidence has identified two concerns with the buttock site: 1) the potential for sciatic nerve damage (due to the imprecise methods for determining the injection site) and 2) the potential that the injection would be given in fat rather than muscle (a concern because of the reduced effectiveness of DMPA/NET-EN). These issues should be taken into consideration when the facilitator is reviewing the content of this slide.</a:t>
            </a:r>
            <a:endParaRPr sz="100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endParaRPr sz="1000" b="1" u="sng">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sz="1000" b="1" u="sng">
                <a:latin typeface="Source Sans Pro"/>
                <a:ea typeface="Source Sans Pro"/>
                <a:cs typeface="Source Sans Pro"/>
                <a:sym typeface="Source Sans Pro"/>
              </a:rPr>
              <a:t>References:</a:t>
            </a:r>
            <a:endParaRPr sz="1000"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sz="100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9"/>
        <p:cNvGrpSpPr/>
        <p:nvPr/>
      </p:nvGrpSpPr>
      <p:grpSpPr>
        <a:xfrm>
          <a:off x="0" y="0"/>
          <a:ext cx="0" cy="0"/>
          <a:chOff x="0" y="0"/>
          <a:chExt cx="0" cy="0"/>
        </a:xfrm>
      </p:grpSpPr>
      <p:sp>
        <p:nvSpPr>
          <p:cNvPr id="1480" name="Google Shape;1480;p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1" name="Google Shape;1481;p1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sz="1000" b="1">
                <a:latin typeface="Source Sans Pro"/>
                <a:ea typeface="Source Sans Pro"/>
                <a:cs typeface="Source Sans Pro"/>
                <a:sym typeface="Source Sans Pro"/>
              </a:rPr>
              <a:t>(Demonstrate</a:t>
            </a:r>
            <a:r>
              <a:rPr lang="en-US" sz="1000">
                <a:latin typeface="Source Sans Pro"/>
                <a:ea typeface="Source Sans Pro"/>
                <a:cs typeface="Source Sans Pro"/>
                <a:sym typeface="Source Sans Pro"/>
              </a:rPr>
              <a:t> each of the steps as you review them with participants. Use an assistant or ask for a volunteer so you can demonstrate the process over the assistant/volunteer’s clothes and on a piece of think-skinned fruit for the injection itself. </a:t>
            </a:r>
            <a:endParaRPr/>
          </a:p>
          <a:p>
            <a:pPr marL="0" marR="0" lvl="0" indent="0" algn="l" rtl="0">
              <a:lnSpc>
                <a:spcPct val="100000"/>
              </a:lnSpc>
              <a:spcBef>
                <a:spcPts val="0"/>
              </a:spcBef>
              <a:spcAft>
                <a:spcPts val="0"/>
              </a:spcAft>
              <a:buClr>
                <a:schemeClr val="dk1"/>
              </a:buClr>
              <a:buSzPts val="1000"/>
              <a:buFont typeface="Source Sans Pro"/>
              <a:buNone/>
            </a:pPr>
            <a:r>
              <a:rPr lang="en-US" sz="1000" b="1">
                <a:latin typeface="Source Sans Pro"/>
                <a:ea typeface="Source Sans Pro"/>
                <a:cs typeface="Source Sans Pro"/>
                <a:sym typeface="Source Sans Pro"/>
              </a:rPr>
              <a:t>Inform</a:t>
            </a:r>
            <a:r>
              <a:rPr lang="en-US" sz="1000">
                <a:latin typeface="Source Sans Pro"/>
                <a:ea typeface="Source Sans Pro"/>
                <a:cs typeface="Source Sans Pro"/>
                <a:sym typeface="Source Sans Pro"/>
              </a:rPr>
              <a:t> the participants to pay close attention as they will be expected to demonstrate these steps during practice. </a:t>
            </a:r>
            <a:r>
              <a:rPr lang="en-US" sz="1000" b="1">
                <a:latin typeface="Source Sans Pro"/>
                <a:ea typeface="Source Sans Pro"/>
                <a:cs typeface="Source Sans Pro"/>
                <a:sym typeface="Source Sans Pro"/>
              </a:rPr>
              <a:t>Ensure</a:t>
            </a:r>
            <a:r>
              <a:rPr lang="en-US" sz="1000">
                <a:latin typeface="Source Sans Pro"/>
                <a:ea typeface="Source Sans Pro"/>
                <a:cs typeface="Source Sans Pro"/>
                <a:sym typeface="Source Sans Pro"/>
              </a:rPr>
              <a:t> that participants can see the demonstration and encourage them to ask questions.)  </a:t>
            </a:r>
            <a:endParaRPr sz="100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a:t>
            </a:r>
            <a:r>
              <a:rPr lang="en-US" sz="1000">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100000"/>
              <a:buFont typeface="+mj-lt"/>
              <a:buAutoNum type="arabicPeriod" startAt="11"/>
            </a:pPr>
            <a:r>
              <a:rPr lang="en-US" sz="1000">
                <a:latin typeface="Source Sans Pro"/>
                <a:ea typeface="Source Sans Pro"/>
                <a:cs typeface="Source Sans Pro"/>
                <a:sym typeface="Source Sans Pro"/>
              </a:rPr>
              <a:t>Insert the needle deep into the muscle so that the DMPA or NET-EN will be injected into the muscle – not into the skin or just under the skin.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Study these drawings to make sure that you understand how to place the needle and hold the syringe.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The needle should go into the muscle straight – not at an angle. </a:t>
            </a:r>
            <a:endParaRPr/>
          </a:p>
          <a:p>
            <a:pPr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When inserting the needle, spread the skin with your fingers, hold the syringe like a dart, and use a dart-like motion to insert the needle at the injection site. </a:t>
            </a:r>
            <a:endParaRPr/>
          </a:p>
          <a:p>
            <a:pPr marL="0" marR="0" lvl="0" indent="0" algn="l" rtl="0">
              <a:lnSpc>
                <a:spcPct val="100000"/>
              </a:lnSpc>
              <a:spcBef>
                <a:spcPts val="0"/>
              </a:spcBef>
              <a:spcAft>
                <a:spcPts val="0"/>
              </a:spcAft>
              <a:buClr>
                <a:schemeClr val="dk1"/>
              </a:buClr>
              <a:buSzPts val="1000"/>
              <a:buFont typeface="Calibri"/>
              <a:buNone/>
            </a:pPr>
            <a:endParaRPr sz="100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sz="1000" b="1" u="sng">
                <a:latin typeface="Source Sans Pro"/>
                <a:ea typeface="Source Sans Pro"/>
                <a:cs typeface="Source Sans Pro"/>
                <a:sym typeface="Source Sans Pro"/>
              </a:rPr>
              <a:t>References:</a:t>
            </a:r>
            <a:endParaRPr sz="1000"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p1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1" name="Google Shape;1501;p184:notes"/>
          <p:cNvSpPr txBox="1">
            <a:spLocks noGrp="1"/>
          </p:cNvSpPr>
          <p:nvPr>
            <p:ph type="body" idx="1"/>
          </p:nvPr>
        </p:nvSpPr>
        <p:spPr>
          <a:xfrm>
            <a:off x="685800" y="4235395"/>
            <a:ext cx="5465763" cy="272994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with participants. Use an assistant or ask for a volunteer so you can demonstrate the process over the assistant/volunteer’s clothes and on a piece of think-skinned fruit for the injection itself.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a:t>
            </a:r>
            <a:r>
              <a:rPr lang="en-US" b="1">
                <a:latin typeface="Source Sans Pro"/>
                <a:ea typeface="Source Sans Pro"/>
                <a:cs typeface="Source Sans Pro"/>
                <a:sym typeface="Source Sans Pro"/>
              </a:rPr>
              <a:t>Ensure</a:t>
            </a:r>
            <a:r>
              <a:rPr lang="en-US">
                <a:latin typeface="Source Sans Pro"/>
                <a:ea typeface="Source Sans Pro"/>
                <a:cs typeface="Source Sans Pro"/>
                <a:sym typeface="Source Sans Pro"/>
              </a:rPr>
              <a:t> that participants can see the demonstration and encourage them to ask questions.) </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a:t>
            </a:r>
            <a:r>
              <a:rPr lang="en-US">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100000"/>
              <a:buFont typeface="+mj-lt"/>
              <a:buAutoNum type="arabicPeriod" startAt="12"/>
            </a:pPr>
            <a:r>
              <a:rPr lang="en-US">
                <a:latin typeface="Source Sans Pro"/>
                <a:ea typeface="Source Sans Pro"/>
                <a:cs typeface="Source Sans Pro"/>
                <a:sym typeface="Source Sans Pro"/>
              </a:rPr>
              <a:t>Inject DMPA or NET-EN emptying all the contents of the syringe.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Pull the needle out of the injection site. </a:t>
            </a:r>
            <a:endParaRPr/>
          </a:p>
          <a:p>
            <a:pPr marL="228600" lvl="0" algn="l" rtl="0">
              <a:lnSpc>
                <a:spcPct val="100000"/>
              </a:lnSpc>
              <a:spcBef>
                <a:spcPts val="0"/>
              </a:spcBef>
              <a:spcAft>
                <a:spcPts val="0"/>
              </a:spcAft>
              <a:buClr>
                <a:schemeClr val="dk1"/>
              </a:buClr>
              <a:buSzPts val="1000"/>
              <a:buFont typeface="+mj-lt"/>
              <a:buAutoNum type="arabicPeriod" startAt="13"/>
            </a:pPr>
            <a:r>
              <a:rPr lang="en-US">
                <a:latin typeface="Source Sans Pro"/>
                <a:ea typeface="Source Sans Pro"/>
                <a:cs typeface="Source Sans Pro"/>
                <a:sym typeface="Source Sans Pro"/>
              </a:rPr>
              <a:t>After injecting the DMPA or NET-EN, gently press the injection site (do not rub or massage) with a clean cotton ball or cloth.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Remind the client NOT to massage the site after the injection as this can cause the DMPA or NET-EN to be absorbed more quickly and make it less effective.  </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Calibri"/>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650"/>
              </a:spcBef>
              <a:spcAft>
                <a:spcPts val="0"/>
              </a:spcAft>
              <a:buSzPts val="1400"/>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9"/>
        <p:cNvGrpSpPr/>
        <p:nvPr/>
      </p:nvGrpSpPr>
      <p:grpSpPr>
        <a:xfrm>
          <a:off x="0" y="0"/>
          <a:ext cx="0" cy="0"/>
          <a:chOff x="0" y="0"/>
          <a:chExt cx="0" cy="0"/>
        </a:xfrm>
      </p:grpSpPr>
      <p:sp>
        <p:nvSpPr>
          <p:cNvPr id="1510" name="Google Shape;1510;p1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1" name="Google Shape;1511;p1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you review them with participants.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a:t>
            </a:r>
            <a:r>
              <a:rPr lang="en-US" b="1">
                <a:latin typeface="Source Sans Pro"/>
                <a:ea typeface="Source Sans Pro"/>
                <a:cs typeface="Source Sans Pro"/>
                <a:sym typeface="Source Sans Pro"/>
              </a:rPr>
              <a:t>Ensure</a:t>
            </a:r>
            <a:r>
              <a:rPr lang="en-US">
                <a:latin typeface="Source Sans Pro"/>
                <a:ea typeface="Source Sans Pro"/>
                <a:cs typeface="Source Sans Pro"/>
                <a:sym typeface="Source Sans Pro"/>
              </a:rPr>
              <a:t> that participants can see the demonstration and encourage them to ask questions.)  </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a:t>
            </a:r>
            <a:r>
              <a:rPr lang="en-US">
                <a:latin typeface="Source Sans Pro"/>
                <a:ea typeface="Source Sans Pro"/>
                <a:cs typeface="Source Sans Pro"/>
                <a:sym typeface="Source Sans Pro"/>
              </a:rPr>
              <a:t> </a:t>
            </a:r>
            <a:endParaRPr/>
          </a:p>
          <a:p>
            <a:pPr marL="228600" lvl="0" algn="l" rtl="0">
              <a:lnSpc>
                <a:spcPct val="100000"/>
              </a:lnSpc>
              <a:spcBef>
                <a:spcPts val="0"/>
              </a:spcBef>
              <a:spcAft>
                <a:spcPts val="0"/>
              </a:spcAft>
              <a:buSzPct val="100000"/>
              <a:buFont typeface="+mj-lt"/>
              <a:buAutoNum type="arabicPeriod" startAt="14"/>
            </a:pPr>
            <a:r>
              <a:rPr lang="en-US">
                <a:latin typeface="Source Sans Pro"/>
                <a:ea typeface="Source Sans Pro"/>
                <a:cs typeface="Source Sans Pro"/>
                <a:sym typeface="Source Sans Pro"/>
              </a:rPr>
              <a:t>Place the used syringe in a puncture-proof container like a sharps box. </a:t>
            </a:r>
            <a:endParaRPr/>
          </a:p>
          <a:p>
            <a:pPr lvl="0" indent="-171450"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Use great care to avoid a needle-stick injury to yourself or others (the next slide will give detailed information regarding safe handling of sharps). </a:t>
            </a:r>
            <a:endParaRPr/>
          </a:p>
          <a:p>
            <a:pPr marL="228600" lvl="0" algn="l" rtl="0">
              <a:lnSpc>
                <a:spcPct val="100000"/>
              </a:lnSpc>
              <a:spcBef>
                <a:spcPts val="0"/>
              </a:spcBef>
              <a:spcAft>
                <a:spcPts val="0"/>
              </a:spcAft>
              <a:buClr>
                <a:schemeClr val="dk1"/>
              </a:buClr>
              <a:buSzPts val="1000"/>
              <a:buFont typeface="+mj-lt"/>
              <a:buAutoNum type="arabicPeriod" startAt="15"/>
            </a:pPr>
            <a:r>
              <a:rPr lang="en-US">
                <a:latin typeface="Source Sans Pro"/>
                <a:ea typeface="Source Sans Pro"/>
                <a:cs typeface="Source Sans Pro"/>
                <a:sym typeface="Source Sans Pro"/>
              </a:rPr>
              <a:t>Wash hands again with soap and water or use an alcohol-based hand rub or wipe if running water is not available.</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participants if they have questions about any of the steps for giving an injection.</a:t>
            </a:r>
            <a:endParaRPr/>
          </a:p>
          <a:p>
            <a:pPr marL="0" marR="0" lvl="0" indent="0" algn="l" rtl="0">
              <a:lnSpc>
                <a:spcPct val="100000"/>
              </a:lnSpc>
              <a:spcBef>
                <a:spcPts val="0"/>
              </a:spcBef>
              <a:spcAft>
                <a:spcPts val="0"/>
              </a:spcAft>
              <a:buClr>
                <a:schemeClr val="dk1"/>
              </a:buClr>
              <a:buSzPts val="1000"/>
              <a:buFont typeface="Calibri"/>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a:t>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1"/>
        <p:cNvGrpSpPr/>
        <p:nvPr/>
      </p:nvGrpSpPr>
      <p:grpSpPr>
        <a:xfrm>
          <a:off x="0" y="0"/>
          <a:ext cx="0" cy="0"/>
          <a:chOff x="0" y="0"/>
          <a:chExt cx="0" cy="0"/>
        </a:xfrm>
      </p:grpSpPr>
      <p:sp>
        <p:nvSpPr>
          <p:cNvPr id="1522" name="Google Shape;1522;p186:notes"/>
          <p:cNvSpPr>
            <a:spLocks noGrp="1" noRot="1" noChangeAspect="1"/>
          </p:cNvSpPr>
          <p:nvPr>
            <p:ph type="sldImg" idx="2"/>
          </p:nvPr>
        </p:nvSpPr>
        <p:spPr>
          <a:xfrm>
            <a:off x="714375" y="227013"/>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23" name="Google Shape;1523;p186:notes"/>
          <p:cNvSpPr txBox="1">
            <a:spLocks noGrp="1"/>
          </p:cNvSpPr>
          <p:nvPr>
            <p:ph type="body" idx="1"/>
          </p:nvPr>
        </p:nvSpPr>
        <p:spPr>
          <a:xfrm>
            <a:off x="548640" y="3313114"/>
            <a:ext cx="5920740" cy="560377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Demonstrate</a:t>
            </a:r>
            <a:r>
              <a:rPr lang="en-US" sz="1000">
                <a:latin typeface="Source Sans Pro"/>
                <a:ea typeface="Source Sans Pro"/>
                <a:cs typeface="Source Sans Pro"/>
                <a:sym typeface="Source Sans Pro"/>
              </a:rPr>
              <a:t> for participants how to assemble a sharps container and show how full it should get before the it should be replaced according to local regulations.</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 </a:t>
            </a:r>
            <a:r>
              <a:rPr lang="en-US" sz="1000">
                <a:latin typeface="Source Sans Pro"/>
                <a:ea typeface="Source Sans Pro"/>
                <a:cs typeface="Source Sans Pro"/>
                <a:sym typeface="Source Sans Pro"/>
              </a:rPr>
              <a:t>There are very specific rules for how to handle needles.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In particular there are five DON’Ts for handling needles. What do you think are the five things that you should </a:t>
            </a:r>
            <a:r>
              <a:rPr lang="en-US" sz="1000" u="sng">
                <a:latin typeface="Source Sans Pro"/>
                <a:ea typeface="Source Sans Pro"/>
                <a:cs typeface="Source Sans Pro"/>
                <a:sym typeface="Source Sans Pro"/>
              </a:rPr>
              <a:t>not</a:t>
            </a:r>
            <a:r>
              <a:rPr lang="en-US" sz="1000">
                <a:latin typeface="Source Sans Pro"/>
                <a:ea typeface="Source Sans Pro"/>
                <a:cs typeface="Source Sans Pro"/>
                <a:sym typeface="Source Sans Pro"/>
              </a:rPr>
              <a:t> do when handling needles? </a:t>
            </a:r>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Ask </a:t>
            </a:r>
            <a:r>
              <a:rPr lang="en-US" sz="1000" b="0">
                <a:latin typeface="Source Sans Pro"/>
                <a:ea typeface="Source Sans Pro"/>
                <a:cs typeface="Source Sans Pro"/>
                <a:sym typeface="Source Sans Pro"/>
              </a:rPr>
              <a:t>participants for a few responses. Then </a:t>
            </a:r>
            <a:r>
              <a:rPr lang="en-US" sz="1000" b="1">
                <a:latin typeface="Source Sans Pro"/>
                <a:ea typeface="Source Sans Pro"/>
                <a:cs typeface="Source Sans Pro"/>
                <a:sym typeface="Source Sans Pro"/>
              </a:rPr>
              <a:t>click</a:t>
            </a:r>
            <a:r>
              <a:rPr lang="en-US" sz="1000" b="0">
                <a:latin typeface="Source Sans Pro"/>
                <a:ea typeface="Source Sans Pro"/>
                <a:cs typeface="Source Sans Pro"/>
                <a:sym typeface="Source Sans Pro"/>
              </a:rPr>
              <a:t> to reveal the text.</a:t>
            </a:r>
            <a:r>
              <a:rPr lang="en-US" sz="1000">
                <a:latin typeface="Source Sans Pro"/>
                <a:ea typeface="Source Sans Pro"/>
                <a:cs typeface="Source Sans Pro"/>
                <a:sym typeface="Source Sans Pro"/>
              </a:rPr>
              <a:t> </a:t>
            </a:r>
            <a:endParaRPr sz="1000" i="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a:latin typeface="Source Sans Pro"/>
                <a:ea typeface="Source Sans Pro"/>
                <a:cs typeface="Source Sans Pro"/>
                <a:sym typeface="Source Sans Pro"/>
              </a:rPr>
              <a:t>Say:</a:t>
            </a:r>
            <a:r>
              <a:rPr lang="en-US" sz="1000">
                <a:latin typeface="Source Sans Pro"/>
                <a:ea typeface="Source Sans Pro"/>
                <a:cs typeface="Source Sans Pro"/>
                <a:sym typeface="Source Sans Pro"/>
              </a:rPr>
              <a:t> Safe handling and disposal of needles is an important responsibility so before practicing with needles, it is important to learn how to handle them safely.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To avoid accidental needle-stick injuries, do not re-cap the needle after use.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Immediately after use, place the used syringe in the sharps container. Do not touch a needle. If you accidentally touch a needle or stick yourself with a needle, do not use the needle on a client. Simply discard the needle and use a fresh one.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Do not leave a needle inside the vial to avoid contaminating both the needle and the contents of the vial.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Needles are also known as sharps. Sharps are objects that need to be placed in hard-walled container before disposal to protect garbage handlers and others from injury. The box where used needles are placed for disposal is called a sharps container. Do not overfill the sharps container.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When the sharps container is 2/3 to 3/4 full, replace the container with a new one. Replacing a sharps’ container before it gets too full prevents needle sticks that occur when a provider stuffs a needle and syringe into the container and pricks him/herself on a dirty needle that is already in the container.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Always place used needles and syringes in the sharps container. Do not put anything into the sharps container other than needles and syringes. </a:t>
            </a:r>
            <a:endParaRPr/>
          </a:p>
          <a:p>
            <a:pPr marL="171450" lvl="0" indent="-171450" algn="l" rtl="0">
              <a:lnSpc>
                <a:spcPct val="100000"/>
              </a:lnSpc>
              <a:spcBef>
                <a:spcPts val="0"/>
              </a:spcBef>
              <a:spcAft>
                <a:spcPts val="0"/>
              </a:spcAft>
              <a:buClr>
                <a:schemeClr val="dk1"/>
              </a:buClr>
              <a:buSzPts val="1000"/>
              <a:buFont typeface="Arial"/>
              <a:buChar char="•"/>
            </a:pPr>
            <a:r>
              <a:rPr lang="en-US" sz="1000">
                <a:latin typeface="Source Sans Pro"/>
                <a:ea typeface="Source Sans Pro"/>
                <a:cs typeface="Source Sans Pro"/>
                <a:sym typeface="Source Sans Pro"/>
              </a:rPr>
              <a:t>Local regulations on disposal of sharps containers should be followed to ensure the health and safety of all the members of the community. </a:t>
            </a:r>
            <a:endParaRPr sz="1000" b="1">
              <a:latin typeface="Source Sans Pro"/>
              <a:ea typeface="Source Sans Pro"/>
              <a:cs typeface="Source Sans Pro"/>
              <a:sym typeface="Source Sans Pro"/>
            </a:endParaRPr>
          </a:p>
          <a:p>
            <a:pPr marL="0" marR="0" lvl="0" indent="0" algn="l" rtl="0">
              <a:lnSpc>
                <a:spcPct val="100000"/>
              </a:lnSpc>
              <a:spcBef>
                <a:spcPts val="150"/>
              </a:spcBef>
              <a:spcAft>
                <a:spcPts val="0"/>
              </a:spcAft>
              <a:buClr>
                <a:schemeClr val="dk1"/>
              </a:buClr>
              <a:buSzPts val="1000"/>
              <a:buFont typeface="Arial"/>
              <a:buNone/>
            </a:pPr>
            <a:r>
              <a:rPr lang="en-US" sz="1000" b="1">
                <a:latin typeface="Source Sans Pro"/>
                <a:ea typeface="Source Sans Pro"/>
                <a:cs typeface="Source Sans Pro"/>
                <a:sym typeface="Source Sans Pro"/>
              </a:rPr>
              <a:t>*Adaptation note: </a:t>
            </a:r>
            <a:r>
              <a:rPr lang="en-US" sz="1000" b="0">
                <a:latin typeface="Source Sans Pro"/>
                <a:ea typeface="Source Sans Pro"/>
                <a:cs typeface="Source Sans Pro"/>
                <a:sym typeface="Source Sans Pro"/>
              </a:rPr>
              <a:t>The facilitator should adapt this slide to l</a:t>
            </a:r>
            <a:r>
              <a:rPr lang="en-US" sz="1000">
                <a:latin typeface="Source Sans Pro"/>
                <a:ea typeface="Source Sans Pro"/>
                <a:cs typeface="Source Sans Pro"/>
                <a:sym typeface="Source Sans Pro"/>
              </a:rPr>
              <a:t>ocal regulations on disposal of sharps and sharps containers for the participant group</a:t>
            </a:r>
            <a:r>
              <a:rPr lang="en-US" sz="1000" b="0">
                <a:latin typeface="Source Sans Pro"/>
                <a:ea typeface="Source Sans Pro"/>
                <a:cs typeface="Source Sans Pro"/>
                <a:sym typeface="Source Sans Pro"/>
              </a:rPr>
              <a:t>. If there are no local regulations on this for pharmacies or drug shops, then p</a:t>
            </a:r>
            <a:r>
              <a:rPr lang="en-US" sz="1000">
                <a:latin typeface="Source Sans Pro"/>
                <a:ea typeface="Source Sans Pro"/>
                <a:cs typeface="Source Sans Pro"/>
                <a:sym typeface="Source Sans Pro"/>
              </a:rPr>
              <a:t>rogram administrators must consider what type and size puncture-proof container is appropriate for the participant provider group to use when disposing of used syringes. Home-made portable sharps containers can be crafted from sturdy plastic bottles with wide mouths covered by tight-fitting caps or sturdy cardboard boxes. It is essential that home-made containers share the same safety features as the commercial grade containers (e.g., the container walls are sturdy to prevent needles from poking through, the syringes can be deposited in the container without forcing them, the needles/syringes cannot fall out after they are in the container, the entire container can be disposed of when it is 2/3 to 3/4 full ).  </a:t>
            </a:r>
            <a:endParaRPr/>
          </a:p>
          <a:p>
            <a:pPr marL="171450" marR="0" lvl="0" indent="-107950" algn="l" rtl="0">
              <a:lnSpc>
                <a:spcPct val="100000"/>
              </a:lnSpc>
              <a:spcBef>
                <a:spcPts val="150"/>
              </a:spcBef>
              <a:spcAft>
                <a:spcPts val="0"/>
              </a:spcAft>
              <a:buClr>
                <a:schemeClr val="dk1"/>
              </a:buClr>
              <a:buSzPts val="1000"/>
              <a:buFont typeface="Arial"/>
              <a:buNone/>
            </a:pPr>
            <a:endParaRPr sz="1000"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sz="1000" b="1" u="sng">
                <a:latin typeface="Source Sans Pro"/>
                <a:ea typeface="Source Sans Pro"/>
                <a:cs typeface="Source Sans Pro"/>
                <a:sym typeface="Source Sans Pro"/>
              </a:rPr>
              <a:t>Reference:</a:t>
            </a:r>
            <a:endParaRPr sz="1000"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Google Shape;1551;p187:notes"/>
          <p:cNvSpPr>
            <a:spLocks noGrp="1" noRot="1" noChangeAspect="1"/>
          </p:cNvSpPr>
          <p:nvPr>
            <p:ph type="sldImg" idx="2"/>
          </p:nvPr>
        </p:nvSpPr>
        <p:spPr>
          <a:xfrm>
            <a:off x="876300" y="727075"/>
            <a:ext cx="5105400" cy="2873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2" name="Google Shape;1552;p187:notes"/>
          <p:cNvSpPr txBox="1">
            <a:spLocks noGrp="1"/>
          </p:cNvSpPr>
          <p:nvPr>
            <p:ph type="body" idx="1"/>
          </p:nvPr>
        </p:nvSpPr>
        <p:spPr>
          <a:xfrm>
            <a:off x="584200" y="3600450"/>
            <a:ext cx="5786438" cy="36855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Source Sans Pro"/>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8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In addition to HIV exposure, needle stick injuries can result in exposure to other harmful viruses and bacteria. </a:t>
            </a:r>
            <a:endParaRPr/>
          </a:p>
          <a:p>
            <a:pPr marL="0" lvl="0" indent="0" algn="l" rtl="0">
              <a:lnSpc>
                <a:spcPct val="80000"/>
              </a:lnSpc>
              <a:spcBef>
                <a:spcPts val="0"/>
              </a:spcBef>
              <a:spcAft>
                <a:spcPts val="0"/>
              </a:spcAft>
              <a:buSzPts val="1400"/>
              <a:buNone/>
            </a:pPr>
            <a:r>
              <a:rPr lang="en-US">
                <a:latin typeface="Source Sans Pro"/>
                <a:ea typeface="Source Sans Pro"/>
                <a:cs typeface="Source Sans Pro"/>
                <a:sym typeface="Source Sans Pro"/>
              </a:rPr>
              <a:t>In the event of an injury with a needle that was used for injection, a provider should:</a:t>
            </a:r>
            <a:endParaRPr baseline="30000">
              <a:latin typeface="Source Sans Pro"/>
              <a:ea typeface="Source Sans Pro"/>
              <a:cs typeface="Source Sans Pro"/>
              <a:sym typeface="Source Sans Pro"/>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Flush the injured area with running water and wash it with soap and water immediately.</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Avoid applying caustic agents, such as bleach, to the wound. This is not recommended because it may cause inflammation and potentially facilitate infection.</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Contact a supervisor if you have one and inform him/her about the injury. Check with the supervisor about what to do next or follow the instructions for needle-stick injuries shared during the provider training. </a:t>
            </a:r>
            <a:endParaRPr/>
          </a:p>
          <a:p>
            <a:pPr marL="171450" lvl="0" indent="-171450" algn="l" rtl="0">
              <a:lnSpc>
                <a:spcPct val="95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If you do not have a supervisor, cannot reach the supervisor or if you have concerns that you would like to discuss with a health care provider, seek counseling and care at a health facility. </a:t>
            </a:r>
            <a:endParaRPr>
              <a:latin typeface="Source Sans Pro"/>
              <a:ea typeface="Source Sans Pro"/>
              <a:cs typeface="Source Sans Pro"/>
              <a:sym typeface="Source Sans Pro"/>
            </a:endParaRPr>
          </a:p>
          <a:p>
            <a:pPr marL="0" lvl="0" indent="0" algn="l" rtl="0">
              <a:lnSpc>
                <a:spcPct val="95000"/>
              </a:lnSpc>
              <a:spcBef>
                <a:spcPts val="650"/>
              </a:spcBef>
              <a:spcAft>
                <a:spcPts val="0"/>
              </a:spcAft>
              <a:buSzPts val="1400"/>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The facilitator should adapt this slide to l</a:t>
            </a:r>
            <a:r>
              <a:rPr lang="en-US">
                <a:latin typeface="Source Sans Pro"/>
                <a:ea typeface="Source Sans Pro"/>
                <a:cs typeface="Source Sans Pro"/>
                <a:sym typeface="Source Sans Pro"/>
              </a:rPr>
              <a:t>ocal protocols on caring for a needle-stick injury and HIV infection. If no standard protocols are available. Use the following instructions: : 1- immediately wash affected area, 2- contact a supervisor, 3- complete a needle-stick report, 4- encourage provider to attend counseling, 5- request that the provider get tested, and 6- begin treatment if indicated. Add country-specific information to this presentation on what to do in case of occupational exposure to HIV or other pathogens. Typically, this information would be based on the protocols used in health facilities but simplified to ensure understanding among providers. </a:t>
            </a:r>
            <a:endParaRPr/>
          </a:p>
          <a:p>
            <a:pPr marL="0" lvl="0" indent="0" algn="l" rtl="0">
              <a:lnSpc>
                <a:spcPct val="100000"/>
              </a:lnSpc>
              <a:spcBef>
                <a:spcPts val="650"/>
              </a:spcBef>
              <a:spcAft>
                <a:spcPts val="0"/>
              </a:spcAft>
              <a:buSzPts val="1400"/>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a:t>
            </a:r>
            <a:endParaRPr b="0" u="none">
              <a:latin typeface="Source Sans Pro"/>
              <a:ea typeface="Source Sans Pro"/>
              <a:cs typeface="Source Sans Pro"/>
              <a:sym typeface="Source Sans Pro"/>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95000"/>
              </a:lnSpc>
              <a:spcBef>
                <a:spcPts val="650"/>
              </a:spcBef>
              <a:spcAft>
                <a:spcPts val="0"/>
              </a:spcAft>
              <a:buSzPts val="1400"/>
              <a:buNone/>
            </a:pPr>
            <a:endParaRPr sz="100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p1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9" name="Google Shape;1559;p190:notes"/>
          <p:cNvSpPr txBox="1">
            <a:spLocks noGrp="1"/>
          </p:cNvSpPr>
          <p:nvPr>
            <p:ph type="body" idx="1"/>
          </p:nvPr>
        </p:nvSpPr>
        <p:spPr>
          <a:xfrm>
            <a:off x="685800" y="4264384"/>
            <a:ext cx="5486400" cy="46013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 (30 MIN)</a:t>
            </a:r>
            <a:endParaRPr/>
          </a:p>
          <a:p>
            <a:pPr marL="0" indent="0"/>
            <a:r>
              <a:rPr lang="en-US" b="1">
                <a:latin typeface="Source Sans Pro"/>
                <a:ea typeface="Source Sans Pro"/>
                <a:cs typeface="Source Sans Pro"/>
                <a:sym typeface="Source Sans Pro"/>
              </a:rPr>
              <a:t>*Print handouts in advance of this session. </a:t>
            </a:r>
            <a:endParaRPr lang="en-US" b="1"/>
          </a:p>
          <a:p>
            <a:pPr marL="0" marR="0" lvl="0" indent="0" algn="l" rtl="0">
              <a:lnSpc>
                <a:spcPct val="100000"/>
              </a:lnSpc>
              <a:spcBef>
                <a:spcPts val="0"/>
              </a:spcBef>
              <a:spcAft>
                <a:spcPts val="0"/>
              </a:spcAft>
              <a:buSzPts val="1400"/>
              <a:buNone/>
            </a:pPr>
            <a:endParaRPr lang="en-US" b="1">
              <a:latin typeface="Source Sans Pro"/>
              <a:ea typeface="Source Sans Pro"/>
              <a:cs typeface="Source Sans Pro"/>
              <a:sym typeface="Source Sans Pro"/>
            </a:endParaRPr>
          </a:p>
          <a:p>
            <a:pPr marL="0" marR="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Now you will be practicing the steps that they saw on the slides. You will be using a checklist that has all of the steps included, as well as other things that are important to remember. The </a:t>
            </a:r>
            <a:r>
              <a:rPr lang="en-US"/>
              <a:t>FP On-the-Job Reference Booklet </a:t>
            </a:r>
            <a:r>
              <a:rPr lang="en-US">
                <a:latin typeface="Source Sans Pro"/>
                <a:ea typeface="Source Sans Pro"/>
                <a:cs typeface="Source Sans Pro"/>
                <a:sym typeface="Source Sans Pro"/>
              </a:rPr>
              <a:t>also contains step-by-step instructions on injections in the Progestin-only Injectables section. The goal of the exercise is to practice until you become proficient in each skill and before you perform them in a clinical situation. </a:t>
            </a:r>
            <a:endParaRPr/>
          </a:p>
          <a:p>
            <a:pPr marL="0" marR="0" lvl="0" indent="0" algn="l" rtl="0">
              <a:lnSpc>
                <a:spcPct val="100000"/>
              </a:lnSpc>
              <a:spcBef>
                <a:spcPts val="0"/>
              </a:spcBef>
              <a:spcAft>
                <a:spcPts val="0"/>
              </a:spcAft>
              <a:buClr>
                <a:schemeClr val="dk1"/>
              </a:buClr>
              <a:buSzPts val="1000"/>
              <a:buFont typeface="Source Sans Pro"/>
              <a:buNone/>
            </a:pPr>
            <a:r>
              <a:rPr lang="en-US" b="1">
                <a:latin typeface="Source Sans Pro"/>
                <a:ea typeface="Source Sans Pro"/>
                <a:cs typeface="Source Sans Pro"/>
                <a:sym typeface="Source Sans Pro"/>
              </a:rPr>
              <a:t>Distribute Module 10/Facilitator Resource – Activity 8: Injections checklist.</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a participant or co-trainer to sit next to the model and play the role of the client. </a:t>
            </a:r>
            <a:endParaRPr/>
          </a:p>
          <a:p>
            <a:pPr marL="0" marR="0" lvl="0" indent="0" algn="l" rtl="0">
              <a:lnSpc>
                <a:spcPct val="100000"/>
              </a:lnSpc>
              <a:spcBef>
                <a:spcPts val="0"/>
              </a:spcBef>
              <a:spcAft>
                <a:spcPts val="0"/>
              </a:spcAft>
              <a:buClr>
                <a:schemeClr val="dk1"/>
              </a:buClr>
              <a:buSzPts val="1000"/>
              <a:buFont typeface="Calibri"/>
              <a:buNone/>
            </a:pPr>
            <a:r>
              <a:rPr lang="en-US">
                <a:latin typeface="Source Sans Pro"/>
                <a:ea typeface="Source Sans Pro"/>
                <a:cs typeface="Source Sans Pro"/>
                <a:sym typeface="Source Sans Pro"/>
              </a:rPr>
              <a:t>Using a piece of fruit or an anatomical model, </a:t>
            </a: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how you would give the injection. Explain the procedure and talk to the role-playing participant as you would to a real client.</a:t>
            </a:r>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Perform</a:t>
            </a:r>
            <a:r>
              <a:rPr lang="en-US">
                <a:latin typeface="Source Sans Pro"/>
                <a:ea typeface="Source Sans Pro"/>
                <a:cs typeface="Source Sans Pro"/>
                <a:sym typeface="Source Sans Pro"/>
              </a:rPr>
              <a:t> the procedure again but this time, </a:t>
            </a: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a participant to verbally repeat the step-by-step procedure.</a:t>
            </a:r>
            <a:r>
              <a:rPr lang="en-US" b="1">
                <a:latin typeface="Source Sans Pro"/>
                <a:ea typeface="Source Sans Pro"/>
                <a:cs typeface="Source Sans Pro"/>
                <a:sym typeface="Source Sans Pro"/>
              </a:rPr>
              <a:t> </a:t>
            </a:r>
            <a:endParaRPr>
              <a:latin typeface="Source Sans Pro"/>
              <a:ea typeface="Source Sans Pro"/>
              <a:cs typeface="Source Sans Pro"/>
              <a:sym typeface="Source Sans Pro"/>
            </a:endParaRPr>
          </a:p>
          <a:p>
            <a:pPr marL="457200" marR="0" lvl="0" indent="0" algn="l" rtl="0">
              <a:lnSpc>
                <a:spcPct val="100000"/>
              </a:lnSpc>
              <a:spcBef>
                <a:spcPts val="0"/>
              </a:spcBef>
              <a:spcAft>
                <a:spcPts val="0"/>
              </a:spcAft>
              <a:buSzPts val="1400"/>
              <a:buNone/>
            </a:pPr>
            <a:r>
              <a:rPr lang="en-US" b="1" i="1">
                <a:latin typeface="Source Sans Pro"/>
                <a:ea typeface="Source Sans Pro"/>
                <a:cs typeface="Source Sans Pro"/>
                <a:sym typeface="Source Sans Pro"/>
              </a:rPr>
              <a:t>Note:</a:t>
            </a:r>
            <a:r>
              <a:rPr lang="en-US" i="1">
                <a:latin typeface="Source Sans Pro"/>
                <a:ea typeface="Source Sans Pro"/>
                <a:cs typeface="Source Sans Pro"/>
                <a:sym typeface="Source Sans Pro"/>
              </a:rPr>
              <a:t> Do not demonstrate the wrong procedure at any time. Ask the remaining trainees to observe the learning participant and ask questions.</a:t>
            </a:r>
            <a:endParaRPr>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a participant to perform the procedure while verbalizing the step-by-step procedure. </a:t>
            </a:r>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Observe</a:t>
            </a:r>
            <a:r>
              <a:rPr lang="en-US">
                <a:latin typeface="Source Sans Pro"/>
                <a:ea typeface="Source Sans Pro"/>
                <a:cs typeface="Source Sans Pro"/>
                <a:sym typeface="Source Sans Pro"/>
              </a:rPr>
              <a:t> and </a:t>
            </a:r>
            <a:r>
              <a:rPr lang="en-US" b="1">
                <a:latin typeface="Source Sans Pro"/>
                <a:ea typeface="Source Sans Pro"/>
                <a:cs typeface="Source Sans Pro"/>
                <a:sym typeface="Source Sans Pro"/>
              </a:rPr>
              <a:t>listen</a:t>
            </a:r>
            <a:r>
              <a:rPr lang="en-US">
                <a:latin typeface="Source Sans Pro"/>
                <a:ea typeface="Source Sans Pro"/>
                <a:cs typeface="Source Sans Pro"/>
                <a:sym typeface="Source Sans Pro"/>
              </a:rPr>
              <a:t>, making corrections when necessary.  </a:t>
            </a:r>
            <a:endParaRPr/>
          </a:p>
          <a:p>
            <a:pPr marL="0" marR="0" lvl="0" indent="0" algn="l" rtl="0">
              <a:lnSpc>
                <a:spcPct val="100000"/>
              </a:lnSpc>
              <a:spcBef>
                <a:spcPts val="0"/>
              </a:spcBef>
              <a:spcAft>
                <a:spcPts val="0"/>
              </a:spcAft>
              <a:buClr>
                <a:schemeClr val="dk1"/>
              </a:buClr>
              <a:buSzPts val="1000"/>
              <a:buFont typeface="Noto Sans Symbols"/>
              <a:buNone/>
            </a:pP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other trainees in the group to observe, listen, and ask questions.</a:t>
            </a:r>
            <a:endParaRPr/>
          </a:p>
          <a:p>
            <a:pPr marL="0" lvl="0" indent="0" algn="l" rtl="0">
              <a:lnSpc>
                <a:spcPct val="100000"/>
              </a:lnSpc>
              <a:spcBef>
                <a:spcPts val="0"/>
              </a:spcBef>
              <a:spcAft>
                <a:spcPts val="0"/>
              </a:spcAft>
              <a:buSzPts val="1400"/>
              <a:buNone/>
            </a:pPr>
            <a:r>
              <a:rPr lang="en-US">
                <a:latin typeface="Source Sans Pro"/>
                <a:ea typeface="Source Sans Pro"/>
                <a:cs typeface="Source Sans Pro"/>
                <a:sym typeface="Source Sans Pro"/>
              </a:rPr>
              <a:t>Then </a:t>
            </a: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the trainees to form pairs.  </a:t>
            </a:r>
            <a:r>
              <a:rPr lang="en-US" b="1">
                <a:latin typeface="Source Sans Pro"/>
                <a:ea typeface="Source Sans Pro"/>
                <a:cs typeface="Source Sans Pro"/>
                <a:sym typeface="Source Sans Pro"/>
              </a:rPr>
              <a:t>Ask</a:t>
            </a:r>
            <a:r>
              <a:rPr lang="en-US">
                <a:latin typeface="Source Sans Pro"/>
                <a:ea typeface="Source Sans Pro"/>
                <a:cs typeface="Source Sans Pro"/>
                <a:sym typeface="Source Sans Pro"/>
              </a:rPr>
              <a:t> each participant to practice the demonstration with their partner:</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endParaRPr/>
          </a:p>
          <a:p>
            <a:pPr marL="111125" lvl="0" indent="-111125"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One partner should perform the demonstration and talk through the procedure while the other partner observes and critiques using the skills checklist. Partners should exchange roles until both feel competent.  </a:t>
            </a:r>
            <a:endParaRPr/>
          </a:p>
          <a:p>
            <a:pPr marL="111125" lvl="0" indent="-111125" algn="l" rtl="0">
              <a:lnSpc>
                <a:spcPct val="100000"/>
              </a:lnSpc>
              <a:spcBef>
                <a:spcPts val="0"/>
              </a:spcBef>
              <a:spcAft>
                <a:spcPts val="0"/>
              </a:spcAft>
              <a:buClr>
                <a:schemeClr val="dk1"/>
              </a:buClr>
              <a:buSzPts val="1000"/>
              <a:buFont typeface="Arial"/>
              <a:buChar char="•"/>
            </a:pPr>
            <a:r>
              <a:rPr lang="en-US">
                <a:latin typeface="Source Sans Pro"/>
                <a:ea typeface="Source Sans Pro"/>
                <a:cs typeface="Source Sans Pro"/>
                <a:sym typeface="Source Sans Pro"/>
              </a:rPr>
              <a:t>When both partners feel competent, let me know so I can observe you both perform the procedure and assess your performance using the skills checklist.</a:t>
            </a:r>
            <a:endParaRPr b="1">
              <a:latin typeface="Source Sans Pro"/>
              <a:ea typeface="Source Sans Pro"/>
              <a:cs typeface="Source Sans Pro"/>
              <a:sym typeface="Source Sans Pro"/>
            </a:endParaRPr>
          </a:p>
          <a:p>
            <a:pPr marL="171450" lvl="0" indent="-10795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u="sng">
                <a:latin typeface="Source Sans Pro"/>
                <a:ea typeface="Source Sans Pro"/>
                <a:cs typeface="Source Sans Pro"/>
                <a:sym typeface="Source Sans Pro"/>
              </a:rPr>
              <a:t>References</a:t>
            </a:r>
            <a:r>
              <a:rPr lang="en-US">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b="0">
                <a:latin typeface="Source Sans Pro"/>
                <a:ea typeface="Source Sans Pro"/>
                <a:cs typeface="Source Sans Pro"/>
                <a:sym typeface="Source Sans Pro"/>
              </a:rPr>
              <a:t>FP TRP, Injectables module.</a:t>
            </a:r>
            <a:endParaRPr/>
          </a:p>
        </p:txBody>
      </p:sp>
      <p:sp>
        <p:nvSpPr>
          <p:cNvPr id="1560" name="Google Shape;1560;p1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8"/>
        <p:cNvGrpSpPr/>
        <p:nvPr/>
      </p:nvGrpSpPr>
      <p:grpSpPr>
        <a:xfrm>
          <a:off x="0" y="0"/>
          <a:ext cx="0" cy="0"/>
          <a:chOff x="0" y="0"/>
          <a:chExt cx="0" cy="0"/>
        </a:xfrm>
      </p:grpSpPr>
      <p:sp>
        <p:nvSpPr>
          <p:cNvPr id="1569" name="Google Shape;1569;p1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0" name="Google Shape;1570;p1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Say: </a:t>
            </a:r>
            <a:r>
              <a:rPr lang="en-US">
                <a:latin typeface="Source Sans Pro"/>
                <a:ea typeface="Source Sans Pro"/>
                <a:cs typeface="Source Sans Pro"/>
                <a:sym typeface="Source Sans Pro"/>
              </a:rPr>
              <a:t>Now, we are going to learn about a newer version of DMPA, called DMPA-SC. It is also referred to as subcutaneous DMPA or by the brand name </a:t>
            </a:r>
            <a:r>
              <a:rPr lang="en-US" b="0" i="0" u="none" strike="noStrike">
                <a:latin typeface="Source Sans Pro"/>
                <a:ea typeface="Source Sans Pro"/>
                <a:cs typeface="Source Sans Pro"/>
                <a:sym typeface="Source Sans Pro"/>
              </a:rPr>
              <a:t>Sayana® Press</a:t>
            </a:r>
            <a:r>
              <a:rPr lang="en-US">
                <a:latin typeface="Source Sans Pro"/>
                <a:ea typeface="Source Sans Pro"/>
                <a:cs typeface="Source Sans Pro"/>
                <a:sym typeface="Source Sans Pro"/>
              </a:rPr>
              <a:t>. It is a lower dose than DMPA-IM and comes in a prefilled device called a Uniject. It is injected into the subcutaneous layer of fat under the skin, rather than muscle. Other than the way it is injected, it is the same as DMPA-IM. It has the same drug, side effects, medical screening, and reinjection timing.</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Read</a:t>
            </a:r>
            <a:r>
              <a:rPr lang="en-US">
                <a:latin typeface="Source Sans Pro"/>
                <a:ea typeface="Source Sans Pro"/>
                <a:cs typeface="Source Sans Pro"/>
                <a:sym typeface="Source Sans Pro"/>
              </a:rPr>
              <a:t> the points about the Uniject system.  </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parts of the DMPA-SC unit.</a:t>
            </a:r>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The Uniject system makes this version of DMPA very easy and safe to use. Many studies have shown that health workers in the community and in pharmacies and drug shops can use it safely and effectively. Many studies have also shown that women from all over the world can use this method safely and effectively on their own through self-injection.</a:t>
            </a:r>
            <a:endParaRPr/>
          </a:p>
          <a:p>
            <a:pPr marL="0" lvl="0" indent="0" algn="l" rtl="0">
              <a:lnSpc>
                <a:spcPct val="100000"/>
              </a:lnSpc>
              <a:spcBef>
                <a:spcPts val="0"/>
              </a:spcBef>
              <a:spcAft>
                <a:spcPts val="0"/>
              </a:spcAft>
              <a:buSzPts val="1400"/>
              <a:buNone/>
            </a:pPr>
            <a:r>
              <a:rPr lang="en-US" b="0">
                <a:latin typeface="Source Sans Pro"/>
                <a:ea typeface="Source Sans Pro"/>
                <a:cs typeface="Source Sans Pro"/>
                <a:sym typeface="Source Sans Pro"/>
              </a:rPr>
              <a:t>In the following slides, we’ll learn how to provide an injection with DMPA-SC to a client, but we’ll also learn how to teach a client to self-inject.</a:t>
            </a:r>
            <a:endParaRPr/>
          </a:p>
          <a:p>
            <a:pPr marL="0" lvl="0" indent="0" algn="l" rtl="0">
              <a:lnSpc>
                <a:spcPct val="100000"/>
              </a:lnSpc>
              <a:spcBef>
                <a:spcPts val="0"/>
              </a:spcBef>
              <a:spcAft>
                <a:spcPts val="0"/>
              </a:spcAft>
              <a:buSzPts val="1400"/>
              <a:buNone/>
            </a:pPr>
            <a:endParaRPr b="0">
              <a:latin typeface="Source Sans Pro"/>
              <a:ea typeface="Source Sans Pro"/>
              <a:cs typeface="Source Sans Pro"/>
              <a:sym typeface="Source Sans Pro"/>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 Remove the reference to self-injection if self-injection is not available in the country context.</a:t>
            </a:r>
            <a:endParaRPr/>
          </a:p>
          <a:p>
            <a:pPr marL="171450" lvl="0" indent="-107950" algn="l" rtl="0">
              <a:lnSpc>
                <a:spcPct val="100000"/>
              </a:lnSpc>
              <a:spcBef>
                <a:spcPts val="0"/>
              </a:spcBef>
              <a:spcAft>
                <a:spcPts val="0"/>
              </a:spcAft>
              <a:buClr>
                <a:schemeClr val="dk1"/>
              </a:buClr>
              <a:buSzPts val="1000"/>
              <a:buFont typeface="Source Sans Pro"/>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3"/>
              </a:rPr>
              <a:t>https://www.path.org/resources/dmpa-sc-training-materials/</a:t>
            </a:r>
            <a:r>
              <a:rPr lang="en-US" b="0" u="none">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p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7" name="Google Shape;1587;p192:notes"/>
          <p:cNvSpPr txBox="1">
            <a:spLocks noGrp="1"/>
          </p:cNvSpPr>
          <p:nvPr>
            <p:ph type="body" idx="1"/>
          </p:nvPr>
        </p:nvSpPr>
        <p:spPr>
          <a:xfrm>
            <a:off x="685800" y="4400550"/>
            <a:ext cx="5486400" cy="429768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i="0" u="none" strike="noStrike" cap="none">
                <a:solidFill>
                  <a:srgbClr val="000000"/>
                </a:solidFill>
                <a:latin typeface="Source Sans Pro"/>
                <a:ea typeface="Source Sans Pro"/>
                <a:cs typeface="Source Sans Pro"/>
                <a:sym typeface="Source Sans Pro"/>
              </a:rPr>
              <a:t>FACILITATOR NOTES</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Say: </a:t>
            </a:r>
            <a:r>
              <a:rPr lang="en-US" b="0">
                <a:latin typeface="Source Sans Pro"/>
                <a:ea typeface="Source Sans Pro"/>
                <a:cs typeface="Source Sans Pro"/>
                <a:sym typeface="Source Sans Pro"/>
              </a:rPr>
              <a:t>In your FP On-the-Job Reference Booklet, in the DMPA-SC &amp; Self-Injection section, there is a job aid called “DMPA-SC Injection Job Aid for Health Workers.”</a:t>
            </a:r>
            <a:endParaRPr>
              <a:latin typeface="Source Sans Pro"/>
              <a:ea typeface="Source Sans Pro"/>
              <a:cs typeface="Source Sans Pro"/>
              <a:sym typeface="Source Sans Pro"/>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Demonstrate</a:t>
            </a:r>
            <a:r>
              <a:rPr lang="en-US">
                <a:latin typeface="Source Sans Pro"/>
                <a:ea typeface="Source Sans Pro"/>
                <a:cs typeface="Source Sans Pro"/>
                <a:sym typeface="Source Sans Pro"/>
              </a:rPr>
              <a:t> each of the steps as participants follow along. </a:t>
            </a:r>
            <a:endParaRPr/>
          </a:p>
          <a:p>
            <a:pPr marL="0" marR="0" lvl="0" indent="0" algn="l" rtl="0">
              <a:lnSpc>
                <a:spcPct val="100000"/>
              </a:lnSpc>
              <a:spcBef>
                <a:spcPts val="650"/>
              </a:spcBef>
              <a:spcAft>
                <a:spcPts val="0"/>
              </a:spcAft>
              <a:buClr>
                <a:schemeClr val="dk1"/>
              </a:buClr>
              <a:buSzPts val="1000"/>
              <a:buFont typeface="Source Sans Pro"/>
              <a:buNone/>
            </a:pPr>
            <a:r>
              <a:rPr lang="en-US" b="1">
                <a:latin typeface="Source Sans Pro"/>
                <a:ea typeface="Source Sans Pro"/>
                <a:cs typeface="Source Sans Pro"/>
                <a:sym typeface="Source Sans Pro"/>
              </a:rPr>
              <a:t>Inform</a:t>
            </a:r>
            <a:r>
              <a:rPr lang="en-US">
                <a:latin typeface="Source Sans Pro"/>
                <a:ea typeface="Source Sans Pro"/>
                <a:cs typeface="Source Sans Pro"/>
                <a:sym typeface="Source Sans Pro"/>
              </a:rPr>
              <a:t> the participants to pay close attention as they will be expected to demonstrate these steps during practice. Ensure that participants can see the demonstration and encourage them to ask questions.  </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b="1">
                <a:latin typeface="Source Sans Pro"/>
                <a:ea typeface="Source Sans Pro"/>
                <a:cs typeface="Source Sans Pro"/>
                <a:sym typeface="Source Sans Pro"/>
              </a:rPr>
              <a:t>Read </a:t>
            </a:r>
            <a:r>
              <a:rPr lang="en-US" b="0">
                <a:latin typeface="Source Sans Pro"/>
                <a:ea typeface="Source Sans Pro"/>
                <a:cs typeface="Source Sans Pro"/>
                <a:sym typeface="Source Sans Pro"/>
              </a:rPr>
              <a:t>the points on the slide while pointing to demonstration objects you have gathered.</a:t>
            </a:r>
            <a:endParaRPr/>
          </a:p>
          <a:p>
            <a:pPr marL="0" lvl="0" indent="0" algn="l" rtl="0">
              <a:lnSpc>
                <a:spcPct val="100000"/>
              </a:lnSpc>
              <a:spcBef>
                <a:spcPts val="0"/>
              </a:spcBef>
              <a:spcAft>
                <a:spcPts val="0"/>
              </a:spcAft>
              <a:buSzPts val="1400"/>
              <a:buNone/>
            </a:pPr>
            <a:endParaRPr b="1">
              <a:latin typeface="Source Sans Pro"/>
              <a:ea typeface="Source Sans Pro"/>
              <a:cs typeface="Source Sans Pro"/>
              <a:sym typeface="Source Sans Pro"/>
            </a:endParaRPr>
          </a:p>
          <a:p>
            <a:pPr marL="0" marR="0" lvl="0" indent="0" algn="l" rtl="0">
              <a:lnSpc>
                <a:spcPct val="100000"/>
              </a:lnSpc>
              <a:spcBef>
                <a:spcPts val="650"/>
              </a:spcBef>
              <a:spcAft>
                <a:spcPts val="0"/>
              </a:spcAft>
              <a:buClr>
                <a:srgbClr val="000000"/>
              </a:buClr>
              <a:buSzPts val="1400"/>
              <a:buFont typeface="Arial"/>
              <a:buNone/>
            </a:pPr>
            <a:r>
              <a:rPr lang="en-US">
                <a:latin typeface="Source Sans Pro"/>
                <a:ea typeface="Source Sans Pro"/>
                <a:cs typeface="Source Sans Pro"/>
                <a:sym typeface="Source Sans Pro"/>
              </a:rPr>
              <a:t>* </a:t>
            </a:r>
            <a:r>
              <a:rPr lang="en-US" b="1">
                <a:latin typeface="Source Sans Pro"/>
                <a:ea typeface="Source Sans Pro"/>
                <a:cs typeface="Source Sans Pro"/>
                <a:sym typeface="Source Sans Pro"/>
              </a:rPr>
              <a:t>Adaptation note: </a:t>
            </a:r>
            <a:r>
              <a:rPr lang="en-US" b="0">
                <a:latin typeface="Source Sans Pro"/>
                <a:ea typeface="Source Sans Pro"/>
                <a:cs typeface="Source Sans Pro"/>
                <a:sym typeface="Source Sans Pro"/>
              </a:rPr>
              <a:t>If DMPA-SC is not available in the country or through this cadre, remove this slide.</a:t>
            </a:r>
            <a:endParaRPr/>
          </a:p>
          <a:p>
            <a:pPr marL="0" lvl="0" indent="0" algn="l" rtl="0">
              <a:lnSpc>
                <a:spcPct val="100000"/>
              </a:lnSpc>
              <a:spcBef>
                <a:spcPts val="0"/>
              </a:spcBef>
              <a:spcAft>
                <a:spcPts val="0"/>
              </a:spcAft>
              <a:buClr>
                <a:schemeClr val="dk1"/>
              </a:buClr>
              <a:buSzPts val="1000"/>
              <a:buFont typeface="Arial"/>
              <a:buNone/>
            </a:pPr>
            <a:endParaRPr b="1">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r>
              <a:rPr lang="en-US" b="0" u="sng">
                <a:latin typeface="Source Sans Pro"/>
                <a:ea typeface="Source Sans Pro"/>
                <a:cs typeface="Source Sans Pro"/>
                <a:sym typeface="Source Sans Pro"/>
              </a:rPr>
              <a:t>DIGITAL OPTION</a:t>
            </a:r>
            <a:r>
              <a:rPr lang="en-US" b="0">
                <a:latin typeface="Source Sans Pro"/>
                <a:ea typeface="Source Sans Pro"/>
                <a:cs typeface="Source Sans Pro"/>
                <a:sym typeface="Source Sans Pro"/>
              </a:rPr>
              <a:t>: </a:t>
            </a:r>
            <a:endParaRPr/>
          </a:p>
          <a:p>
            <a:pPr marL="171450" lvl="0" indent="-171450" algn="l" rtl="0">
              <a:lnSpc>
                <a:spcPct val="100000"/>
              </a:lnSpc>
              <a:spcBef>
                <a:spcPts val="0"/>
              </a:spcBef>
              <a:spcAft>
                <a:spcPts val="0"/>
              </a:spcAft>
              <a:buClr>
                <a:schemeClr val="dk1"/>
              </a:buClr>
              <a:buSzPts val="1000"/>
              <a:buFont typeface="Arial"/>
              <a:buChar char="•"/>
            </a:pPr>
            <a:r>
              <a:rPr lang="en-US" b="0">
                <a:latin typeface="Source Sans Pro"/>
                <a:ea typeface="Source Sans Pro"/>
                <a:cs typeface="Source Sans Pro"/>
                <a:sym typeface="Source Sans Pro"/>
              </a:rPr>
              <a:t>The DMPA-SC Access Collaborative has produced a training video on YouTube that provides clear instructions to health workers on how to give a DMPA-SC injection: </a:t>
            </a:r>
            <a:r>
              <a:rPr lang="en-US" u="sng">
                <a:solidFill>
                  <a:schemeClr val="hlink"/>
                </a:solidFill>
                <a:latin typeface="Source Sans Pro"/>
                <a:ea typeface="Source Sans Pro"/>
                <a:cs typeface="Source Sans Pro"/>
                <a:sym typeface="Source Sans Pro"/>
                <a:hlinkClick r:id="rId3"/>
              </a:rPr>
              <a:t>https://www.youtube.com/watch?v=Pf3PfJw_tYI&amp;feature=youtu.be</a:t>
            </a:r>
            <a:endParaRPr b="0">
              <a:latin typeface="Source Sans Pro"/>
              <a:ea typeface="Source Sans Pro"/>
              <a:cs typeface="Source Sans Pro"/>
              <a:sym typeface="Source Sans Pro"/>
            </a:endParaRPr>
          </a:p>
          <a:p>
            <a:pPr marL="171450" lvl="0" indent="-171450" algn="l" rtl="0">
              <a:lnSpc>
                <a:spcPct val="100000"/>
              </a:lnSpc>
              <a:spcBef>
                <a:spcPts val="0"/>
              </a:spcBef>
              <a:spcAft>
                <a:spcPts val="0"/>
              </a:spcAft>
              <a:buClr>
                <a:schemeClr val="dk1"/>
              </a:buClr>
              <a:buSzPts val="1000"/>
              <a:buFont typeface="Arial"/>
              <a:buChar char="•"/>
            </a:pPr>
            <a:r>
              <a:rPr lang="en-US" b="0" u="none">
                <a:latin typeface="Source Sans Pro"/>
                <a:ea typeface="Source Sans Pro"/>
                <a:cs typeface="Source Sans Pro"/>
                <a:sym typeface="Source Sans Pro"/>
              </a:rPr>
              <a:t>The Global Health Media Project has an approximately 9.5-minute video overview for health workers in English on the DMPA-SC injection and how it works here: </a:t>
            </a:r>
            <a:r>
              <a:rPr lang="en-US" u="sng">
                <a:solidFill>
                  <a:schemeClr val="hlink"/>
                </a:solidFill>
                <a:latin typeface="Source Sans Pro"/>
                <a:ea typeface="Source Sans Pro"/>
                <a:cs typeface="Source Sans Pro"/>
                <a:sym typeface="Source Sans Pro"/>
                <a:hlinkClick r:id="rId4"/>
              </a:rPr>
              <a:t>https://globalhealthmedia.org/videos/the-subq-contraceptive-injection/</a:t>
            </a: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Arial"/>
              <a:buNone/>
            </a:pPr>
            <a:endParaRPr>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Calibri"/>
              <a:buNone/>
            </a:pPr>
            <a:r>
              <a:rPr lang="en-US" b="1" u="sng">
                <a:latin typeface="Source Sans Pro"/>
                <a:ea typeface="Source Sans Pro"/>
                <a:cs typeface="Source Sans Pro"/>
                <a:sym typeface="Source Sans Pro"/>
              </a:rPr>
              <a:t>References:</a:t>
            </a:r>
            <a:endParaRPr b="0" u="none">
              <a:latin typeface="Source Sans Pro"/>
              <a:ea typeface="Source Sans Pro"/>
              <a:cs typeface="Source Sans Pro"/>
              <a:sym typeface="Source Sans Pro"/>
            </a:endParaRPr>
          </a:p>
          <a:p>
            <a:pPr marL="228600" lvl="0" indent="-228600" algn="l" rtl="0">
              <a:lnSpc>
                <a:spcPct val="100000"/>
              </a:lnSpc>
              <a:spcBef>
                <a:spcPts val="0"/>
              </a:spcBef>
              <a:spcAft>
                <a:spcPts val="0"/>
              </a:spcAft>
              <a:buClr>
                <a:schemeClr val="dk1"/>
              </a:buClr>
              <a:buSzPts val="1000"/>
              <a:buFont typeface="Calibri"/>
              <a:buAutoNum type="arabicPeriod"/>
            </a:pPr>
            <a:r>
              <a:rPr lang="en-US" b="0" u="none">
                <a:latin typeface="Source Sans Pro"/>
                <a:ea typeface="Source Sans Pro"/>
                <a:cs typeface="Source Sans Pro"/>
                <a:sym typeface="Source Sans Pro"/>
              </a:rPr>
              <a:t>PATH, DMPA-SC Training materials: </a:t>
            </a:r>
            <a:r>
              <a:rPr lang="en-US" u="sng">
                <a:solidFill>
                  <a:schemeClr val="hlink"/>
                </a:solidFill>
                <a:latin typeface="Source Sans Pro"/>
                <a:ea typeface="Source Sans Pro"/>
                <a:cs typeface="Source Sans Pro"/>
                <a:sym typeface="Source Sans Pro"/>
                <a:hlinkClick r:id="rId5"/>
              </a:rPr>
              <a:t>https://www.path.org/resources/dmpa-sc-training-materials/</a:t>
            </a:r>
            <a:r>
              <a:rPr lang="en-US" b="0" u="none">
                <a:latin typeface="Source Sans Pro"/>
                <a:ea typeface="Source Sans Pro"/>
                <a:cs typeface="Source Sans Pro"/>
                <a:sym typeface="Source Sans Pro"/>
              </a:rPr>
              <a:t>.</a:t>
            </a:r>
            <a:endParaRPr/>
          </a:p>
          <a:p>
            <a:pPr marL="228600" marR="0" lvl="0" indent="-228600" algn="l" rtl="0">
              <a:lnSpc>
                <a:spcPct val="100000"/>
              </a:lnSpc>
              <a:spcBef>
                <a:spcPts val="0"/>
              </a:spcBef>
              <a:spcAft>
                <a:spcPts val="0"/>
              </a:spcAft>
              <a:buClr>
                <a:schemeClr val="dk1"/>
              </a:buClr>
              <a:buSzPts val="1000"/>
              <a:buFont typeface="Source Sans Pro"/>
              <a:buAutoNum type="arabicPeriod"/>
            </a:pPr>
            <a:r>
              <a:rPr lang="en-US">
                <a:latin typeface="Source Sans Pro"/>
                <a:ea typeface="Source Sans Pro"/>
                <a:cs typeface="Source Sans Pro"/>
                <a:sym typeface="Source Sans Pro"/>
              </a:rPr>
              <a:t>FP TRP, Injectables module</a:t>
            </a:r>
            <a:endParaRPr b="0">
              <a:latin typeface="Source Sans Pro"/>
              <a:ea typeface="Source Sans Pro"/>
              <a:cs typeface="Source Sans Pro"/>
              <a:sym typeface="Source Sans Pro"/>
            </a:endParaRPr>
          </a:p>
          <a:p>
            <a:pPr marL="0" lvl="0" indent="0" algn="l" rtl="0">
              <a:lnSpc>
                <a:spcPct val="100000"/>
              </a:lnSpc>
              <a:spcBef>
                <a:spcPts val="0"/>
              </a:spcBef>
              <a:spcAft>
                <a:spcPts val="0"/>
              </a:spcAft>
              <a:buClr>
                <a:schemeClr val="dk1"/>
              </a:buClr>
              <a:buSzPts val="1000"/>
              <a:buFont typeface="Source Sans Pro"/>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2"/>
        <p:cNvGrpSpPr/>
        <p:nvPr/>
      </p:nvGrpSpPr>
      <p:grpSpPr>
        <a:xfrm>
          <a:off x="0" y="0"/>
          <a:ext cx="0" cy="0"/>
          <a:chOff x="0" y="0"/>
          <a:chExt cx="0" cy="0"/>
        </a:xfrm>
      </p:grpSpPr>
      <p:pic>
        <p:nvPicPr>
          <p:cNvPr id="13" name="Google Shape;13;p232" descr="A picture containing text, person, indoor, shelf&#10;&#10;Description automatically generated"/>
          <p:cNvPicPr preferRelativeResize="0"/>
          <p:nvPr/>
        </p:nvPicPr>
        <p:blipFill rotWithShape="1">
          <a:blip r:embed="rId2">
            <a:alphaModFix/>
          </a:blip>
          <a:srcRect r="3288"/>
          <a:stretch/>
        </p:blipFill>
        <p:spPr>
          <a:xfrm>
            <a:off x="2200234" y="-2227"/>
            <a:ext cx="9991766" cy="6858000"/>
          </a:xfrm>
          <a:prstGeom prst="rect">
            <a:avLst/>
          </a:prstGeom>
          <a:noFill/>
          <a:ln>
            <a:noFill/>
          </a:ln>
        </p:spPr>
      </p:pic>
      <p:sp>
        <p:nvSpPr>
          <p:cNvPr id="14" name="Google Shape;14;p232"/>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5" name="Google Shape;15;p232"/>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232"/>
          <p:cNvCxnSpPr/>
          <p:nvPr/>
        </p:nvCxnSpPr>
        <p:spPr>
          <a:xfrm>
            <a:off x="1776947" y="5402395"/>
            <a:ext cx="5616100" cy="0"/>
          </a:xfrm>
          <a:prstGeom prst="straightConnector1">
            <a:avLst/>
          </a:prstGeom>
          <a:noFill/>
          <a:ln w="50800" cap="rnd" cmpd="sng">
            <a:solidFill>
              <a:srgbClr val="CCF0F0"/>
            </a:solidFill>
            <a:prstDash val="solid"/>
            <a:round/>
            <a:headEnd type="none" w="sm" len="sm"/>
            <a:tailEnd type="none" w="sm" len="sm"/>
          </a:ln>
        </p:spPr>
      </p:cxnSp>
      <p:sp>
        <p:nvSpPr>
          <p:cNvPr id="17" name="Google Shape;17;p23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32"/>
          <p:cNvSpPr txBox="1">
            <a:spLocks noGrp="1"/>
          </p:cNvSpPr>
          <p:nvPr>
            <p:ph type="body" idx="2"/>
          </p:nvPr>
        </p:nvSpPr>
        <p:spPr>
          <a:xfrm>
            <a:off x="1565405" y="1240871"/>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3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3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3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22" name="Google Shape;22;p232"/>
          <p:cNvGrpSpPr/>
          <p:nvPr/>
        </p:nvGrpSpPr>
        <p:grpSpPr>
          <a:xfrm>
            <a:off x="7080143" y="5871713"/>
            <a:ext cx="4452334" cy="717418"/>
            <a:chOff x="7080143" y="5871713"/>
            <a:chExt cx="4452334" cy="717418"/>
          </a:xfrm>
        </p:grpSpPr>
        <p:pic>
          <p:nvPicPr>
            <p:cNvPr id="23" name="Google Shape;23;p232"/>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232"/>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94"/>
        <p:cNvGrpSpPr/>
        <p:nvPr/>
      </p:nvGrpSpPr>
      <p:grpSpPr>
        <a:xfrm>
          <a:off x="0" y="0"/>
          <a:ext cx="0" cy="0"/>
          <a:chOff x="0" y="0"/>
          <a:chExt cx="0" cy="0"/>
        </a:xfrm>
      </p:grpSpPr>
      <p:pic>
        <p:nvPicPr>
          <p:cNvPr id="95" name="Google Shape;95;p291"/>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96" name="Google Shape;96;p291"/>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97" name="Google Shape;97;p291"/>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8" name="Google Shape;98;p291"/>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9" name="Google Shape;99;p291"/>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291"/>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291"/>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291"/>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291"/>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104" name="Google Shape;104;p291"/>
          <p:cNvGrpSpPr/>
          <p:nvPr/>
        </p:nvGrpSpPr>
        <p:grpSpPr>
          <a:xfrm>
            <a:off x="7080143" y="5871713"/>
            <a:ext cx="4452334" cy="717418"/>
            <a:chOff x="7080143" y="5871713"/>
            <a:chExt cx="4452334" cy="717418"/>
          </a:xfrm>
        </p:grpSpPr>
        <p:pic>
          <p:nvPicPr>
            <p:cNvPr id="105" name="Google Shape;105;p291"/>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06" name="Google Shape;106;p291"/>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111"/>
        <p:cNvGrpSpPr/>
        <p:nvPr/>
      </p:nvGrpSpPr>
      <p:grpSpPr>
        <a:xfrm>
          <a:off x="0" y="0"/>
          <a:ext cx="0" cy="0"/>
          <a:chOff x="0" y="0"/>
          <a:chExt cx="0" cy="0"/>
        </a:xfrm>
      </p:grpSpPr>
      <p:sp>
        <p:nvSpPr>
          <p:cNvPr id="112" name="Google Shape;112;p235"/>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113" name="Google Shape;113;p235"/>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14" name="Google Shape;114;p23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15" name="Google Shape;115;p23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235"/>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7"/>
        <p:cNvGrpSpPr/>
        <p:nvPr/>
      </p:nvGrpSpPr>
      <p:grpSpPr>
        <a:xfrm>
          <a:off x="0" y="0"/>
          <a:ext cx="0" cy="0"/>
          <a:chOff x="0" y="0"/>
          <a:chExt cx="0" cy="0"/>
        </a:xfrm>
      </p:grpSpPr>
      <p:sp>
        <p:nvSpPr>
          <p:cNvPr id="118" name="Google Shape;118;p23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2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23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2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2" name="Google Shape;122;p2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23"/>
        <p:cNvGrpSpPr/>
        <p:nvPr/>
      </p:nvGrpSpPr>
      <p:grpSpPr>
        <a:xfrm>
          <a:off x="0" y="0"/>
          <a:ext cx="0" cy="0"/>
          <a:chOff x="0" y="0"/>
          <a:chExt cx="0" cy="0"/>
        </a:xfrm>
      </p:grpSpPr>
      <p:sp>
        <p:nvSpPr>
          <p:cNvPr id="124" name="Google Shape;124;p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23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23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8" name="Google Shape;128;p23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29"/>
        <p:cNvGrpSpPr/>
        <p:nvPr/>
      </p:nvGrpSpPr>
      <p:grpSpPr>
        <a:xfrm>
          <a:off x="0" y="0"/>
          <a:ext cx="0" cy="0"/>
          <a:chOff x="0" y="0"/>
          <a:chExt cx="0" cy="0"/>
        </a:xfrm>
      </p:grpSpPr>
      <p:sp>
        <p:nvSpPr>
          <p:cNvPr id="130" name="Google Shape;130;p280"/>
          <p:cNvSpPr/>
          <p:nvPr/>
        </p:nvSpPr>
        <p:spPr>
          <a:xfrm>
            <a:off x="1" y="0"/>
            <a:ext cx="5526088" cy="6858000"/>
          </a:xfrm>
          <a:prstGeom prst="rect">
            <a:avLst/>
          </a:prstGeom>
          <a:solidFill>
            <a:srgbClr val="FFF2E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1" name="Google Shape;131;p280"/>
          <p:cNvSpPr/>
          <p:nvPr/>
        </p:nvSpPr>
        <p:spPr>
          <a:xfrm>
            <a:off x="610300" y="1208077"/>
            <a:ext cx="10965050" cy="4641880"/>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2" name="Google Shape;132;p280"/>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280"/>
          <p:cNvSpPr txBox="1">
            <a:spLocks noGrp="1"/>
          </p:cNvSpPr>
          <p:nvPr>
            <p:ph type="body" idx="2"/>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without Photo">
  <p:cSld name="1_Section Header without Photo">
    <p:bg>
      <p:bgPr>
        <a:solidFill>
          <a:srgbClr val="FFC074">
            <a:alpha val="24313"/>
          </a:srgbClr>
        </a:solidFill>
        <a:effectLst/>
      </p:bgPr>
    </p:bg>
    <p:spTree>
      <p:nvGrpSpPr>
        <p:cNvPr id="1" name="Shape 134"/>
        <p:cNvGrpSpPr/>
        <p:nvPr/>
      </p:nvGrpSpPr>
      <p:grpSpPr>
        <a:xfrm>
          <a:off x="0" y="0"/>
          <a:ext cx="0" cy="0"/>
          <a:chOff x="0" y="0"/>
          <a:chExt cx="0" cy="0"/>
        </a:xfrm>
      </p:grpSpPr>
      <p:sp>
        <p:nvSpPr>
          <p:cNvPr id="135" name="Google Shape;135;p304"/>
          <p:cNvSpPr/>
          <p:nvPr/>
        </p:nvSpPr>
        <p:spPr>
          <a:xfrm>
            <a:off x="532005" y="607276"/>
            <a:ext cx="3498573" cy="5367528"/>
          </a:xfrm>
          <a:prstGeom prst="roundRect">
            <a:avLst>
              <a:gd name="adj" fmla="val 8568"/>
            </a:avLst>
          </a:prstGeom>
          <a:solidFill>
            <a:srgbClr val="FFC074">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136" name="Google Shape;136;p304"/>
          <p:cNvCxnSpPr/>
          <p:nvPr/>
        </p:nvCxnSpPr>
        <p:spPr>
          <a:xfrm>
            <a:off x="965532" y="4783546"/>
            <a:ext cx="6165251" cy="0"/>
          </a:xfrm>
          <a:prstGeom prst="straightConnector1">
            <a:avLst/>
          </a:prstGeom>
          <a:noFill/>
          <a:ln w="50800" cap="rnd" cmpd="sng">
            <a:solidFill>
              <a:srgbClr val="FFC074"/>
            </a:solidFill>
            <a:prstDash val="solid"/>
            <a:round/>
            <a:headEnd type="none" w="sm" len="sm"/>
            <a:tailEnd type="none" w="sm" len="sm"/>
          </a:ln>
        </p:spPr>
      </p:cxnSp>
      <p:sp>
        <p:nvSpPr>
          <p:cNvPr id="137" name="Google Shape;137;p304"/>
          <p:cNvSpPr/>
          <p:nvPr/>
        </p:nvSpPr>
        <p:spPr>
          <a:xfrm>
            <a:off x="246456" y="231980"/>
            <a:ext cx="744726" cy="744117"/>
          </a:xfrm>
          <a:prstGeom prst="roundRect">
            <a:avLst>
              <a:gd name="adj" fmla="val 16667"/>
            </a:avLst>
          </a:prstGeom>
          <a:solidFill>
            <a:srgbClr val="FFC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8" name="Google Shape;138;p304"/>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FFC074"/>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39"/>
        <p:cNvGrpSpPr/>
        <p:nvPr/>
      </p:nvGrpSpPr>
      <p:grpSpPr>
        <a:xfrm>
          <a:off x="0" y="0"/>
          <a:ext cx="0" cy="0"/>
          <a:chOff x="0" y="0"/>
          <a:chExt cx="0" cy="0"/>
        </a:xfrm>
      </p:grpSpPr>
      <p:sp>
        <p:nvSpPr>
          <p:cNvPr id="140" name="Google Shape;140;p238"/>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238"/>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238"/>
          <p:cNvSpPr>
            <a:spLocks noGrp="1"/>
          </p:cNvSpPr>
          <p:nvPr>
            <p:ph type="pic" idx="2"/>
          </p:nvPr>
        </p:nvSpPr>
        <p:spPr>
          <a:xfrm>
            <a:off x="6496050" y="0"/>
            <a:ext cx="5695950" cy="6858000"/>
          </a:xfrm>
          <a:prstGeom prst="rect">
            <a:avLst/>
          </a:prstGeom>
          <a:noFill/>
          <a:ln>
            <a:noFill/>
          </a:ln>
        </p:spPr>
      </p:sp>
      <p:sp>
        <p:nvSpPr>
          <p:cNvPr id="143" name="Google Shape;143;p23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44"/>
        <p:cNvGrpSpPr/>
        <p:nvPr/>
      </p:nvGrpSpPr>
      <p:grpSpPr>
        <a:xfrm>
          <a:off x="0" y="0"/>
          <a:ext cx="0" cy="0"/>
          <a:chOff x="0" y="0"/>
          <a:chExt cx="0" cy="0"/>
        </a:xfrm>
      </p:grpSpPr>
      <p:sp>
        <p:nvSpPr>
          <p:cNvPr id="145" name="Google Shape;145;p2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2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8" name="Google Shape;148;p24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49"/>
        <p:cNvGrpSpPr/>
        <p:nvPr/>
      </p:nvGrpSpPr>
      <p:grpSpPr>
        <a:xfrm>
          <a:off x="0" y="0"/>
          <a:ext cx="0" cy="0"/>
          <a:chOff x="0" y="0"/>
          <a:chExt cx="0" cy="0"/>
        </a:xfrm>
      </p:grpSpPr>
      <p:sp>
        <p:nvSpPr>
          <p:cNvPr id="150" name="Google Shape;150;p24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241"/>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241"/>
          <p:cNvSpPr>
            <a:spLocks noGrp="1"/>
          </p:cNvSpPr>
          <p:nvPr>
            <p:ph type="pic" idx="2"/>
          </p:nvPr>
        </p:nvSpPr>
        <p:spPr>
          <a:xfrm>
            <a:off x="6496050" y="2324100"/>
            <a:ext cx="4857750" cy="3086100"/>
          </a:xfrm>
          <a:prstGeom prst="rect">
            <a:avLst/>
          </a:prstGeom>
          <a:noFill/>
          <a:ln>
            <a:noFill/>
          </a:ln>
        </p:spPr>
      </p:sp>
      <p:sp>
        <p:nvSpPr>
          <p:cNvPr id="153" name="Google Shape;153;p2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54" name="Google Shape;154;p24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55"/>
        <p:cNvGrpSpPr/>
        <p:nvPr/>
      </p:nvGrpSpPr>
      <p:grpSpPr>
        <a:xfrm>
          <a:off x="0" y="0"/>
          <a:ext cx="0" cy="0"/>
          <a:chOff x="0" y="0"/>
          <a:chExt cx="0" cy="0"/>
        </a:xfrm>
      </p:grpSpPr>
      <p:sp>
        <p:nvSpPr>
          <p:cNvPr id="156" name="Google Shape;156;p24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243"/>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2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59" name="Google Shape;159;p24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0" name="Google Shape;160;p243"/>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243"/>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283"/>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27" name="Google Shape;27;p283"/>
          <p:cNvSpPr/>
          <p:nvPr/>
        </p:nvSpPr>
        <p:spPr>
          <a:xfrm>
            <a:off x="0" y="-26906"/>
            <a:ext cx="11750936" cy="6858000"/>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28" name="Google Shape;28;p28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28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28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62"/>
        <p:cNvGrpSpPr/>
        <p:nvPr/>
      </p:nvGrpSpPr>
      <p:grpSpPr>
        <a:xfrm>
          <a:off x="0" y="0"/>
          <a:ext cx="0" cy="0"/>
          <a:chOff x="0" y="0"/>
          <a:chExt cx="0" cy="0"/>
        </a:xfrm>
      </p:grpSpPr>
      <p:sp>
        <p:nvSpPr>
          <p:cNvPr id="163" name="Google Shape;163;p23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4" name="Google Shape;164;p2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23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237"/>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2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8" name="Google Shape;168;p2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9"/>
        <p:cNvGrpSpPr/>
        <p:nvPr/>
      </p:nvGrpSpPr>
      <p:grpSpPr>
        <a:xfrm>
          <a:off x="0" y="0"/>
          <a:ext cx="0" cy="0"/>
          <a:chOff x="0" y="0"/>
          <a:chExt cx="0" cy="0"/>
        </a:xfrm>
      </p:grpSpPr>
      <p:sp>
        <p:nvSpPr>
          <p:cNvPr id="170" name="Google Shape;170;p3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1" name="Google Shape;171;p305"/>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305"/>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05"/>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74"/>
        <p:cNvGrpSpPr/>
        <p:nvPr/>
      </p:nvGrpSpPr>
      <p:grpSpPr>
        <a:xfrm>
          <a:off x="0" y="0"/>
          <a:ext cx="0" cy="0"/>
          <a:chOff x="0" y="0"/>
          <a:chExt cx="0" cy="0"/>
        </a:xfrm>
      </p:grpSpPr>
      <p:sp>
        <p:nvSpPr>
          <p:cNvPr id="175" name="Google Shape;175;p244"/>
          <p:cNvSpPr>
            <a:spLocks noGrp="1"/>
          </p:cNvSpPr>
          <p:nvPr>
            <p:ph type="pic" idx="2"/>
          </p:nvPr>
        </p:nvSpPr>
        <p:spPr>
          <a:xfrm>
            <a:off x="-20158" y="0"/>
            <a:ext cx="7579198" cy="6858000"/>
          </a:xfrm>
          <a:prstGeom prst="rect">
            <a:avLst/>
          </a:prstGeom>
          <a:solidFill>
            <a:srgbClr val="FFF2E3"/>
          </a:solidFill>
          <a:ln>
            <a:noFill/>
          </a:ln>
        </p:spPr>
      </p:sp>
      <p:sp>
        <p:nvSpPr>
          <p:cNvPr id="176" name="Google Shape;176;p244"/>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ource Sans Pro"/>
                <a:ea typeface="Source Sans Pro"/>
                <a:cs typeface="Source Sans Pro"/>
                <a:sym typeface="Source Sans Pro"/>
              </a:rPr>
              <a:t>t</a:t>
            </a:r>
            <a:endParaRPr sz="1400" b="0" i="0" u="none" strike="noStrike" cap="none">
              <a:solidFill>
                <a:srgbClr val="000000"/>
              </a:solidFill>
              <a:latin typeface="Arial"/>
              <a:ea typeface="Arial"/>
              <a:cs typeface="Arial"/>
              <a:sym typeface="Arial"/>
            </a:endParaRPr>
          </a:p>
        </p:txBody>
      </p:sp>
      <p:sp>
        <p:nvSpPr>
          <p:cNvPr id="177" name="Google Shape;177;p244"/>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8" name="Google Shape;178;p244"/>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9" name="Google Shape;179;p244"/>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244"/>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1"/>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2"/>
        <p:cNvGrpSpPr/>
        <p:nvPr/>
      </p:nvGrpSpPr>
      <p:grpSpPr>
        <a:xfrm>
          <a:off x="0" y="0"/>
          <a:ext cx="0" cy="0"/>
          <a:chOff x="0" y="0"/>
          <a:chExt cx="0" cy="0"/>
        </a:xfrm>
      </p:grpSpPr>
      <p:sp>
        <p:nvSpPr>
          <p:cNvPr id="183" name="Google Shape;183;p2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24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247"/>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24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7" name="Google Shape;187;p2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88"/>
        <p:cNvGrpSpPr/>
        <p:nvPr/>
      </p:nvGrpSpPr>
      <p:grpSpPr>
        <a:xfrm>
          <a:off x="0" y="0"/>
          <a:ext cx="0" cy="0"/>
          <a:chOff x="0" y="0"/>
          <a:chExt cx="0" cy="0"/>
        </a:xfrm>
      </p:grpSpPr>
      <p:sp>
        <p:nvSpPr>
          <p:cNvPr id="189" name="Google Shape;189;p2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p2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2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2" name="Google Shape;192;p2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93"/>
        <p:cNvGrpSpPr/>
        <p:nvPr/>
      </p:nvGrpSpPr>
      <p:grpSpPr>
        <a:xfrm>
          <a:off x="0" y="0"/>
          <a:ext cx="0" cy="0"/>
          <a:chOff x="0" y="0"/>
          <a:chExt cx="0" cy="0"/>
        </a:xfrm>
      </p:grpSpPr>
      <p:sp>
        <p:nvSpPr>
          <p:cNvPr id="194" name="Google Shape;194;p2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24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249"/>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2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8" name="Google Shape;198;p2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99"/>
        <p:cNvGrpSpPr/>
        <p:nvPr/>
      </p:nvGrpSpPr>
      <p:grpSpPr>
        <a:xfrm>
          <a:off x="0" y="0"/>
          <a:ext cx="0" cy="0"/>
          <a:chOff x="0" y="0"/>
          <a:chExt cx="0" cy="0"/>
        </a:xfrm>
      </p:grpSpPr>
      <p:sp>
        <p:nvSpPr>
          <p:cNvPr id="200" name="Google Shape;200;p25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2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25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25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4" name="Google Shape;204;p2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05"/>
        <p:cNvGrpSpPr/>
        <p:nvPr/>
      </p:nvGrpSpPr>
      <p:grpSpPr>
        <a:xfrm>
          <a:off x="0" y="0"/>
          <a:ext cx="0" cy="0"/>
          <a:chOff x="0" y="0"/>
          <a:chExt cx="0" cy="0"/>
        </a:xfrm>
      </p:grpSpPr>
      <p:sp>
        <p:nvSpPr>
          <p:cNvPr id="206" name="Google Shape;206;p25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2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25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251"/>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 name="Google Shape;210;p25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1" name="Google Shape;211;p2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12"/>
        <p:cNvGrpSpPr/>
        <p:nvPr/>
      </p:nvGrpSpPr>
      <p:grpSpPr>
        <a:xfrm>
          <a:off x="0" y="0"/>
          <a:ext cx="0" cy="0"/>
          <a:chOff x="0" y="0"/>
          <a:chExt cx="0" cy="0"/>
        </a:xfrm>
      </p:grpSpPr>
      <p:sp>
        <p:nvSpPr>
          <p:cNvPr id="213" name="Google Shape;213;p2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 name="Google Shape;214;p25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2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6" name="Google Shape;216;p2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284"/>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3" name="Google Shape;33;p284"/>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34" name="Google Shape;34;p284"/>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284"/>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284"/>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17"/>
        <p:cNvGrpSpPr/>
        <p:nvPr/>
      </p:nvGrpSpPr>
      <p:grpSpPr>
        <a:xfrm>
          <a:off x="0" y="0"/>
          <a:ext cx="0" cy="0"/>
          <a:chOff x="0" y="0"/>
          <a:chExt cx="0" cy="0"/>
        </a:xfrm>
      </p:grpSpPr>
      <p:sp>
        <p:nvSpPr>
          <p:cNvPr id="218" name="Google Shape;218;p2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2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253"/>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 name="Google Shape;221;p2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2" name="Google Shape;222;p2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23"/>
        <p:cNvGrpSpPr/>
        <p:nvPr/>
      </p:nvGrpSpPr>
      <p:grpSpPr>
        <a:xfrm>
          <a:off x="0" y="0"/>
          <a:ext cx="0" cy="0"/>
          <a:chOff x="0" y="0"/>
          <a:chExt cx="0" cy="0"/>
        </a:xfrm>
      </p:grpSpPr>
      <p:sp>
        <p:nvSpPr>
          <p:cNvPr id="224" name="Google Shape;224;p25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2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25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254"/>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25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9" name="Google Shape;229;p25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30"/>
        <p:cNvGrpSpPr/>
        <p:nvPr/>
      </p:nvGrpSpPr>
      <p:grpSpPr>
        <a:xfrm>
          <a:off x="0" y="0"/>
          <a:ext cx="0" cy="0"/>
          <a:chOff x="0" y="0"/>
          <a:chExt cx="0" cy="0"/>
        </a:xfrm>
      </p:grpSpPr>
      <p:sp>
        <p:nvSpPr>
          <p:cNvPr id="231" name="Google Shape;231;p2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2" name="Google Shape;232;p255"/>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255"/>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2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35" name="Google Shape;235;p255"/>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36"/>
        <p:cNvGrpSpPr/>
        <p:nvPr/>
      </p:nvGrpSpPr>
      <p:grpSpPr>
        <a:xfrm>
          <a:off x="0" y="0"/>
          <a:ext cx="0" cy="0"/>
          <a:chOff x="0" y="0"/>
          <a:chExt cx="0" cy="0"/>
        </a:xfrm>
      </p:grpSpPr>
      <p:sp>
        <p:nvSpPr>
          <p:cNvPr id="237" name="Google Shape;237;p256"/>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25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25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256"/>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2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2" name="Google Shape;242;p256"/>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43"/>
        <p:cNvGrpSpPr/>
        <p:nvPr/>
      </p:nvGrpSpPr>
      <p:grpSpPr>
        <a:xfrm>
          <a:off x="0" y="0"/>
          <a:ext cx="0" cy="0"/>
          <a:chOff x="0" y="0"/>
          <a:chExt cx="0" cy="0"/>
        </a:xfrm>
      </p:grpSpPr>
      <p:sp>
        <p:nvSpPr>
          <p:cNvPr id="244" name="Google Shape;244;p2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5" name="Google Shape;245;p257"/>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257"/>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257"/>
          <p:cNvSpPr>
            <a:spLocks noGrp="1"/>
          </p:cNvSpPr>
          <p:nvPr>
            <p:ph type="pic" idx="3"/>
          </p:nvPr>
        </p:nvSpPr>
        <p:spPr>
          <a:xfrm>
            <a:off x="0" y="0"/>
            <a:ext cx="12192001" cy="2980269"/>
          </a:xfrm>
          <a:prstGeom prst="rect">
            <a:avLst/>
          </a:prstGeom>
          <a:solidFill>
            <a:srgbClr val="FFF2E3"/>
          </a:solidFill>
          <a:ln>
            <a:noFill/>
          </a:ln>
        </p:spPr>
      </p:sp>
      <p:sp>
        <p:nvSpPr>
          <p:cNvPr id="248" name="Google Shape;248;p257"/>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2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50"/>
        <p:cNvGrpSpPr/>
        <p:nvPr/>
      </p:nvGrpSpPr>
      <p:grpSpPr>
        <a:xfrm>
          <a:off x="0" y="0"/>
          <a:ext cx="0" cy="0"/>
          <a:chOff x="0" y="0"/>
          <a:chExt cx="0" cy="0"/>
        </a:xfrm>
      </p:grpSpPr>
      <p:sp>
        <p:nvSpPr>
          <p:cNvPr id="251" name="Google Shape;251;p258"/>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2" name="Google Shape;252;p258"/>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258"/>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258"/>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258"/>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25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57" name="Google Shape;257;p258"/>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258"/>
        <p:cNvGrpSpPr/>
        <p:nvPr/>
      </p:nvGrpSpPr>
      <p:grpSpPr>
        <a:xfrm>
          <a:off x="0" y="0"/>
          <a:ext cx="0" cy="0"/>
          <a:chOff x="0" y="0"/>
          <a:chExt cx="0" cy="0"/>
        </a:xfrm>
      </p:grpSpPr>
      <p:sp>
        <p:nvSpPr>
          <p:cNvPr id="259" name="Google Shape;259;p25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0" name="Google Shape;260;p259"/>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259"/>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2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3" name="Google Shape;263;p2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64"/>
        <p:cNvGrpSpPr/>
        <p:nvPr/>
      </p:nvGrpSpPr>
      <p:grpSpPr>
        <a:xfrm>
          <a:off x="0" y="0"/>
          <a:ext cx="0" cy="0"/>
          <a:chOff x="0" y="0"/>
          <a:chExt cx="0" cy="0"/>
        </a:xfrm>
      </p:grpSpPr>
      <p:sp>
        <p:nvSpPr>
          <p:cNvPr id="265" name="Google Shape;265;p26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6" name="Google Shape;266;p26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2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8" name="Google Shape;268;p26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69" name="Google Shape;269;p260"/>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0" name="Google Shape;270;p260"/>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71"/>
        <p:cNvGrpSpPr/>
        <p:nvPr/>
      </p:nvGrpSpPr>
      <p:grpSpPr>
        <a:xfrm>
          <a:off x="0" y="0"/>
          <a:ext cx="0" cy="0"/>
          <a:chOff x="0" y="0"/>
          <a:chExt cx="0" cy="0"/>
        </a:xfrm>
      </p:grpSpPr>
      <p:sp>
        <p:nvSpPr>
          <p:cNvPr id="272" name="Google Shape;272;p26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261"/>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26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2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6" name="Google Shape;276;p2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77" name="Google Shape;277;p261"/>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261"/>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79"/>
        <p:cNvGrpSpPr/>
        <p:nvPr/>
      </p:nvGrpSpPr>
      <p:grpSpPr>
        <a:xfrm>
          <a:off x="0" y="0"/>
          <a:ext cx="0" cy="0"/>
          <a:chOff x="0" y="0"/>
          <a:chExt cx="0" cy="0"/>
        </a:xfrm>
      </p:grpSpPr>
      <p:sp>
        <p:nvSpPr>
          <p:cNvPr id="280" name="Google Shape;280;p2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1" name="Google Shape;281;p26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26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2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4" name="Google Shape;284;p2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285"/>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39" name="Google Shape;39;p285"/>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0" name="Google Shape;40;p285"/>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285"/>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285"/>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85"/>
        <p:cNvGrpSpPr/>
        <p:nvPr/>
      </p:nvGrpSpPr>
      <p:grpSpPr>
        <a:xfrm>
          <a:off x="0" y="0"/>
          <a:ext cx="0" cy="0"/>
          <a:chOff x="0" y="0"/>
          <a:chExt cx="0" cy="0"/>
        </a:xfrm>
      </p:grpSpPr>
      <p:sp>
        <p:nvSpPr>
          <p:cNvPr id="286" name="Google Shape;286;p263"/>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263"/>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9" name="Google Shape;289;p2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0" name="Google Shape;290;p2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1" name="Google Shape;291;p263"/>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92"/>
        <p:cNvGrpSpPr/>
        <p:nvPr/>
      </p:nvGrpSpPr>
      <p:grpSpPr>
        <a:xfrm>
          <a:off x="0" y="0"/>
          <a:ext cx="0" cy="0"/>
          <a:chOff x="0" y="0"/>
          <a:chExt cx="0" cy="0"/>
        </a:xfrm>
      </p:grpSpPr>
      <p:sp>
        <p:nvSpPr>
          <p:cNvPr id="293" name="Google Shape;293;p26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264"/>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2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6" name="Google Shape;296;p26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7" name="Google Shape;297;p264"/>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8" name="Google Shape;298;p264"/>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99"/>
        <p:cNvGrpSpPr/>
        <p:nvPr/>
      </p:nvGrpSpPr>
      <p:grpSpPr>
        <a:xfrm>
          <a:off x="0" y="0"/>
          <a:ext cx="0" cy="0"/>
          <a:chOff x="0" y="0"/>
          <a:chExt cx="0" cy="0"/>
        </a:xfrm>
      </p:grpSpPr>
      <p:sp>
        <p:nvSpPr>
          <p:cNvPr id="300" name="Google Shape;300;p265"/>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265"/>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26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2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04" name="Google Shape;304;p26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05" name="Google Shape;305;p265"/>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6" name="Google Shape;306;p265"/>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07"/>
        <p:cNvGrpSpPr/>
        <p:nvPr/>
      </p:nvGrpSpPr>
      <p:grpSpPr>
        <a:xfrm>
          <a:off x="0" y="0"/>
          <a:ext cx="0" cy="0"/>
          <a:chOff x="0" y="0"/>
          <a:chExt cx="0" cy="0"/>
        </a:xfrm>
      </p:grpSpPr>
      <p:sp>
        <p:nvSpPr>
          <p:cNvPr id="308" name="Google Shape;308;p26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9" name="Google Shape;309;p266"/>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266"/>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2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2" name="Google Shape;312;p2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13"/>
        <p:cNvGrpSpPr/>
        <p:nvPr/>
      </p:nvGrpSpPr>
      <p:grpSpPr>
        <a:xfrm>
          <a:off x="0" y="0"/>
          <a:ext cx="0" cy="0"/>
          <a:chOff x="0" y="0"/>
          <a:chExt cx="0" cy="0"/>
        </a:xfrm>
      </p:grpSpPr>
      <p:sp>
        <p:nvSpPr>
          <p:cNvPr id="314" name="Google Shape;314;p2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26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6" name="Google Shape;316;p26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2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8" name="Google Shape;318;p2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19" name="Google Shape;319;p267"/>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20"/>
        <p:cNvGrpSpPr/>
        <p:nvPr/>
      </p:nvGrpSpPr>
      <p:grpSpPr>
        <a:xfrm>
          <a:off x="0" y="0"/>
          <a:ext cx="0" cy="0"/>
          <a:chOff x="0" y="0"/>
          <a:chExt cx="0" cy="0"/>
        </a:xfrm>
      </p:grpSpPr>
      <p:sp>
        <p:nvSpPr>
          <p:cNvPr id="321" name="Google Shape;321;p26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2" name="Google Shape;322;p268"/>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3" name="Google Shape;323;p26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2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5" name="Google Shape;325;p26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26" name="Google Shape;326;p268"/>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268"/>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28"/>
        <p:cNvGrpSpPr/>
        <p:nvPr/>
      </p:nvGrpSpPr>
      <p:grpSpPr>
        <a:xfrm>
          <a:off x="0" y="0"/>
          <a:ext cx="0" cy="0"/>
          <a:chOff x="0" y="0"/>
          <a:chExt cx="0" cy="0"/>
        </a:xfrm>
      </p:grpSpPr>
      <p:sp>
        <p:nvSpPr>
          <p:cNvPr id="329" name="Google Shape;329;p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0" name="Google Shape;330;p269"/>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269"/>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269"/>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269"/>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4" name="Google Shape;334;p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2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36"/>
        <p:cNvGrpSpPr/>
        <p:nvPr/>
      </p:nvGrpSpPr>
      <p:grpSpPr>
        <a:xfrm>
          <a:off x="0" y="0"/>
          <a:ext cx="0" cy="0"/>
          <a:chOff x="0" y="0"/>
          <a:chExt cx="0" cy="0"/>
        </a:xfrm>
      </p:grpSpPr>
      <p:sp>
        <p:nvSpPr>
          <p:cNvPr id="337" name="Google Shape;337;p270"/>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270"/>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9" name="Google Shape;339;p270"/>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0" name="Google Shape;340;p270"/>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1" name="Google Shape;341;p27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2" name="Google Shape;342;p270"/>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3" name="Google Shape;343;p2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4" name="Google Shape;344;p2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345"/>
        <p:cNvGrpSpPr/>
        <p:nvPr/>
      </p:nvGrpSpPr>
      <p:grpSpPr>
        <a:xfrm>
          <a:off x="0" y="0"/>
          <a:ext cx="0" cy="0"/>
          <a:chOff x="0" y="0"/>
          <a:chExt cx="0" cy="0"/>
        </a:xfrm>
      </p:grpSpPr>
      <p:sp>
        <p:nvSpPr>
          <p:cNvPr id="346" name="Google Shape;346;p27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7" name="Google Shape;347;p27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8" name="Google Shape;348;p2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9" name="Google Shape;349;p2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350"/>
        <p:cNvGrpSpPr/>
        <p:nvPr/>
      </p:nvGrpSpPr>
      <p:grpSpPr>
        <a:xfrm>
          <a:off x="0" y="0"/>
          <a:ext cx="0" cy="0"/>
          <a:chOff x="0" y="0"/>
          <a:chExt cx="0" cy="0"/>
        </a:xfrm>
      </p:grpSpPr>
      <p:sp>
        <p:nvSpPr>
          <p:cNvPr id="351" name="Google Shape;351;p2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27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3" name="Google Shape;353;p27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2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5" name="Google Shape;355;p2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286"/>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45" name="Google Shape;45;p286"/>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6" name="Google Shape;46;p286"/>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286"/>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286"/>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019"/>
          </a:srgbClr>
        </a:solidFill>
        <a:effectLst/>
      </p:bgPr>
    </p:bg>
    <p:spTree>
      <p:nvGrpSpPr>
        <p:cNvPr id="1" name="Shape 356"/>
        <p:cNvGrpSpPr/>
        <p:nvPr/>
      </p:nvGrpSpPr>
      <p:grpSpPr>
        <a:xfrm>
          <a:off x="0" y="0"/>
          <a:ext cx="0" cy="0"/>
          <a:chOff x="0" y="0"/>
          <a:chExt cx="0" cy="0"/>
        </a:xfrm>
      </p:grpSpPr>
      <p:sp>
        <p:nvSpPr>
          <p:cNvPr id="357" name="Google Shape;357;p2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8" name="Google Shape;358;p2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9" name="Google Shape;359;p2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27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361"/>
        <p:cNvGrpSpPr/>
        <p:nvPr/>
      </p:nvGrpSpPr>
      <p:grpSpPr>
        <a:xfrm>
          <a:off x="0" y="0"/>
          <a:ext cx="0" cy="0"/>
          <a:chOff x="0" y="0"/>
          <a:chExt cx="0" cy="0"/>
        </a:xfrm>
      </p:grpSpPr>
      <p:sp>
        <p:nvSpPr>
          <p:cNvPr id="362" name="Google Shape;362;p2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27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6" name="Google Shape;366;p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67"/>
        <p:cNvGrpSpPr/>
        <p:nvPr/>
      </p:nvGrpSpPr>
      <p:grpSpPr>
        <a:xfrm>
          <a:off x="0" y="0"/>
          <a:ext cx="0" cy="0"/>
          <a:chOff x="0" y="0"/>
          <a:chExt cx="0" cy="0"/>
        </a:xfrm>
      </p:grpSpPr>
      <p:sp>
        <p:nvSpPr>
          <p:cNvPr id="368" name="Google Shape;368;p275"/>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69"/>
        <p:cNvGrpSpPr/>
        <p:nvPr/>
      </p:nvGrpSpPr>
      <p:grpSpPr>
        <a:xfrm>
          <a:off x="0" y="0"/>
          <a:ext cx="0" cy="0"/>
          <a:chOff x="0" y="0"/>
          <a:chExt cx="0" cy="0"/>
        </a:xfrm>
      </p:grpSpPr>
      <p:sp>
        <p:nvSpPr>
          <p:cNvPr id="370" name="Google Shape;370;p276"/>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71" name="Google Shape;371;p276"/>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2" name="Google Shape;372;p276"/>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3" name="Google Shape;373;p276"/>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4" name="Google Shape;374;p276"/>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5" name="Google Shape;375;p276"/>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76" name="Google Shape;376;p276"/>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77" name="Google Shape;377;p2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78"/>
        <p:cNvGrpSpPr/>
        <p:nvPr/>
      </p:nvGrpSpPr>
      <p:grpSpPr>
        <a:xfrm>
          <a:off x="0" y="0"/>
          <a:ext cx="0" cy="0"/>
          <a:chOff x="0" y="0"/>
          <a:chExt cx="0" cy="0"/>
        </a:xfrm>
      </p:grpSpPr>
      <p:sp>
        <p:nvSpPr>
          <p:cNvPr id="379" name="Google Shape;379;p277"/>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80" name="Google Shape;380;p27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277"/>
          <p:cNvSpPr>
            <a:spLocks noGrp="1"/>
          </p:cNvSpPr>
          <p:nvPr>
            <p:ph type="pic" idx="2"/>
          </p:nvPr>
        </p:nvSpPr>
        <p:spPr>
          <a:xfrm>
            <a:off x="838200" y="2535598"/>
            <a:ext cx="1828800" cy="1828800"/>
          </a:xfrm>
          <a:prstGeom prst="ellipse">
            <a:avLst/>
          </a:prstGeom>
          <a:solidFill>
            <a:srgbClr val="FFF2E3"/>
          </a:solidFill>
          <a:ln>
            <a:noFill/>
          </a:ln>
        </p:spPr>
      </p:sp>
      <p:sp>
        <p:nvSpPr>
          <p:cNvPr id="382" name="Google Shape;382;p277"/>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277"/>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277"/>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5" name="Google Shape;385;p277"/>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6" name="Google Shape;386;p277"/>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7" name="Google Shape;387;p277"/>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277"/>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277"/>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277"/>
          <p:cNvSpPr>
            <a:spLocks noGrp="1"/>
          </p:cNvSpPr>
          <p:nvPr>
            <p:ph type="pic" idx="13"/>
          </p:nvPr>
        </p:nvSpPr>
        <p:spPr>
          <a:xfrm>
            <a:off x="3709416" y="2535598"/>
            <a:ext cx="1828800" cy="1828800"/>
          </a:xfrm>
          <a:prstGeom prst="ellipse">
            <a:avLst/>
          </a:prstGeom>
          <a:solidFill>
            <a:srgbClr val="FFF2E3"/>
          </a:solidFill>
          <a:ln>
            <a:noFill/>
          </a:ln>
        </p:spPr>
      </p:sp>
      <p:sp>
        <p:nvSpPr>
          <p:cNvPr id="391" name="Google Shape;391;p277"/>
          <p:cNvSpPr>
            <a:spLocks noGrp="1"/>
          </p:cNvSpPr>
          <p:nvPr>
            <p:ph type="pic" idx="14"/>
          </p:nvPr>
        </p:nvSpPr>
        <p:spPr>
          <a:xfrm>
            <a:off x="6580632" y="2535598"/>
            <a:ext cx="1828800" cy="1828800"/>
          </a:xfrm>
          <a:prstGeom prst="ellipse">
            <a:avLst/>
          </a:prstGeom>
          <a:solidFill>
            <a:srgbClr val="FFF2E3"/>
          </a:solidFill>
          <a:ln>
            <a:noFill/>
          </a:ln>
        </p:spPr>
      </p:sp>
      <p:sp>
        <p:nvSpPr>
          <p:cNvPr id="392" name="Google Shape;392;p277"/>
          <p:cNvSpPr>
            <a:spLocks noGrp="1"/>
          </p:cNvSpPr>
          <p:nvPr>
            <p:ph type="pic" idx="15"/>
          </p:nvPr>
        </p:nvSpPr>
        <p:spPr>
          <a:xfrm>
            <a:off x="9525000" y="2535598"/>
            <a:ext cx="1828800" cy="1828800"/>
          </a:xfrm>
          <a:prstGeom prst="ellipse">
            <a:avLst/>
          </a:prstGeom>
          <a:solidFill>
            <a:srgbClr val="FFF2E3"/>
          </a:solidFill>
          <a:ln>
            <a:noFill/>
          </a:ln>
        </p:spPr>
      </p:sp>
      <p:sp>
        <p:nvSpPr>
          <p:cNvPr id="393" name="Google Shape;393;p2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94" name="Google Shape;394;p2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395"/>
        <p:cNvGrpSpPr/>
        <p:nvPr/>
      </p:nvGrpSpPr>
      <p:grpSpPr>
        <a:xfrm>
          <a:off x="0" y="0"/>
          <a:ext cx="0" cy="0"/>
          <a:chOff x="0" y="0"/>
          <a:chExt cx="0" cy="0"/>
        </a:xfrm>
      </p:grpSpPr>
      <p:sp>
        <p:nvSpPr>
          <p:cNvPr id="396" name="Google Shape;396;p278"/>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97" name="Google Shape;397;p2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8" name="Google Shape;398;p278"/>
          <p:cNvSpPr>
            <a:spLocks noGrp="1"/>
          </p:cNvSpPr>
          <p:nvPr>
            <p:ph type="pic" idx="2"/>
          </p:nvPr>
        </p:nvSpPr>
        <p:spPr>
          <a:xfrm>
            <a:off x="838199" y="1684101"/>
            <a:ext cx="1371600" cy="1371600"/>
          </a:xfrm>
          <a:prstGeom prst="ellipse">
            <a:avLst/>
          </a:prstGeom>
          <a:solidFill>
            <a:srgbClr val="FFF2E3"/>
          </a:solidFill>
          <a:ln>
            <a:noFill/>
          </a:ln>
        </p:spPr>
      </p:sp>
      <p:sp>
        <p:nvSpPr>
          <p:cNvPr id="399" name="Google Shape;399;p278"/>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0" name="Google Shape;400;p278"/>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1" name="Google Shape;401;p278"/>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278"/>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3" name="Google Shape;403;p278"/>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4" name="Google Shape;404;p278"/>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5" name="Google Shape;405;p278"/>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278"/>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7" name="Google Shape;407;p278"/>
          <p:cNvSpPr>
            <a:spLocks noGrp="1"/>
          </p:cNvSpPr>
          <p:nvPr>
            <p:ph type="pic" idx="13"/>
          </p:nvPr>
        </p:nvSpPr>
        <p:spPr>
          <a:xfrm>
            <a:off x="3842003" y="1684101"/>
            <a:ext cx="1371600" cy="1371600"/>
          </a:xfrm>
          <a:prstGeom prst="ellipse">
            <a:avLst/>
          </a:prstGeom>
          <a:solidFill>
            <a:srgbClr val="FFF2E3"/>
          </a:solidFill>
          <a:ln>
            <a:noFill/>
          </a:ln>
        </p:spPr>
      </p:sp>
      <p:sp>
        <p:nvSpPr>
          <p:cNvPr id="408" name="Google Shape;408;p278"/>
          <p:cNvSpPr>
            <a:spLocks noGrp="1"/>
          </p:cNvSpPr>
          <p:nvPr>
            <p:ph type="pic" idx="14"/>
          </p:nvPr>
        </p:nvSpPr>
        <p:spPr>
          <a:xfrm>
            <a:off x="6974516" y="1684101"/>
            <a:ext cx="1371600" cy="1371600"/>
          </a:xfrm>
          <a:prstGeom prst="ellipse">
            <a:avLst/>
          </a:prstGeom>
          <a:solidFill>
            <a:srgbClr val="FFF2E3"/>
          </a:solidFill>
          <a:ln>
            <a:noFill/>
          </a:ln>
        </p:spPr>
      </p:sp>
      <p:sp>
        <p:nvSpPr>
          <p:cNvPr id="409" name="Google Shape;409;p278"/>
          <p:cNvSpPr>
            <a:spLocks noGrp="1"/>
          </p:cNvSpPr>
          <p:nvPr>
            <p:ph type="pic" idx="15"/>
          </p:nvPr>
        </p:nvSpPr>
        <p:spPr>
          <a:xfrm>
            <a:off x="9982200" y="1619009"/>
            <a:ext cx="1371600" cy="1371600"/>
          </a:xfrm>
          <a:prstGeom prst="ellipse">
            <a:avLst/>
          </a:prstGeom>
          <a:solidFill>
            <a:srgbClr val="FFF2E3"/>
          </a:solidFill>
          <a:ln>
            <a:noFill/>
          </a:ln>
        </p:spPr>
      </p:sp>
      <p:sp>
        <p:nvSpPr>
          <p:cNvPr id="410" name="Google Shape;410;p278"/>
          <p:cNvSpPr>
            <a:spLocks noGrp="1"/>
          </p:cNvSpPr>
          <p:nvPr>
            <p:ph type="pic" idx="16"/>
          </p:nvPr>
        </p:nvSpPr>
        <p:spPr>
          <a:xfrm>
            <a:off x="2338161" y="3948094"/>
            <a:ext cx="1371600" cy="1371600"/>
          </a:xfrm>
          <a:prstGeom prst="ellipse">
            <a:avLst/>
          </a:prstGeom>
          <a:solidFill>
            <a:srgbClr val="FFF2E3"/>
          </a:solidFill>
          <a:ln>
            <a:noFill/>
          </a:ln>
        </p:spPr>
      </p:sp>
      <p:sp>
        <p:nvSpPr>
          <p:cNvPr id="411" name="Google Shape;411;p278"/>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278"/>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278"/>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278"/>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5" name="Google Shape;415;p278"/>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6" name="Google Shape;416;p278"/>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7" name="Google Shape;417;p278"/>
          <p:cNvSpPr>
            <a:spLocks noGrp="1"/>
          </p:cNvSpPr>
          <p:nvPr>
            <p:ph type="pic" idx="23"/>
          </p:nvPr>
        </p:nvSpPr>
        <p:spPr>
          <a:xfrm>
            <a:off x="5408259" y="3948094"/>
            <a:ext cx="1371600" cy="1371600"/>
          </a:xfrm>
          <a:prstGeom prst="ellipse">
            <a:avLst/>
          </a:prstGeom>
          <a:solidFill>
            <a:srgbClr val="FFF2E3"/>
          </a:solidFill>
          <a:ln>
            <a:noFill/>
          </a:ln>
        </p:spPr>
      </p:sp>
      <p:sp>
        <p:nvSpPr>
          <p:cNvPr id="418" name="Google Shape;418;p278"/>
          <p:cNvSpPr>
            <a:spLocks noGrp="1"/>
          </p:cNvSpPr>
          <p:nvPr>
            <p:ph type="pic" idx="24"/>
          </p:nvPr>
        </p:nvSpPr>
        <p:spPr>
          <a:xfrm>
            <a:off x="8482238" y="3948094"/>
            <a:ext cx="1371600" cy="1371600"/>
          </a:xfrm>
          <a:prstGeom prst="ellipse">
            <a:avLst/>
          </a:prstGeom>
          <a:solidFill>
            <a:srgbClr val="FFF2E3"/>
          </a:solidFill>
          <a:ln>
            <a:noFill/>
          </a:ln>
        </p:spPr>
      </p:sp>
      <p:sp>
        <p:nvSpPr>
          <p:cNvPr id="419" name="Google Shape;419;p2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20" name="Google Shape;420;p2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21"/>
        <p:cNvGrpSpPr/>
        <p:nvPr/>
      </p:nvGrpSpPr>
      <p:grpSpPr>
        <a:xfrm>
          <a:off x="0" y="0"/>
          <a:ext cx="0" cy="0"/>
          <a:chOff x="0" y="0"/>
          <a:chExt cx="0" cy="0"/>
        </a:xfrm>
      </p:grpSpPr>
      <p:sp>
        <p:nvSpPr>
          <p:cNvPr id="422" name="Google Shape;422;p279"/>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3" name="Google Shape;423;p279"/>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4" name="Google Shape;424;p279"/>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5" name="Google Shape;425;p279"/>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6" name="Google Shape;426;p279"/>
          <p:cNvSpPr>
            <a:spLocks noGrp="1"/>
          </p:cNvSpPr>
          <p:nvPr>
            <p:ph type="pic" idx="2"/>
          </p:nvPr>
        </p:nvSpPr>
        <p:spPr>
          <a:xfrm>
            <a:off x="1088448" y="981075"/>
            <a:ext cx="2743199" cy="2743200"/>
          </a:xfrm>
          <a:prstGeom prst="rect">
            <a:avLst/>
          </a:prstGeom>
          <a:solidFill>
            <a:srgbClr val="FFF2E3"/>
          </a:solidFill>
          <a:ln>
            <a:noFill/>
          </a:ln>
        </p:spPr>
      </p:sp>
      <p:sp>
        <p:nvSpPr>
          <p:cNvPr id="427" name="Google Shape;427;p279"/>
          <p:cNvSpPr>
            <a:spLocks noGrp="1"/>
          </p:cNvSpPr>
          <p:nvPr>
            <p:ph type="pic" idx="3"/>
          </p:nvPr>
        </p:nvSpPr>
        <p:spPr>
          <a:xfrm>
            <a:off x="4724400" y="981075"/>
            <a:ext cx="2743199" cy="2743200"/>
          </a:xfrm>
          <a:prstGeom prst="rect">
            <a:avLst/>
          </a:prstGeom>
          <a:solidFill>
            <a:srgbClr val="FFF2E3"/>
          </a:solidFill>
          <a:ln>
            <a:noFill/>
          </a:ln>
        </p:spPr>
      </p:sp>
      <p:sp>
        <p:nvSpPr>
          <p:cNvPr id="428" name="Google Shape;428;p279"/>
          <p:cNvSpPr>
            <a:spLocks noGrp="1"/>
          </p:cNvSpPr>
          <p:nvPr>
            <p:ph type="pic" idx="4"/>
          </p:nvPr>
        </p:nvSpPr>
        <p:spPr>
          <a:xfrm>
            <a:off x="8478838" y="981075"/>
            <a:ext cx="2743199" cy="2743200"/>
          </a:xfrm>
          <a:prstGeom prst="rect">
            <a:avLst/>
          </a:prstGeom>
          <a:solidFill>
            <a:srgbClr val="FFF2E3"/>
          </a:solidFill>
          <a:ln>
            <a:noFill/>
          </a:ln>
        </p:spPr>
      </p:sp>
      <p:sp>
        <p:nvSpPr>
          <p:cNvPr id="429" name="Google Shape;429;p279"/>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0" name="Google Shape;430;p279"/>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1" name="Google Shape;431;p2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32"/>
        <p:cNvGrpSpPr/>
        <p:nvPr/>
      </p:nvGrpSpPr>
      <p:grpSpPr>
        <a:xfrm>
          <a:off x="0" y="0"/>
          <a:ext cx="0" cy="0"/>
          <a:chOff x="0" y="0"/>
          <a:chExt cx="0" cy="0"/>
        </a:xfrm>
      </p:grpSpPr>
      <p:sp>
        <p:nvSpPr>
          <p:cNvPr id="433" name="Google Shape;433;p281"/>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34" name="Google Shape;434;p281"/>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35" name="Google Shape;435;p281"/>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36" name="Google Shape;436;p281"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37" name="Google Shape;437;p281"/>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281"/>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39"/>
        <p:cNvGrpSpPr/>
        <p:nvPr/>
      </p:nvGrpSpPr>
      <p:grpSpPr>
        <a:xfrm>
          <a:off x="0" y="0"/>
          <a:ext cx="0" cy="0"/>
          <a:chOff x="0" y="0"/>
          <a:chExt cx="0" cy="0"/>
        </a:xfrm>
      </p:grpSpPr>
      <p:sp>
        <p:nvSpPr>
          <p:cNvPr id="440" name="Google Shape;440;p282"/>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41" name="Google Shape;441;p282"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42" name="Google Shape;442;p282"/>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43" name="Google Shape;443;p282"/>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44" name="Google Shape;444;p282"/>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5" name="Google Shape;445;p282"/>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287"/>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1" name="Google Shape;51;p287"/>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2" name="Google Shape;52;p287"/>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287"/>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287"/>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55"/>
        <p:cNvGrpSpPr/>
        <p:nvPr/>
      </p:nvGrpSpPr>
      <p:grpSpPr>
        <a:xfrm>
          <a:off x="0" y="0"/>
          <a:ext cx="0" cy="0"/>
          <a:chOff x="0" y="0"/>
          <a:chExt cx="0" cy="0"/>
        </a:xfrm>
      </p:grpSpPr>
      <p:pic>
        <p:nvPicPr>
          <p:cNvPr id="56" name="Google Shape;56;p288"/>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57" name="Google Shape;57;p288"/>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8" name="Google Shape;58;p288"/>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288"/>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288"/>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288"/>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88"/>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88"/>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88"/>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65" name="Google Shape;65;p288"/>
          <p:cNvGrpSpPr/>
          <p:nvPr/>
        </p:nvGrpSpPr>
        <p:grpSpPr>
          <a:xfrm>
            <a:off x="7080143" y="5871713"/>
            <a:ext cx="4452334" cy="717418"/>
            <a:chOff x="7080143" y="5871713"/>
            <a:chExt cx="4452334" cy="717418"/>
          </a:xfrm>
        </p:grpSpPr>
        <p:pic>
          <p:nvPicPr>
            <p:cNvPr id="66" name="Google Shape;66;p288"/>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288"/>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68"/>
        <p:cNvGrpSpPr/>
        <p:nvPr/>
      </p:nvGrpSpPr>
      <p:grpSpPr>
        <a:xfrm>
          <a:off x="0" y="0"/>
          <a:ext cx="0" cy="0"/>
          <a:chOff x="0" y="0"/>
          <a:chExt cx="0" cy="0"/>
        </a:xfrm>
      </p:grpSpPr>
      <p:pic>
        <p:nvPicPr>
          <p:cNvPr id="69" name="Google Shape;69;p289"/>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70" name="Google Shape;70;p289"/>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71" name="Google Shape;71;p289"/>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289"/>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289"/>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89"/>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89"/>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89"/>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89"/>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78" name="Google Shape;78;p289"/>
          <p:cNvGrpSpPr/>
          <p:nvPr/>
        </p:nvGrpSpPr>
        <p:grpSpPr>
          <a:xfrm>
            <a:off x="7080143" y="5871713"/>
            <a:ext cx="4452334" cy="717418"/>
            <a:chOff x="7080143" y="5871713"/>
            <a:chExt cx="4452334" cy="717418"/>
          </a:xfrm>
        </p:grpSpPr>
        <p:pic>
          <p:nvPicPr>
            <p:cNvPr id="79" name="Google Shape;79;p289"/>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289"/>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81"/>
        <p:cNvGrpSpPr/>
        <p:nvPr/>
      </p:nvGrpSpPr>
      <p:grpSpPr>
        <a:xfrm>
          <a:off x="0" y="0"/>
          <a:ext cx="0" cy="0"/>
          <a:chOff x="0" y="0"/>
          <a:chExt cx="0" cy="0"/>
        </a:xfrm>
      </p:grpSpPr>
      <p:pic>
        <p:nvPicPr>
          <p:cNvPr id="82" name="Google Shape;82;p290"/>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83" name="Google Shape;83;p290"/>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84" name="Google Shape;84;p290"/>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290"/>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290"/>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90"/>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90"/>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290"/>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290"/>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91" name="Google Shape;91;p290"/>
          <p:cNvGrpSpPr/>
          <p:nvPr/>
        </p:nvGrpSpPr>
        <p:grpSpPr>
          <a:xfrm>
            <a:off x="7080143" y="5871713"/>
            <a:ext cx="4452334" cy="717418"/>
            <a:chOff x="7080143" y="5871713"/>
            <a:chExt cx="4452334" cy="717418"/>
          </a:xfrm>
        </p:grpSpPr>
        <p:pic>
          <p:nvPicPr>
            <p:cNvPr id="92" name="Google Shape;92;p290"/>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290"/>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theme" Target="../theme/theme2.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2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7"/>
        <p:cNvGrpSpPr/>
        <p:nvPr/>
      </p:nvGrpSpPr>
      <p:grpSpPr>
        <a:xfrm>
          <a:off x="0" y="0"/>
          <a:ext cx="0" cy="0"/>
          <a:chOff x="0" y="0"/>
          <a:chExt cx="0" cy="0"/>
        </a:xfrm>
      </p:grpSpPr>
      <p:sp>
        <p:nvSpPr>
          <p:cNvPr id="108" name="Google Shape;108;p2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p2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0" name="Google Shape;110;p233"/>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2.xml"/><Relationship Id="rId1" Type="http://schemas.openxmlformats.org/officeDocument/2006/relationships/slideLayout" Target="../slideLayouts/slideLayout17.xml"/><Relationship Id="rId5" Type="http://schemas.openxmlformats.org/officeDocument/2006/relationships/image" Target="../media/image119.png"/><Relationship Id="rId4" Type="http://schemas.openxmlformats.org/officeDocument/2006/relationships/image" Target="../media/image118.png"/></Relationships>
</file>

<file path=ppt/slides/_rels/slide10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3.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4.xml"/><Relationship Id="rId1" Type="http://schemas.openxmlformats.org/officeDocument/2006/relationships/slideLayout" Target="../slideLayouts/slideLayout17.xml"/><Relationship Id="rId4" Type="http://schemas.openxmlformats.org/officeDocument/2006/relationships/image" Target="../media/image122.png"/></Relationships>
</file>

<file path=ppt/slides/_rels/slide10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5.xml"/><Relationship Id="rId1" Type="http://schemas.openxmlformats.org/officeDocument/2006/relationships/slideLayout" Target="../slideLayouts/slideLayout17.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10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6.xml"/><Relationship Id="rId1" Type="http://schemas.openxmlformats.org/officeDocument/2006/relationships/slideLayout" Target="../slideLayouts/slideLayout17.xml"/><Relationship Id="rId4" Type="http://schemas.openxmlformats.org/officeDocument/2006/relationships/image" Target="../media/image128.png"/></Relationships>
</file>

<file path=ppt/slides/_rels/slide10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8.xml"/><Relationship Id="rId1" Type="http://schemas.openxmlformats.org/officeDocument/2006/relationships/slideLayout" Target="../slideLayouts/slideLayout12.xml"/><Relationship Id="rId5" Type="http://schemas.openxmlformats.org/officeDocument/2006/relationships/image" Target="../media/image132.png"/><Relationship Id="rId4" Type="http://schemas.openxmlformats.org/officeDocument/2006/relationships/image" Target="../media/image131.png"/></Relationships>
</file>

<file path=ppt/slides/_rels/slide10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0.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1.xml"/><Relationship Id="rId1" Type="http://schemas.openxmlformats.org/officeDocument/2006/relationships/slideLayout" Target="../slideLayouts/slideLayout17.xml"/><Relationship Id="rId4" Type="http://schemas.openxmlformats.org/officeDocument/2006/relationships/image" Target="../media/image135.jpeg"/></Relationships>
</file>

<file path=ppt/slides/_rels/slide112.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12.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13.xml"/><Relationship Id="rId1" Type="http://schemas.openxmlformats.org/officeDocument/2006/relationships/slideLayout" Target="../slideLayouts/slideLayout17.xml"/><Relationship Id="rId4" Type="http://schemas.openxmlformats.org/officeDocument/2006/relationships/image" Target="../media/image138.jpeg"/></Relationships>
</file>

<file path=ppt/slides/_rels/slide1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14.xml"/><Relationship Id="rId1" Type="http://schemas.openxmlformats.org/officeDocument/2006/relationships/slideLayout" Target="../slideLayouts/slideLayout12.xml"/><Relationship Id="rId5" Type="http://schemas.openxmlformats.org/officeDocument/2006/relationships/image" Target="../media/image132.png"/><Relationship Id="rId4" Type="http://schemas.openxmlformats.org/officeDocument/2006/relationships/image" Target="../media/image131.png"/></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5.xml"/><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16.xml"/><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8.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1.xml"/><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22.xml"/><Relationship Id="rId1" Type="http://schemas.openxmlformats.org/officeDocument/2006/relationships/slideLayout" Target="../slideLayouts/slideLayout20.xml"/><Relationship Id="rId4" Type="http://schemas.openxmlformats.org/officeDocument/2006/relationships/image" Target="../media/image142.png"/></Relationships>
</file>

<file path=ppt/slides/_rels/slide123.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23.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24.xml"/><Relationship Id="rId1" Type="http://schemas.openxmlformats.org/officeDocument/2006/relationships/slideLayout" Target="../slideLayouts/slideLayout17.xml"/></Relationships>
</file>

<file path=ppt/slides/_rels/slide12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25.xml"/><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6.xml"/><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27.xm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2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31.xml"/><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132.xml"/><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3.xml"/><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34.xml"/><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5.xml"/><Relationship Id="rId1" Type="http://schemas.openxmlformats.org/officeDocument/2006/relationships/slideLayout" Target="../slideLayouts/slideLayout1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7.xml"/><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38.xml"/><Relationship Id="rId1" Type="http://schemas.openxmlformats.org/officeDocument/2006/relationships/slideLayout" Target="../slideLayouts/slideLayout12.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jpeg"/></Relationships>
</file>

<file path=ppt/slides/_rels/slide13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3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4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40.xml"/><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42.xml"/><Relationship Id="rId1" Type="http://schemas.openxmlformats.org/officeDocument/2006/relationships/slideLayout" Target="../slideLayouts/slideLayout12.xml"/><Relationship Id="rId4" Type="http://schemas.openxmlformats.org/officeDocument/2006/relationships/image" Target="../media/image160.pn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45.xml"/><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46.xml"/><Relationship Id="rId1" Type="http://schemas.openxmlformats.org/officeDocument/2006/relationships/slideLayout" Target="../slideLayouts/slideLayout12.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147.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147.xml"/><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50.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50.xml"/><Relationship Id="rId1" Type="http://schemas.openxmlformats.org/officeDocument/2006/relationships/slideLayout" Target="../slideLayouts/slideLayout12.xml"/></Relationships>
</file>

<file path=ppt/slides/_rels/slide151.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51.xml"/><Relationship Id="rId1" Type="http://schemas.openxmlformats.org/officeDocument/2006/relationships/slideLayout" Target="../slideLayouts/slideLayout1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153.xml"/><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4.xml"/><Relationship Id="rId1" Type="http://schemas.openxmlformats.org/officeDocument/2006/relationships/slideLayout" Target="../slideLayouts/slideLayout19.xml"/><Relationship Id="rId4" Type="http://schemas.openxmlformats.org/officeDocument/2006/relationships/image" Target="../media/image30.png"/></Relationships>
</file>

<file path=ppt/slides/_rels/slide155.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55.xml"/><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9.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9.xml"/></Relationships>
</file>

<file path=ppt/slides/_rels/slide1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9.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1.xml"/></Relationships>
</file>

<file path=ppt/slides/_rels/slide161.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61.xml"/><Relationship Id="rId1" Type="http://schemas.openxmlformats.org/officeDocument/2006/relationships/slideLayout" Target="../slideLayouts/slideLayout12.xml"/></Relationships>
</file>

<file path=ppt/slides/_rels/slide16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62.xml"/><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9.xml"/></Relationships>
</file>

<file path=ppt/slides/_rels/slide164.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64.xml"/><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4.xml"/><Relationship Id="rId1" Type="http://schemas.openxmlformats.org/officeDocument/2006/relationships/slideLayout" Target="../slideLayouts/slideLayout13.xml"/><Relationship Id="rId5" Type="http://schemas.openxmlformats.org/officeDocument/2006/relationships/image" Target="../media/image51.jpeg"/><Relationship Id="rId4" Type="http://schemas.openxmlformats.org/officeDocument/2006/relationships/image" Target="../media/image50.jpe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17.xml"/><Relationship Id="rId5" Type="http://schemas.openxmlformats.org/officeDocument/2006/relationships/image" Target="../media/image58.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hyperlink" Target="https://fphandbook.org/" TargetMode="External"/><Relationship Id="rId2" Type="http://schemas.openxmlformats.org/officeDocument/2006/relationships/notesSlide" Target="../notesSlides/notesSlide55.xml"/><Relationship Id="rId1" Type="http://schemas.openxmlformats.org/officeDocument/2006/relationships/slideLayout" Target="../slideLayouts/slideLayout17.xml"/><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hyperlink" Target="https://www.cdc.gov/reproductivehealth/unintendedpregnancy/pdf/248124_fig_2_3_4_final_tag508.pdf" TargetMode="External"/><Relationship Id="rId2" Type="http://schemas.openxmlformats.org/officeDocument/2006/relationships/notesSlide" Target="../notesSlides/notesSlide63.xml"/><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5.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8.xml"/><Relationship Id="rId1" Type="http://schemas.openxmlformats.org/officeDocument/2006/relationships/slideLayout" Target="../slideLayouts/slideLayout13.xml"/><Relationship Id="rId5" Type="http://schemas.openxmlformats.org/officeDocument/2006/relationships/image" Target="../media/image68.jpeg"/><Relationship Id="rId4" Type="http://schemas.openxmlformats.org/officeDocument/2006/relationships/image" Target="../media/image67.jpeg"/></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7.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0.xml"/><Relationship Id="rId1" Type="http://schemas.openxmlformats.org/officeDocument/2006/relationships/slideLayout" Target="../slideLayouts/slideLayout13.xml"/><Relationship Id="rId5" Type="http://schemas.openxmlformats.org/officeDocument/2006/relationships/image" Target="../media/image75.jpeg"/><Relationship Id="rId4" Type="http://schemas.openxmlformats.org/officeDocument/2006/relationships/image" Target="../media/image74.jpeg"/></Relationships>
</file>

<file path=ppt/slides/_rels/slide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5.xml"/><Relationship Id="rId1" Type="http://schemas.openxmlformats.org/officeDocument/2006/relationships/slideLayout" Target="../slideLayouts/slideLayout16.xml"/><Relationship Id="rId4" Type="http://schemas.openxmlformats.org/officeDocument/2006/relationships/image" Target="../media/image78.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8.xml"/><Relationship Id="rId1" Type="http://schemas.openxmlformats.org/officeDocument/2006/relationships/slideLayout" Target="../slideLayouts/slideLayout17.xml"/><Relationship Id="rId4" Type="http://schemas.openxmlformats.org/officeDocument/2006/relationships/image" Target="../media/image81.png"/></Relationships>
</file>

<file path=ppt/slides/_rels/slide8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9.xml"/><Relationship Id="rId1" Type="http://schemas.openxmlformats.org/officeDocument/2006/relationships/slideLayout" Target="../slideLayouts/slideLayout1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90.xml"/><Relationship Id="rId1" Type="http://schemas.openxmlformats.org/officeDocument/2006/relationships/slideLayout" Target="../slideLayouts/slideLayout1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9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17.xml"/><Relationship Id="rId5" Type="http://schemas.openxmlformats.org/officeDocument/2006/relationships/image" Target="../media/image93.png"/><Relationship Id="rId4" Type="http://schemas.openxmlformats.org/officeDocument/2006/relationships/image" Target="../media/image92.png"/></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2.xml"/><Relationship Id="rId1" Type="http://schemas.openxmlformats.org/officeDocument/2006/relationships/slideLayout" Target="../slideLayouts/slideLayout17.xml"/><Relationship Id="rId4" Type="http://schemas.openxmlformats.org/officeDocument/2006/relationships/image" Target="../media/image95.png"/></Relationships>
</file>

<file path=ppt/slides/_rels/slide9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image" Target="../media/image97.png"/></Relationships>
</file>

<file path=ppt/slides/_rels/slide9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4.xml"/><Relationship Id="rId1" Type="http://schemas.openxmlformats.org/officeDocument/2006/relationships/slideLayout" Target="../slideLayouts/slideLayout17.xml"/><Relationship Id="rId4" Type="http://schemas.openxmlformats.org/officeDocument/2006/relationships/image" Target="../media/image99.png"/></Relationships>
</file>

<file path=ppt/slides/_rels/slide95.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97.xml"/><Relationship Id="rId1" Type="http://schemas.openxmlformats.org/officeDocument/2006/relationships/slideLayout" Target="../slideLayouts/slideLayout19.xml"/><Relationship Id="rId4" Type="http://schemas.openxmlformats.org/officeDocument/2006/relationships/image" Target="../media/image106.png"/></Relationships>
</file>

<file path=ppt/slides/_rels/slide9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08.png"/></Relationships>
</file>

<file path=ppt/slides/_rels/slide99.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notesSlide" Target="../notesSlides/notesSlide99.xml"/><Relationship Id="rId1" Type="http://schemas.openxmlformats.org/officeDocument/2006/relationships/slideLayout" Target="../slideLayouts/slideLayout1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1"/>
          <p:cNvSpPr txBox="1">
            <a:spLocks noGrp="1"/>
          </p:cNvSpPr>
          <p:nvPr>
            <p:ph type="body" idx="1"/>
          </p:nvPr>
        </p:nvSpPr>
        <p:spPr>
          <a:xfrm>
            <a:off x="1671639" y="4191001"/>
            <a:ext cx="10342561" cy="1193799"/>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3600"/>
              <a:buNone/>
            </a:pPr>
            <a:r>
              <a:rPr lang="en-US" sz="3600" b="1">
                <a:latin typeface="Source Sans Pro"/>
                <a:ea typeface="Source Sans Pro"/>
                <a:cs typeface="Source Sans Pro"/>
                <a:sym typeface="Source Sans Pro"/>
              </a:rPr>
              <a:t>MODULE 10: FP METHODS PROVIDED THROUGH PHARMACIES &amp; DRUG SHOPS</a:t>
            </a:r>
            <a:endParaRPr/>
          </a:p>
        </p:txBody>
      </p:sp>
      <p:sp>
        <p:nvSpPr>
          <p:cNvPr id="452" name="Google Shape;452;p1"/>
          <p:cNvSpPr txBox="1">
            <a:spLocks noGrp="1"/>
          </p:cNvSpPr>
          <p:nvPr>
            <p:ph type="body" idx="2"/>
          </p:nvPr>
        </p:nvSpPr>
        <p:spPr>
          <a:xfrm>
            <a:off x="1671639" y="983512"/>
            <a:ext cx="5018721" cy="16834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lt1"/>
              </a:buClr>
              <a:buSzPts val="3200"/>
              <a:buNone/>
            </a:pPr>
            <a:r>
              <a:rPr lang="en-US" sz="3200">
                <a:latin typeface="Roboto Condensed"/>
                <a:ea typeface="Roboto Condensed"/>
                <a:cs typeface="Roboto Condensed"/>
                <a:sym typeface="Roboto Condensed"/>
              </a:rPr>
              <a:t>Integrated iCCM/FP curriculum for pharmacists and drug shop vendors</a:t>
            </a:r>
            <a:endParaRPr sz="3200">
              <a:latin typeface="Roboto Condensed"/>
              <a:ea typeface="Roboto Condensed"/>
              <a:cs typeface="Roboto Condensed"/>
              <a:sym typeface="Roboto Condensed"/>
            </a:endParaRPr>
          </a:p>
        </p:txBody>
      </p:sp>
      <p:sp>
        <p:nvSpPr>
          <p:cNvPr id="453" name="Google Shape;453;p1"/>
          <p:cNvSpPr txBox="1"/>
          <p:nvPr/>
        </p:nvSpPr>
        <p:spPr>
          <a:xfrm>
            <a:off x="8637300" y="5410900"/>
            <a:ext cx="35547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000"/>
              <a:buFont typeface="Arial"/>
              <a:buNone/>
            </a:pPr>
            <a:r>
              <a:rPr lang="en-US" sz="1000" b="0" i="0" u="none" strike="noStrike" cap="none">
                <a:solidFill>
                  <a:srgbClr val="FAFBFF"/>
                </a:solidFill>
                <a:latin typeface="Source Sans Pro"/>
                <a:ea typeface="Source Sans Pro"/>
                <a:cs typeface="Source Sans Pro"/>
                <a:sym typeface="Source Sans Pro"/>
              </a:rPr>
              <a:t>Credit: PSI Photo Library</a:t>
            </a:r>
            <a:endParaRPr sz="1000" b="0" i="0" u="none" strike="noStrike" cap="none">
              <a:solidFill>
                <a:srgbClr val="FAFBFF"/>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318"/>
          <p:cNvSpPr txBox="1">
            <a:spLocks noGrp="1"/>
          </p:cNvSpPr>
          <p:nvPr>
            <p:ph type="title"/>
          </p:nvPr>
        </p:nvSpPr>
        <p:spPr>
          <a:xfrm>
            <a:off x="838200" y="362900"/>
            <a:ext cx="11456100" cy="935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oboto Condensed"/>
              <a:buNone/>
            </a:pPr>
            <a:r>
              <a:rPr lang="en-US"/>
              <a:t>FP methods that can be </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provided</a:t>
            </a:r>
            <a:r>
              <a:rPr lang="en-US"/>
              <a:t> by pharmacies and drug shops</a:t>
            </a:r>
            <a:endParaRPr/>
          </a:p>
        </p:txBody>
      </p:sp>
      <p:sp>
        <p:nvSpPr>
          <p:cNvPr id="560" name="Google Shape;560;p3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
        <p:nvSpPr>
          <p:cNvPr id="561" name="Google Shape;561;p318"/>
          <p:cNvSpPr txBox="1"/>
          <p:nvPr/>
        </p:nvSpPr>
        <p:spPr>
          <a:xfrm>
            <a:off x="1461980" y="4447692"/>
            <a:ext cx="43770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Oral contraceptive pills</a:t>
            </a:r>
            <a:endParaRPr sz="2800" b="0" i="0" u="none" strike="noStrike" cap="none">
              <a:solidFill>
                <a:srgbClr val="000000"/>
              </a:solidFill>
              <a:latin typeface="Arial"/>
              <a:ea typeface="Arial"/>
              <a:cs typeface="Arial"/>
              <a:sym typeface="Arial"/>
            </a:endParaRPr>
          </a:p>
        </p:txBody>
      </p:sp>
      <p:sp>
        <p:nvSpPr>
          <p:cNvPr id="562" name="Google Shape;562;p318"/>
          <p:cNvSpPr txBox="1"/>
          <p:nvPr/>
        </p:nvSpPr>
        <p:spPr>
          <a:xfrm>
            <a:off x="6899775" y="4447700"/>
            <a:ext cx="38100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Injectables</a:t>
            </a:r>
            <a:endParaRPr sz="2800" b="0" i="0" u="none" strike="noStrike" cap="none">
              <a:solidFill>
                <a:srgbClr val="000000"/>
              </a:solidFill>
              <a:latin typeface="Arial"/>
              <a:ea typeface="Arial"/>
              <a:cs typeface="Arial"/>
              <a:sym typeface="Arial"/>
            </a:endParaRPr>
          </a:p>
        </p:txBody>
      </p:sp>
      <p:sp>
        <p:nvSpPr>
          <p:cNvPr id="563" name="Google Shape;563;p318"/>
          <p:cNvSpPr txBox="1"/>
          <p:nvPr/>
        </p:nvSpPr>
        <p:spPr>
          <a:xfrm>
            <a:off x="11320183" y="-303297"/>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564" name="Google Shape;564;p318"/>
          <p:cNvSpPr txBox="1"/>
          <p:nvPr/>
        </p:nvSpPr>
        <p:spPr>
          <a:xfrm>
            <a:off x="2159906" y="5188100"/>
            <a:ext cx="298116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hormonal method to be taken every day</a:t>
            </a:r>
            <a:endParaRPr sz="2400" b="0" i="0" u="none" strike="noStrike" cap="none">
              <a:solidFill>
                <a:schemeClr val="dk1"/>
              </a:solidFill>
              <a:latin typeface="Source Sans Pro"/>
              <a:ea typeface="Source Sans Pro"/>
              <a:cs typeface="Source Sans Pro"/>
              <a:sym typeface="Source Sans Pro"/>
            </a:endParaRPr>
          </a:p>
        </p:txBody>
      </p:sp>
      <p:sp>
        <p:nvSpPr>
          <p:cNvPr id="565" name="Google Shape;565;p318"/>
          <p:cNvSpPr txBox="1"/>
          <p:nvPr/>
        </p:nvSpPr>
        <p:spPr>
          <a:xfrm>
            <a:off x="7238707" y="5191150"/>
            <a:ext cx="3132000" cy="1200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hormonal method  given by injection every 2-3 months</a:t>
            </a:r>
            <a:endParaRPr sz="2400" b="0" i="0" u="none" strike="noStrike" cap="none">
              <a:solidFill>
                <a:schemeClr val="dk1"/>
              </a:solidFill>
              <a:latin typeface="Source Sans Pro"/>
              <a:ea typeface="Source Sans Pro"/>
              <a:cs typeface="Source Sans Pro"/>
              <a:sym typeface="Source Sans Pro"/>
            </a:endParaRPr>
          </a:p>
        </p:txBody>
      </p:sp>
      <p:sp>
        <p:nvSpPr>
          <p:cNvPr id="566" name="Google Shape;566;p318"/>
          <p:cNvSpPr txBox="1">
            <a:spLocks noGrp="1"/>
          </p:cNvSpPr>
          <p:nvPr>
            <p:ph type="body" idx="1"/>
          </p:nvPr>
        </p:nvSpPr>
        <p:spPr>
          <a:xfrm>
            <a:off x="838200" y="1075547"/>
            <a:ext cx="10652760" cy="5758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en-US" sz="3200" b="1" i="1">
                <a:solidFill>
                  <a:schemeClr val="accent5"/>
                </a:solidFill>
              </a:rPr>
              <a:t>Methods that </a:t>
            </a:r>
            <a:r>
              <a:rPr lang="en-US" sz="3200" b="1" i="1" u="sng">
                <a:solidFill>
                  <a:schemeClr val="accent5"/>
                </a:solidFill>
              </a:rPr>
              <a:t>do</a:t>
            </a:r>
            <a:r>
              <a:rPr lang="en-US" sz="3200" b="1" i="1">
                <a:solidFill>
                  <a:schemeClr val="accent5"/>
                </a:solidFill>
              </a:rPr>
              <a:t> require medical screening</a:t>
            </a:r>
            <a:endParaRPr sz="3200" b="1" i="1">
              <a:solidFill>
                <a:schemeClr val="accent5"/>
              </a:solidFill>
            </a:endParaRPr>
          </a:p>
        </p:txBody>
      </p:sp>
      <p:pic>
        <p:nvPicPr>
          <p:cNvPr id="567" name="Google Shape;567;p318"/>
          <p:cNvPicPr preferRelativeResize="0"/>
          <p:nvPr/>
        </p:nvPicPr>
        <p:blipFill rotWithShape="1">
          <a:blip r:embed="rId3">
            <a:alphaModFix/>
          </a:blip>
          <a:srcRect l="52015" t="34100" r="39176" b="55799"/>
          <a:stretch/>
        </p:blipFill>
        <p:spPr>
          <a:xfrm rot="-5400000">
            <a:off x="2936101" y="1820813"/>
            <a:ext cx="1428750" cy="2457450"/>
          </a:xfrm>
          <a:prstGeom prst="rect">
            <a:avLst/>
          </a:prstGeom>
          <a:noFill/>
          <a:ln>
            <a:noFill/>
          </a:ln>
        </p:spPr>
      </p:pic>
      <p:pic>
        <p:nvPicPr>
          <p:cNvPr id="568" name="Google Shape;568;p318"/>
          <p:cNvPicPr preferRelativeResize="0"/>
          <p:nvPr/>
        </p:nvPicPr>
        <p:blipFill rotWithShape="1">
          <a:blip r:embed="rId3">
            <a:alphaModFix/>
          </a:blip>
          <a:srcRect l="50566" t="13436" r="37769" b="72471"/>
          <a:stretch/>
        </p:blipFill>
        <p:spPr>
          <a:xfrm rot="-5400000">
            <a:off x="7848663" y="1720449"/>
            <a:ext cx="1466850" cy="2658177"/>
          </a:xfrm>
          <a:prstGeom prst="rect">
            <a:avLst/>
          </a:prstGeom>
          <a:noFill/>
          <a:ln>
            <a:noFill/>
          </a:ln>
        </p:spPr>
      </p:pic>
      <p:sp>
        <p:nvSpPr>
          <p:cNvPr id="569" name="Google Shape;569;p318"/>
          <p:cNvSpPr txBox="1"/>
          <p:nvPr/>
        </p:nvSpPr>
        <p:spPr>
          <a:xfrm>
            <a:off x="9734450" y="6611700"/>
            <a:ext cx="2457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Global FP Handbook, 2022</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604"/>
        <p:cNvGrpSpPr/>
        <p:nvPr/>
      </p:nvGrpSpPr>
      <p:grpSpPr>
        <a:xfrm>
          <a:off x="0" y="0"/>
          <a:ext cx="0" cy="0"/>
          <a:chOff x="0" y="0"/>
          <a:chExt cx="0" cy="0"/>
        </a:xfrm>
      </p:grpSpPr>
      <p:sp>
        <p:nvSpPr>
          <p:cNvPr id="1605" name="Google Shape;1605;p194"/>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 1</a:t>
            </a:r>
            <a:endParaRPr i="1"/>
          </a:p>
        </p:txBody>
      </p:sp>
      <p:pic>
        <p:nvPicPr>
          <p:cNvPr id="1606" name="Google Shape;1606;p194"/>
          <p:cNvPicPr preferRelativeResize="0"/>
          <p:nvPr/>
        </p:nvPicPr>
        <p:blipFill rotWithShape="1">
          <a:blip r:embed="rId3">
            <a:alphaModFix/>
          </a:blip>
          <a:srcRect/>
          <a:stretch/>
        </p:blipFill>
        <p:spPr>
          <a:xfrm>
            <a:off x="2371338" y="2103949"/>
            <a:ext cx="7449324" cy="4754051"/>
          </a:xfrm>
          <a:prstGeom prst="rect">
            <a:avLst/>
          </a:prstGeom>
          <a:noFill/>
          <a:ln>
            <a:noFill/>
          </a:ln>
        </p:spPr>
      </p:pic>
      <p:sp>
        <p:nvSpPr>
          <p:cNvPr id="1607" name="Google Shape;1607;p194"/>
          <p:cNvSpPr/>
          <p:nvPr/>
        </p:nvSpPr>
        <p:spPr>
          <a:xfrm>
            <a:off x="952500" y="1632462"/>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400"/>
              <a:buFont typeface="Arial"/>
              <a:buNone/>
            </a:pPr>
            <a:r>
              <a:rPr lang="en-US" sz="2400" b="0" i="0" u="none" strike="noStrike" cap="none">
                <a:solidFill>
                  <a:schemeClr val="accent5"/>
                </a:solidFill>
                <a:latin typeface="Source Sans Pro"/>
                <a:ea typeface="Source Sans Pro"/>
                <a:cs typeface="Source Sans Pro"/>
                <a:sym typeface="Source Sans Pro"/>
              </a:rPr>
              <a:t>Choose the injection site:</a:t>
            </a:r>
            <a:endParaRPr sz="1400" b="0" i="0" u="none" strike="noStrike" cap="none">
              <a:solidFill>
                <a:srgbClr val="000000"/>
              </a:solidFill>
              <a:latin typeface="Arial"/>
              <a:ea typeface="Arial"/>
              <a:cs typeface="Arial"/>
              <a:sym typeface="Arial"/>
            </a:endParaRPr>
          </a:p>
        </p:txBody>
      </p:sp>
      <p:sp>
        <p:nvSpPr>
          <p:cNvPr id="1608" name="Google Shape;1608;p19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09" name="Google Shape;1609;p194"/>
          <p:cNvSpPr txBox="1"/>
          <p:nvPr/>
        </p:nvSpPr>
        <p:spPr>
          <a:xfrm>
            <a:off x="8318400" y="6581100"/>
            <a:ext cx="38736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613"/>
        <p:cNvGrpSpPr/>
        <p:nvPr/>
      </p:nvGrpSpPr>
      <p:grpSpPr>
        <a:xfrm>
          <a:off x="0" y="0"/>
          <a:ext cx="0" cy="0"/>
          <a:chOff x="0" y="0"/>
          <a:chExt cx="0" cy="0"/>
        </a:xfrm>
      </p:grpSpPr>
      <p:sp>
        <p:nvSpPr>
          <p:cNvPr id="1614" name="Google Shape;1614;p195"/>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 2</a:t>
            </a:r>
            <a:endParaRPr i="1"/>
          </a:p>
        </p:txBody>
      </p:sp>
      <p:pic>
        <p:nvPicPr>
          <p:cNvPr id="1615" name="Google Shape;1615;p195"/>
          <p:cNvPicPr preferRelativeResize="0"/>
          <p:nvPr/>
        </p:nvPicPr>
        <p:blipFill rotWithShape="1">
          <a:blip r:embed="rId3">
            <a:alphaModFix/>
          </a:blip>
          <a:srcRect/>
          <a:stretch/>
        </p:blipFill>
        <p:spPr>
          <a:xfrm>
            <a:off x="3294041" y="4145439"/>
            <a:ext cx="5603917" cy="2461443"/>
          </a:xfrm>
          <a:prstGeom prst="rect">
            <a:avLst/>
          </a:prstGeom>
          <a:noFill/>
          <a:ln>
            <a:noFill/>
          </a:ln>
        </p:spPr>
      </p:pic>
      <p:sp>
        <p:nvSpPr>
          <p:cNvPr id="1616" name="Google Shape;1616;p195"/>
          <p:cNvSpPr txBox="1">
            <a:spLocks noGrp="1"/>
          </p:cNvSpPr>
          <p:nvPr>
            <p:ph type="body" idx="1"/>
          </p:nvPr>
        </p:nvSpPr>
        <p:spPr>
          <a:xfrm>
            <a:off x="952500" y="1694801"/>
            <a:ext cx="10932268" cy="2461443"/>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50000"/>
              </a:lnSpc>
              <a:spcBef>
                <a:spcPts val="0"/>
              </a:spcBef>
              <a:spcAft>
                <a:spcPts val="0"/>
              </a:spcAft>
              <a:buClr>
                <a:schemeClr val="accent5"/>
              </a:buClr>
              <a:buSzPct val="100000"/>
              <a:buNone/>
            </a:pPr>
            <a:r>
              <a:rPr lang="en-US" sz="2800">
                <a:solidFill>
                  <a:schemeClr val="accent5"/>
                </a:solidFill>
              </a:rPr>
              <a:t>Open the pouch:</a:t>
            </a:r>
            <a:endParaRPr/>
          </a:p>
          <a:p>
            <a:pPr marL="228600" lvl="0" indent="-228600" algn="l" rtl="0">
              <a:lnSpc>
                <a:spcPct val="150000"/>
              </a:lnSpc>
              <a:spcBef>
                <a:spcPts val="1000"/>
              </a:spcBef>
              <a:spcAft>
                <a:spcPts val="0"/>
              </a:spcAft>
              <a:buClr>
                <a:schemeClr val="dk1"/>
              </a:buClr>
              <a:buSzPct val="100000"/>
              <a:buChar char="•"/>
            </a:pPr>
            <a:r>
              <a:rPr lang="en-US" sz="2800"/>
              <a:t>Check that the expiration date on the pouch has not passed</a:t>
            </a:r>
            <a:endParaRPr/>
          </a:p>
          <a:p>
            <a:pPr marL="228600" lvl="0" indent="-228600" algn="l" rtl="0">
              <a:lnSpc>
                <a:spcPct val="150000"/>
              </a:lnSpc>
              <a:spcBef>
                <a:spcPts val="1000"/>
              </a:spcBef>
              <a:spcAft>
                <a:spcPts val="0"/>
              </a:spcAft>
              <a:buClr>
                <a:schemeClr val="dk1"/>
              </a:buClr>
              <a:buSzPct val="100000"/>
              <a:buChar char="•"/>
            </a:pPr>
            <a:r>
              <a:rPr lang="en-US" sz="2800"/>
              <a:t>Open the foil pouch by tearing the small notch and removing the unit</a:t>
            </a:r>
            <a:endParaRPr/>
          </a:p>
          <a:p>
            <a:pPr marL="228600" lvl="0" indent="-228600" algn="l" rtl="0">
              <a:lnSpc>
                <a:spcPct val="150000"/>
              </a:lnSpc>
              <a:spcBef>
                <a:spcPts val="1000"/>
              </a:spcBef>
              <a:spcAft>
                <a:spcPts val="0"/>
              </a:spcAft>
              <a:buClr>
                <a:schemeClr val="dk1"/>
              </a:buClr>
              <a:buSzPct val="100000"/>
              <a:buChar char="•"/>
            </a:pPr>
            <a:r>
              <a:rPr lang="en-US" sz="2800"/>
              <a:t>Make sure the product is at room temperature</a:t>
            </a:r>
            <a:endParaRPr/>
          </a:p>
        </p:txBody>
      </p:sp>
      <p:sp>
        <p:nvSpPr>
          <p:cNvPr id="1617" name="Google Shape;1617;p195"/>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18" name="Google Shape;1618;p195"/>
          <p:cNvSpPr txBox="1"/>
          <p:nvPr/>
        </p:nvSpPr>
        <p:spPr>
          <a:xfrm>
            <a:off x="4159200" y="6606875"/>
            <a:ext cx="3873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622"/>
        <p:cNvGrpSpPr/>
        <p:nvPr/>
      </p:nvGrpSpPr>
      <p:grpSpPr>
        <a:xfrm>
          <a:off x="0" y="0"/>
          <a:ext cx="0" cy="0"/>
          <a:chOff x="0" y="0"/>
          <a:chExt cx="0" cy="0"/>
        </a:xfrm>
      </p:grpSpPr>
      <p:sp>
        <p:nvSpPr>
          <p:cNvPr id="1623" name="Google Shape;1623;p196"/>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Steps 3-4</a:t>
            </a:r>
            <a:endParaRPr i="1"/>
          </a:p>
        </p:txBody>
      </p:sp>
      <p:sp>
        <p:nvSpPr>
          <p:cNvPr id="1624" name="Google Shape;1624;p196"/>
          <p:cNvSpPr txBox="1">
            <a:spLocks noGrp="1"/>
          </p:cNvSpPr>
          <p:nvPr>
            <p:ph type="body" idx="1"/>
          </p:nvPr>
        </p:nvSpPr>
        <p:spPr>
          <a:xfrm>
            <a:off x="952501" y="1609347"/>
            <a:ext cx="3732233" cy="186313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accent5"/>
              </a:buClr>
              <a:buSzPts val="2000"/>
              <a:buNone/>
            </a:pPr>
            <a:r>
              <a:rPr lang="en-US" sz="2000">
                <a:solidFill>
                  <a:schemeClr val="accent5"/>
                </a:solidFill>
              </a:rPr>
              <a:t>3. Review the parts of the device to identify the port</a:t>
            </a:r>
            <a:endParaRPr/>
          </a:p>
        </p:txBody>
      </p:sp>
      <p:pic>
        <p:nvPicPr>
          <p:cNvPr id="1625" name="Google Shape;1625;p196"/>
          <p:cNvPicPr preferRelativeResize="0"/>
          <p:nvPr/>
        </p:nvPicPr>
        <p:blipFill rotWithShape="1">
          <a:blip r:embed="rId3">
            <a:alphaModFix/>
          </a:blip>
          <a:srcRect/>
          <a:stretch/>
        </p:blipFill>
        <p:spPr>
          <a:xfrm>
            <a:off x="5652230" y="4343438"/>
            <a:ext cx="2066793" cy="1852998"/>
          </a:xfrm>
          <a:prstGeom prst="rect">
            <a:avLst/>
          </a:prstGeom>
          <a:noFill/>
          <a:ln w="9525" cap="flat" cmpd="sng">
            <a:solidFill>
              <a:schemeClr val="dk1"/>
            </a:solidFill>
            <a:prstDash val="solid"/>
            <a:round/>
            <a:headEnd type="none" w="sm" len="sm"/>
            <a:tailEnd type="none" w="sm" len="sm"/>
          </a:ln>
        </p:spPr>
      </p:pic>
      <p:pic>
        <p:nvPicPr>
          <p:cNvPr id="1626" name="Google Shape;1626;p196"/>
          <p:cNvPicPr preferRelativeResize="0"/>
          <p:nvPr/>
        </p:nvPicPr>
        <p:blipFill rotWithShape="1">
          <a:blip r:embed="rId4">
            <a:alphaModFix/>
          </a:blip>
          <a:srcRect/>
          <a:stretch/>
        </p:blipFill>
        <p:spPr>
          <a:xfrm>
            <a:off x="8204548" y="4332864"/>
            <a:ext cx="2066793" cy="1874146"/>
          </a:xfrm>
          <a:prstGeom prst="rect">
            <a:avLst/>
          </a:prstGeom>
          <a:noFill/>
          <a:ln w="9525" cap="flat" cmpd="sng">
            <a:solidFill>
              <a:schemeClr val="dk1"/>
            </a:solidFill>
            <a:prstDash val="solid"/>
            <a:round/>
            <a:headEnd type="none" w="sm" len="sm"/>
            <a:tailEnd type="none" w="sm" len="sm"/>
          </a:ln>
        </p:spPr>
      </p:pic>
      <p:sp>
        <p:nvSpPr>
          <p:cNvPr id="1627" name="Google Shape;1627;p196"/>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28" name="Google Shape;1628;p196"/>
          <p:cNvSpPr txBox="1"/>
          <p:nvPr/>
        </p:nvSpPr>
        <p:spPr>
          <a:xfrm>
            <a:off x="4684735" y="1588063"/>
            <a:ext cx="7039628" cy="2413609"/>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chemeClr val="accent5"/>
              </a:buClr>
              <a:buSzPts val="2000"/>
              <a:buFont typeface="Arial"/>
              <a:buNone/>
            </a:pPr>
            <a:r>
              <a:rPr lang="en-US" sz="2000" b="0" i="0" u="none" strike="noStrike" cap="none">
                <a:solidFill>
                  <a:schemeClr val="accent5"/>
                </a:solidFill>
                <a:latin typeface="Source Sans Pro"/>
                <a:ea typeface="Source Sans Pro"/>
                <a:cs typeface="Source Sans Pro"/>
                <a:sym typeface="Source Sans Pro"/>
              </a:rPr>
              <a:t>4. Mix the solution:</a:t>
            </a:r>
            <a:endParaRPr sz="20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Hold the device by the port </a:t>
            </a:r>
            <a:endParaRPr sz="1400" b="0" i="0" u="none" strike="noStrike" cap="none">
              <a:solidFill>
                <a:srgbClr val="000000"/>
              </a:solidFill>
              <a:latin typeface="Arial"/>
              <a:ea typeface="Arial"/>
              <a:cs typeface="Arial"/>
              <a:sym typeface="Arial"/>
            </a:endParaRPr>
          </a:p>
          <a:p>
            <a:pPr marL="228600" marR="0" lvl="0" indent="-228600" algn="l" rtl="0">
              <a:lnSpc>
                <a:spcPct val="11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Shake the device hard for 30 seconds (see bottom left)</a:t>
            </a:r>
            <a:endParaRPr sz="1400" b="0" i="0" u="none" strike="noStrike" cap="none">
              <a:solidFill>
                <a:srgbClr val="000000"/>
              </a:solidFill>
              <a:latin typeface="Arial"/>
              <a:ea typeface="Arial"/>
              <a:cs typeface="Arial"/>
              <a:sym typeface="Arial"/>
            </a:endParaRPr>
          </a:p>
          <a:p>
            <a:pPr marL="228600" marR="0" lvl="0" indent="-228600" algn="l" rtl="0">
              <a:lnSpc>
                <a:spcPct val="11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Check that the solution is mixed and there is no damage or leaking (see lower right)</a:t>
            </a:r>
            <a:endParaRPr sz="1400" b="0" i="0" u="none" strike="noStrike" cap="none">
              <a:solidFill>
                <a:srgbClr val="000000"/>
              </a:solidFill>
              <a:latin typeface="Arial"/>
              <a:ea typeface="Arial"/>
              <a:cs typeface="Arial"/>
              <a:sym typeface="Arial"/>
            </a:endParaRPr>
          </a:p>
          <a:p>
            <a:pPr marL="228600" marR="0" lvl="0" indent="-228600" algn="l" rtl="0">
              <a:lnSpc>
                <a:spcPct val="11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Do not flick or bend the device. This can damage the device</a:t>
            </a:r>
            <a:endParaRPr sz="1400" b="0" i="0" u="none" strike="noStrike" cap="none">
              <a:solidFill>
                <a:srgbClr val="000000"/>
              </a:solidFill>
              <a:latin typeface="Arial"/>
              <a:ea typeface="Arial"/>
              <a:cs typeface="Arial"/>
              <a:sym typeface="Arial"/>
            </a:endParaRPr>
          </a:p>
        </p:txBody>
      </p:sp>
      <p:grpSp>
        <p:nvGrpSpPr>
          <p:cNvPr id="1629" name="Google Shape;1629;p196"/>
          <p:cNvGrpSpPr/>
          <p:nvPr/>
        </p:nvGrpSpPr>
        <p:grpSpPr>
          <a:xfrm>
            <a:off x="1168260" y="2998000"/>
            <a:ext cx="2774932" cy="2404277"/>
            <a:chOff x="6096000" y="1609347"/>
            <a:chExt cx="2598319" cy="2358641"/>
          </a:xfrm>
        </p:grpSpPr>
        <p:pic>
          <p:nvPicPr>
            <p:cNvPr id="1630" name="Google Shape;1630;p196"/>
            <p:cNvPicPr preferRelativeResize="0"/>
            <p:nvPr/>
          </p:nvPicPr>
          <p:blipFill rotWithShape="1">
            <a:blip r:embed="rId5">
              <a:alphaModFix/>
            </a:blip>
            <a:srcRect/>
            <a:stretch/>
          </p:blipFill>
          <p:spPr>
            <a:xfrm>
              <a:off x="6096000" y="1609347"/>
              <a:ext cx="2598319" cy="2358641"/>
            </a:xfrm>
            <a:prstGeom prst="rect">
              <a:avLst/>
            </a:prstGeom>
            <a:noFill/>
            <a:ln>
              <a:noFill/>
            </a:ln>
          </p:spPr>
        </p:pic>
        <p:sp>
          <p:nvSpPr>
            <p:cNvPr id="1631" name="Google Shape;1631;p196"/>
            <p:cNvSpPr/>
            <p:nvPr/>
          </p:nvSpPr>
          <p:spPr>
            <a:xfrm>
              <a:off x="7025640" y="2286000"/>
              <a:ext cx="731520" cy="365760"/>
            </a:xfrm>
            <a:prstGeom prst="ellipse">
              <a:avLst/>
            </a:prstGeom>
            <a:noFill/>
            <a:ln w="9525"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accent3"/>
                </a:solidFill>
                <a:latin typeface="Arial"/>
                <a:ea typeface="Arial"/>
                <a:cs typeface="Arial"/>
                <a:sym typeface="Arial"/>
              </a:endParaRPr>
            </a:p>
          </p:txBody>
        </p:sp>
      </p:grpSp>
      <p:sp>
        <p:nvSpPr>
          <p:cNvPr id="1632" name="Google Shape;1632;p196"/>
          <p:cNvSpPr txBox="1"/>
          <p:nvPr/>
        </p:nvSpPr>
        <p:spPr>
          <a:xfrm>
            <a:off x="8318400" y="6581100"/>
            <a:ext cx="38736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636"/>
        <p:cNvGrpSpPr/>
        <p:nvPr/>
      </p:nvGrpSpPr>
      <p:grpSpPr>
        <a:xfrm>
          <a:off x="0" y="0"/>
          <a:ext cx="0" cy="0"/>
          <a:chOff x="0" y="0"/>
          <a:chExt cx="0" cy="0"/>
        </a:xfrm>
      </p:grpSpPr>
      <p:sp>
        <p:nvSpPr>
          <p:cNvPr id="1637" name="Google Shape;1637;p197"/>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 5</a:t>
            </a:r>
            <a:endParaRPr i="1"/>
          </a:p>
        </p:txBody>
      </p:sp>
      <p:sp>
        <p:nvSpPr>
          <p:cNvPr id="1638" name="Google Shape;1638;p197"/>
          <p:cNvSpPr txBox="1">
            <a:spLocks noGrp="1"/>
          </p:cNvSpPr>
          <p:nvPr>
            <p:ph type="body" idx="1"/>
          </p:nvPr>
        </p:nvSpPr>
        <p:spPr>
          <a:xfrm>
            <a:off x="2815307" y="4231836"/>
            <a:ext cx="2133600" cy="2626164"/>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600"/>
              </a:spcBef>
              <a:spcAft>
                <a:spcPts val="0"/>
              </a:spcAft>
              <a:buClr>
                <a:schemeClr val="dk1"/>
              </a:buClr>
              <a:buSzPts val="1600"/>
              <a:buChar char="•"/>
            </a:pPr>
            <a:r>
              <a:rPr lang="en-US" sz="1800" b="0" i="0" u="none" strike="noStrike"/>
              <a:t>Hold the Uniject™ by the port.</a:t>
            </a:r>
            <a:endParaRPr sz="1800"/>
          </a:p>
          <a:p>
            <a:pPr marL="228600" lvl="0" indent="-228600" algn="l" rtl="0">
              <a:lnSpc>
                <a:spcPct val="110000"/>
              </a:lnSpc>
              <a:spcBef>
                <a:spcPts val="600"/>
              </a:spcBef>
              <a:spcAft>
                <a:spcPts val="0"/>
              </a:spcAft>
              <a:buClr>
                <a:schemeClr val="dk1"/>
              </a:buClr>
              <a:buSzPts val="1600"/>
              <a:buChar char="•"/>
            </a:pPr>
            <a:r>
              <a:rPr lang="en-US" sz="1800" b="0" i="0" u="none" strike="noStrike"/>
              <a:t>Keep the Uniject™ pointed upward during activation to </a:t>
            </a:r>
            <a:r>
              <a:rPr lang="en-US" sz="1800"/>
              <a:t>prevent spilling the drug.</a:t>
            </a:r>
            <a:endParaRPr sz="1800"/>
          </a:p>
        </p:txBody>
      </p:sp>
      <p:pic>
        <p:nvPicPr>
          <p:cNvPr id="1639" name="Google Shape;1639;p197"/>
          <p:cNvPicPr preferRelativeResize="0"/>
          <p:nvPr/>
        </p:nvPicPr>
        <p:blipFill rotWithShape="1">
          <a:blip r:embed="rId3">
            <a:alphaModFix/>
          </a:blip>
          <a:srcRect/>
          <a:stretch/>
        </p:blipFill>
        <p:spPr>
          <a:xfrm>
            <a:off x="2880606" y="2090447"/>
            <a:ext cx="6591865" cy="2176262"/>
          </a:xfrm>
          <a:prstGeom prst="rect">
            <a:avLst/>
          </a:prstGeom>
          <a:noFill/>
          <a:ln>
            <a:noFill/>
          </a:ln>
        </p:spPr>
      </p:pic>
      <p:sp>
        <p:nvSpPr>
          <p:cNvPr id="1640" name="Google Shape;1640;p197"/>
          <p:cNvSpPr txBox="1"/>
          <p:nvPr/>
        </p:nvSpPr>
        <p:spPr>
          <a:xfrm>
            <a:off x="5059679" y="4249941"/>
            <a:ext cx="2233721" cy="2626164"/>
          </a:xfrm>
          <a:prstGeom prst="rect">
            <a:avLst/>
          </a:prstGeom>
          <a:noFill/>
          <a:ln>
            <a:noFill/>
          </a:ln>
        </p:spPr>
        <p:txBody>
          <a:bodyPr spcFirstLastPara="1" wrap="square" lIns="91425" tIns="45700" rIns="91425" bIns="45700" anchor="t" anchorCtr="0">
            <a:normAutofit lnSpcReduction="10000"/>
          </a:bodyPr>
          <a:lstStyle/>
          <a:p>
            <a:pPr marL="228600" marR="0" lvl="0" indent="-228600" algn="l" rtl="0">
              <a:lnSpc>
                <a:spcPct val="130000"/>
              </a:lnSpc>
              <a:spcBef>
                <a:spcPts val="600"/>
              </a:spcBef>
              <a:spcAft>
                <a:spcPts val="0"/>
              </a:spcAft>
              <a:buClr>
                <a:schemeClr val="dk1"/>
              </a:buClr>
              <a:buSzPts val="1600"/>
              <a:buFont typeface="Arial"/>
              <a:buChar char="•"/>
            </a:pPr>
            <a:r>
              <a:rPr lang="en-US" sz="1800" b="0" i="0" u="none" strike="noStrike" cap="none">
                <a:solidFill>
                  <a:schemeClr val="dk1"/>
                </a:solidFill>
                <a:latin typeface="Source Sans Pro"/>
                <a:ea typeface="Source Sans Pro"/>
                <a:cs typeface="Source Sans Pro"/>
                <a:sym typeface="Source Sans Pro"/>
              </a:rPr>
              <a:t>Push the needle shield into the port</a:t>
            </a:r>
            <a:endParaRPr sz="1400" b="0" i="0" u="none" strike="noStrike" cap="none">
              <a:solidFill>
                <a:srgbClr val="000000"/>
              </a:solidFill>
              <a:latin typeface="Arial"/>
              <a:ea typeface="Arial"/>
              <a:cs typeface="Arial"/>
              <a:sym typeface="Arial"/>
            </a:endParaRPr>
          </a:p>
          <a:p>
            <a:pPr marL="228600" marR="0" lvl="0" indent="-228600" algn="l" rtl="0">
              <a:lnSpc>
                <a:spcPct val="130000"/>
              </a:lnSpc>
              <a:spcBef>
                <a:spcPts val="600"/>
              </a:spcBef>
              <a:spcAft>
                <a:spcPts val="0"/>
              </a:spcAft>
              <a:buClr>
                <a:schemeClr val="dk1"/>
              </a:buClr>
              <a:buSzPts val="1600"/>
              <a:buFont typeface="Arial"/>
              <a:buChar char="•"/>
            </a:pPr>
            <a:r>
              <a:rPr lang="en-US" sz="1800" b="0" i="0" u="none" strike="noStrike" cap="none">
                <a:solidFill>
                  <a:schemeClr val="dk1"/>
                </a:solidFill>
                <a:latin typeface="Source Sans Pro"/>
                <a:ea typeface="Source Sans Pro"/>
                <a:cs typeface="Source Sans Pro"/>
                <a:sym typeface="Source Sans Pro"/>
              </a:rPr>
              <a:t>Continue to push firmly until the gap between the needle shield and port is closed.</a:t>
            </a:r>
            <a:endParaRPr sz="1800" b="0" i="0" u="none" strike="noStrike" cap="none">
              <a:solidFill>
                <a:schemeClr val="dk1"/>
              </a:solidFill>
              <a:latin typeface="Source Sans Pro"/>
              <a:ea typeface="Source Sans Pro"/>
              <a:cs typeface="Source Sans Pro"/>
              <a:sym typeface="Source Sans Pro"/>
            </a:endParaRPr>
          </a:p>
        </p:txBody>
      </p:sp>
      <p:sp>
        <p:nvSpPr>
          <p:cNvPr id="1641" name="Google Shape;1641;p197"/>
          <p:cNvSpPr txBox="1"/>
          <p:nvPr/>
        </p:nvSpPr>
        <p:spPr>
          <a:xfrm>
            <a:off x="7293401" y="4231836"/>
            <a:ext cx="1972520" cy="2626164"/>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110000"/>
              </a:lnSpc>
              <a:spcBef>
                <a:spcPts val="600"/>
              </a:spcBef>
              <a:spcAft>
                <a:spcPts val="0"/>
              </a:spcAft>
              <a:buClr>
                <a:schemeClr val="dk1"/>
              </a:buClr>
              <a:buSzPts val="1800"/>
              <a:buFont typeface="Arial"/>
              <a:buChar char="•"/>
            </a:pPr>
            <a:r>
              <a:rPr lang="en-US" sz="1800" b="0" i="0" u="none" strike="noStrike" cap="none">
                <a:solidFill>
                  <a:schemeClr val="dk1"/>
                </a:solidFill>
                <a:latin typeface="Source Sans Pro"/>
                <a:ea typeface="Source Sans Pro"/>
                <a:cs typeface="Source Sans Pro"/>
                <a:sym typeface="Source Sans Pro"/>
              </a:rPr>
              <a:t>Remove the needle shield.</a:t>
            </a:r>
            <a:endParaRPr sz="1600" b="0" i="0" u="none" strike="noStrike" cap="none">
              <a:solidFill>
                <a:schemeClr val="dk1"/>
              </a:solidFill>
              <a:latin typeface="Source Sans Pro"/>
              <a:ea typeface="Source Sans Pro"/>
              <a:cs typeface="Source Sans Pro"/>
              <a:sym typeface="Source Sans Pro"/>
            </a:endParaRPr>
          </a:p>
        </p:txBody>
      </p:sp>
      <p:sp>
        <p:nvSpPr>
          <p:cNvPr id="1642" name="Google Shape;1642;p197"/>
          <p:cNvSpPr/>
          <p:nvPr/>
        </p:nvSpPr>
        <p:spPr>
          <a:xfrm>
            <a:off x="952499" y="1578685"/>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400"/>
              <a:buFont typeface="Arial"/>
              <a:buNone/>
            </a:pPr>
            <a:r>
              <a:rPr lang="en-US" sz="2400" b="0" i="0" u="none" strike="noStrike" cap="none">
                <a:solidFill>
                  <a:schemeClr val="accent5"/>
                </a:solidFill>
                <a:latin typeface="Source Sans Pro"/>
                <a:ea typeface="Source Sans Pro"/>
                <a:cs typeface="Source Sans Pro"/>
                <a:sym typeface="Source Sans Pro"/>
              </a:rPr>
              <a:t>5. Activate the device:</a:t>
            </a:r>
            <a:endParaRPr sz="1400" b="0" i="0" u="none" strike="noStrike" cap="none">
              <a:solidFill>
                <a:srgbClr val="000000"/>
              </a:solidFill>
              <a:latin typeface="Arial"/>
              <a:ea typeface="Arial"/>
              <a:cs typeface="Arial"/>
              <a:sym typeface="Arial"/>
            </a:endParaRPr>
          </a:p>
        </p:txBody>
      </p:sp>
      <p:sp>
        <p:nvSpPr>
          <p:cNvPr id="1643" name="Google Shape;1643;p19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44" name="Google Shape;1644;p197"/>
          <p:cNvSpPr txBox="1"/>
          <p:nvPr/>
        </p:nvSpPr>
        <p:spPr>
          <a:xfrm>
            <a:off x="8318400" y="6581100"/>
            <a:ext cx="38736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648"/>
        <p:cNvGrpSpPr/>
        <p:nvPr/>
      </p:nvGrpSpPr>
      <p:grpSpPr>
        <a:xfrm>
          <a:off x="0" y="0"/>
          <a:ext cx="0" cy="0"/>
          <a:chOff x="0" y="0"/>
          <a:chExt cx="0" cy="0"/>
        </a:xfrm>
      </p:grpSpPr>
      <p:sp>
        <p:nvSpPr>
          <p:cNvPr id="1649" name="Google Shape;1649;p198"/>
          <p:cNvSpPr txBox="1">
            <a:spLocks noGrp="1"/>
          </p:cNvSpPr>
          <p:nvPr>
            <p:ph type="title"/>
          </p:nvPr>
        </p:nvSpPr>
        <p:spPr>
          <a:xfrm>
            <a:off x="952500" y="583314"/>
            <a:ext cx="105537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b="1">
                <a:solidFill>
                  <a:schemeClr val="accent5"/>
                </a:solidFill>
              </a:rPr>
              <a:t>Step 5 (continued): </a:t>
            </a:r>
            <a:r>
              <a:rPr lang="en-US"/>
              <a:t>Why is it important to close this gap? </a:t>
            </a:r>
            <a:endParaRPr i="1"/>
          </a:p>
        </p:txBody>
      </p:sp>
      <p:sp>
        <p:nvSpPr>
          <p:cNvPr id="1650" name="Google Shape;1650;p198"/>
          <p:cNvSpPr txBox="1">
            <a:spLocks noGrp="1"/>
          </p:cNvSpPr>
          <p:nvPr>
            <p:ph type="body" idx="1"/>
          </p:nvPr>
        </p:nvSpPr>
        <p:spPr>
          <a:xfrm>
            <a:off x="673443" y="1886196"/>
            <a:ext cx="2520311" cy="4230188"/>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1200"/>
              </a:spcBef>
              <a:spcAft>
                <a:spcPts val="0"/>
              </a:spcAft>
              <a:buClr>
                <a:schemeClr val="accent3"/>
              </a:buClr>
              <a:buSzPts val="1800"/>
              <a:buChar char="•"/>
            </a:pPr>
            <a:r>
              <a:rPr lang="en-US" sz="2000" b="1" i="0" u="none" strike="noStrike">
                <a:solidFill>
                  <a:schemeClr val="accent3"/>
                </a:solidFill>
              </a:rPr>
              <a:t>Here, the gap is not closed</a:t>
            </a:r>
            <a:endParaRPr sz="2000"/>
          </a:p>
          <a:p>
            <a:pPr marL="228600" lvl="0" indent="-228600" algn="l" rtl="0">
              <a:lnSpc>
                <a:spcPct val="110000"/>
              </a:lnSpc>
              <a:spcBef>
                <a:spcPts val="1200"/>
              </a:spcBef>
              <a:spcAft>
                <a:spcPts val="0"/>
              </a:spcAft>
              <a:buClr>
                <a:schemeClr val="dk1"/>
              </a:buClr>
              <a:buSzPts val="1800"/>
              <a:buChar char="•"/>
            </a:pPr>
            <a:r>
              <a:rPr lang="en-US" sz="2000"/>
              <a:t>The needle is not pushed through the barrier inside the device to allow DMPA to go into the needle</a:t>
            </a:r>
            <a:endParaRPr sz="2000"/>
          </a:p>
          <a:p>
            <a:pPr marL="228600" lvl="0" indent="-228600" algn="l" rtl="0">
              <a:lnSpc>
                <a:spcPct val="110000"/>
              </a:lnSpc>
              <a:spcBef>
                <a:spcPts val="1200"/>
              </a:spcBef>
              <a:spcAft>
                <a:spcPts val="0"/>
              </a:spcAft>
              <a:buClr>
                <a:schemeClr val="accent3"/>
              </a:buClr>
              <a:buSzPts val="1800"/>
              <a:buChar char="•"/>
            </a:pPr>
            <a:r>
              <a:rPr lang="en-US" sz="2000">
                <a:solidFill>
                  <a:schemeClr val="accent3"/>
                </a:solidFill>
              </a:rPr>
              <a:t>The injection will not work</a:t>
            </a:r>
            <a:endParaRPr sz="2000"/>
          </a:p>
        </p:txBody>
      </p:sp>
      <p:pic>
        <p:nvPicPr>
          <p:cNvPr id="1651" name="Google Shape;1651;p198"/>
          <p:cNvPicPr preferRelativeResize="0"/>
          <p:nvPr/>
        </p:nvPicPr>
        <p:blipFill rotWithShape="1">
          <a:blip r:embed="rId3">
            <a:alphaModFix/>
          </a:blip>
          <a:srcRect/>
          <a:stretch/>
        </p:blipFill>
        <p:spPr>
          <a:xfrm>
            <a:off x="9177559" y="2001855"/>
            <a:ext cx="2629202" cy="4114529"/>
          </a:xfrm>
          <a:prstGeom prst="rect">
            <a:avLst/>
          </a:prstGeom>
          <a:noFill/>
          <a:ln>
            <a:noFill/>
          </a:ln>
        </p:spPr>
      </p:pic>
      <p:sp>
        <p:nvSpPr>
          <p:cNvPr id="1652" name="Google Shape;1652;p198"/>
          <p:cNvSpPr txBox="1"/>
          <p:nvPr/>
        </p:nvSpPr>
        <p:spPr>
          <a:xfrm>
            <a:off x="6287438" y="2164080"/>
            <a:ext cx="2957329" cy="3349278"/>
          </a:xfrm>
          <a:prstGeom prst="rect">
            <a:avLst/>
          </a:prstGeom>
          <a:noFill/>
          <a:ln>
            <a:noFill/>
          </a:ln>
        </p:spPr>
        <p:txBody>
          <a:bodyPr spcFirstLastPara="1" wrap="square" lIns="91425" tIns="45700" rIns="91425" bIns="45700" anchor="t" anchorCtr="0">
            <a:noAutofit/>
          </a:bodyPr>
          <a:lstStyle/>
          <a:p>
            <a:pPr marL="228600" marR="0" lvl="0" indent="-228600" algn="l" rtl="0">
              <a:lnSpc>
                <a:spcPct val="110000"/>
              </a:lnSpc>
              <a:spcBef>
                <a:spcPts val="1200"/>
              </a:spcBef>
              <a:spcAft>
                <a:spcPts val="0"/>
              </a:spcAft>
              <a:buClr>
                <a:schemeClr val="accent5"/>
              </a:buClr>
              <a:buSzPts val="1800"/>
              <a:buFont typeface="Arial"/>
              <a:buChar char="•"/>
            </a:pPr>
            <a:r>
              <a:rPr lang="en-US" sz="2000" b="1" i="0" u="none" strike="noStrike" cap="none">
                <a:solidFill>
                  <a:schemeClr val="accent5"/>
                </a:solidFill>
                <a:latin typeface="Source Sans Pro"/>
                <a:ea typeface="Source Sans Pro"/>
                <a:cs typeface="Source Sans Pro"/>
                <a:sym typeface="Source Sans Pro"/>
              </a:rPr>
              <a:t>Here, the gap is closed</a:t>
            </a:r>
            <a:endParaRPr sz="20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1200"/>
              </a:spcBef>
              <a:spcAft>
                <a:spcPts val="0"/>
              </a:spcAft>
              <a:buClr>
                <a:schemeClr val="dk1"/>
              </a:buClr>
              <a:buSzPts val="1800"/>
              <a:buFont typeface="Arial"/>
              <a:buChar char="•"/>
            </a:pPr>
            <a:r>
              <a:rPr lang="en-US" sz="2000" b="0" i="0" u="none" strike="noStrike" cap="none">
                <a:solidFill>
                  <a:schemeClr val="dk1"/>
                </a:solidFill>
                <a:latin typeface="Source Sans Pro"/>
                <a:ea typeface="Source Sans Pro"/>
                <a:cs typeface="Source Sans Pro"/>
                <a:sym typeface="Source Sans Pro"/>
              </a:rPr>
              <a:t>The needle is pushed through a barrier that holds the DMPA</a:t>
            </a:r>
            <a:endParaRPr sz="20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1200"/>
              </a:spcBef>
              <a:spcAft>
                <a:spcPts val="0"/>
              </a:spcAft>
              <a:buClr>
                <a:schemeClr val="dk1"/>
              </a:buClr>
              <a:buSzPts val="1800"/>
              <a:buFont typeface="Arial"/>
              <a:buChar char="•"/>
            </a:pPr>
            <a:r>
              <a:rPr lang="en-US" sz="2000" b="0" i="0" u="none" strike="noStrike" cap="none">
                <a:solidFill>
                  <a:schemeClr val="dk1"/>
                </a:solidFill>
                <a:latin typeface="Source Sans Pro"/>
                <a:ea typeface="Source Sans Pro"/>
                <a:cs typeface="Source Sans Pro"/>
                <a:sym typeface="Source Sans Pro"/>
              </a:rPr>
              <a:t>The DMPA goes into the needle</a:t>
            </a:r>
            <a:endParaRPr sz="20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1200"/>
              </a:spcBef>
              <a:spcAft>
                <a:spcPts val="0"/>
              </a:spcAft>
              <a:buClr>
                <a:schemeClr val="accent5"/>
              </a:buClr>
              <a:buSzPts val="1800"/>
              <a:buFont typeface="Arial"/>
              <a:buChar char="•"/>
            </a:pPr>
            <a:r>
              <a:rPr lang="en-US" sz="2000" b="0" i="0" u="none" strike="noStrike" cap="none">
                <a:solidFill>
                  <a:schemeClr val="accent5"/>
                </a:solidFill>
                <a:latin typeface="Source Sans Pro"/>
                <a:ea typeface="Source Sans Pro"/>
                <a:cs typeface="Source Sans Pro"/>
                <a:sym typeface="Source Sans Pro"/>
              </a:rPr>
              <a:t>The injection will work</a:t>
            </a:r>
            <a:endParaRPr sz="2000" b="0" i="0" u="none" strike="noStrike" cap="none">
              <a:solidFill>
                <a:srgbClr val="000000"/>
              </a:solidFill>
              <a:latin typeface="Source Sans Pro"/>
              <a:ea typeface="Source Sans Pro"/>
              <a:cs typeface="Source Sans Pro"/>
              <a:sym typeface="Source Sans Pro"/>
            </a:endParaRPr>
          </a:p>
        </p:txBody>
      </p:sp>
      <p:sp>
        <p:nvSpPr>
          <p:cNvPr id="1653" name="Google Shape;1653;p19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654" name="Google Shape;1654;p198"/>
          <p:cNvPicPr preferRelativeResize="0"/>
          <p:nvPr/>
        </p:nvPicPr>
        <p:blipFill rotWithShape="1">
          <a:blip r:embed="rId4">
            <a:alphaModFix/>
          </a:blip>
          <a:srcRect/>
          <a:stretch/>
        </p:blipFill>
        <p:spPr>
          <a:xfrm>
            <a:off x="3193754" y="2917539"/>
            <a:ext cx="2902246" cy="1982553"/>
          </a:xfrm>
          <a:prstGeom prst="rect">
            <a:avLst/>
          </a:prstGeom>
          <a:noFill/>
          <a:ln>
            <a:noFill/>
          </a:ln>
        </p:spPr>
      </p:pic>
      <p:sp>
        <p:nvSpPr>
          <p:cNvPr id="1655" name="Google Shape;1655;p198"/>
          <p:cNvSpPr txBox="1"/>
          <p:nvPr/>
        </p:nvSpPr>
        <p:spPr>
          <a:xfrm>
            <a:off x="8318400" y="6581100"/>
            <a:ext cx="38736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659"/>
        <p:cNvGrpSpPr/>
        <p:nvPr/>
      </p:nvGrpSpPr>
      <p:grpSpPr>
        <a:xfrm>
          <a:off x="0" y="0"/>
          <a:ext cx="0" cy="0"/>
          <a:chOff x="0" y="0"/>
          <a:chExt cx="0" cy="0"/>
        </a:xfrm>
      </p:grpSpPr>
      <p:sp>
        <p:nvSpPr>
          <p:cNvPr id="1660" name="Google Shape;1660;p199"/>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Steps 6-7</a:t>
            </a:r>
            <a:endParaRPr i="1"/>
          </a:p>
        </p:txBody>
      </p:sp>
      <p:sp>
        <p:nvSpPr>
          <p:cNvPr id="1661" name="Google Shape;1661;p199"/>
          <p:cNvSpPr txBox="1">
            <a:spLocks noGrp="1"/>
          </p:cNvSpPr>
          <p:nvPr>
            <p:ph type="body" idx="1"/>
          </p:nvPr>
        </p:nvSpPr>
        <p:spPr>
          <a:xfrm>
            <a:off x="952500" y="1321820"/>
            <a:ext cx="10571445" cy="1425193"/>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200"/>
              </a:spcBef>
              <a:spcAft>
                <a:spcPts val="0"/>
              </a:spcAft>
              <a:buClr>
                <a:schemeClr val="accent5"/>
              </a:buClr>
              <a:buSzPts val="1600"/>
              <a:buNone/>
            </a:pPr>
            <a:r>
              <a:rPr lang="en-US" sz="2400">
                <a:solidFill>
                  <a:schemeClr val="accent5"/>
                </a:solidFill>
              </a:rPr>
              <a:t>6. Gently pinch the skin at the injection site. </a:t>
            </a:r>
            <a:endParaRPr/>
          </a:p>
          <a:p>
            <a:pPr marL="0" lvl="0" indent="0" algn="l" rtl="0">
              <a:lnSpc>
                <a:spcPct val="110000"/>
              </a:lnSpc>
              <a:spcBef>
                <a:spcPts val="0"/>
              </a:spcBef>
              <a:spcAft>
                <a:spcPts val="0"/>
              </a:spcAft>
              <a:buClr>
                <a:schemeClr val="accent5"/>
              </a:buClr>
              <a:buSzPts val="1600"/>
              <a:buNone/>
            </a:pPr>
            <a:r>
              <a:rPr lang="en-US" sz="2400"/>
              <a:t>This is important to make sure that the drug is injected into fat and not into muscle.</a:t>
            </a:r>
            <a:endParaRPr sz="2400"/>
          </a:p>
        </p:txBody>
      </p:sp>
      <p:grpSp>
        <p:nvGrpSpPr>
          <p:cNvPr id="1662" name="Google Shape;1662;p199"/>
          <p:cNvGrpSpPr/>
          <p:nvPr/>
        </p:nvGrpSpPr>
        <p:grpSpPr>
          <a:xfrm>
            <a:off x="5303133" y="4900052"/>
            <a:ext cx="1995398" cy="1756162"/>
            <a:chOff x="5531153" y="4020181"/>
            <a:chExt cx="1784733" cy="1864564"/>
          </a:xfrm>
        </p:grpSpPr>
        <p:pic>
          <p:nvPicPr>
            <p:cNvPr id="1663" name="Google Shape;1663;p199"/>
            <p:cNvPicPr preferRelativeResize="0"/>
            <p:nvPr/>
          </p:nvPicPr>
          <p:blipFill rotWithShape="1">
            <a:blip r:embed="rId3">
              <a:alphaModFix/>
            </a:blip>
            <a:srcRect/>
            <a:stretch/>
          </p:blipFill>
          <p:spPr>
            <a:xfrm>
              <a:off x="5531153" y="4020181"/>
              <a:ext cx="1784733" cy="1845325"/>
            </a:xfrm>
            <a:prstGeom prst="rect">
              <a:avLst/>
            </a:prstGeom>
            <a:noFill/>
            <a:ln w="9525" cap="flat" cmpd="sng">
              <a:solidFill>
                <a:schemeClr val="dk1"/>
              </a:solidFill>
              <a:prstDash val="solid"/>
              <a:round/>
              <a:headEnd type="none" w="sm" len="sm"/>
              <a:tailEnd type="none" w="sm" len="sm"/>
            </a:ln>
          </p:spPr>
        </p:pic>
        <p:sp>
          <p:nvSpPr>
            <p:cNvPr id="1664" name="Google Shape;1664;p199"/>
            <p:cNvSpPr txBox="1"/>
            <p:nvPr/>
          </p:nvSpPr>
          <p:spPr>
            <a:xfrm>
              <a:off x="5961876" y="5515413"/>
              <a:ext cx="132335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accent3"/>
                  </a:solidFill>
                  <a:latin typeface="Calibri"/>
                  <a:ea typeface="Calibri"/>
                  <a:cs typeface="Calibri"/>
                  <a:sym typeface="Calibri"/>
                </a:rPr>
                <a:t>ARM</a:t>
              </a:r>
              <a:endParaRPr sz="1400" b="0" i="0" u="none" strike="noStrike" cap="none">
                <a:solidFill>
                  <a:srgbClr val="000000"/>
                </a:solidFill>
                <a:latin typeface="Arial"/>
                <a:ea typeface="Arial"/>
                <a:cs typeface="Arial"/>
                <a:sym typeface="Arial"/>
              </a:endParaRPr>
            </a:p>
          </p:txBody>
        </p:sp>
      </p:grpSp>
      <p:grpSp>
        <p:nvGrpSpPr>
          <p:cNvPr id="1665" name="Google Shape;1665;p199"/>
          <p:cNvGrpSpPr/>
          <p:nvPr/>
        </p:nvGrpSpPr>
        <p:grpSpPr>
          <a:xfrm>
            <a:off x="2258901" y="4900052"/>
            <a:ext cx="2063567" cy="1860031"/>
            <a:chOff x="7171164" y="3634883"/>
            <a:chExt cx="1784734" cy="1557907"/>
          </a:xfrm>
        </p:grpSpPr>
        <p:pic>
          <p:nvPicPr>
            <p:cNvPr id="1666" name="Google Shape;1666;p199"/>
            <p:cNvPicPr preferRelativeResize="0"/>
            <p:nvPr/>
          </p:nvPicPr>
          <p:blipFill rotWithShape="1">
            <a:blip r:embed="rId4">
              <a:alphaModFix/>
            </a:blip>
            <a:srcRect/>
            <a:stretch/>
          </p:blipFill>
          <p:spPr>
            <a:xfrm>
              <a:off x="7171164" y="3634883"/>
              <a:ext cx="1784734" cy="1470909"/>
            </a:xfrm>
            <a:prstGeom prst="rect">
              <a:avLst/>
            </a:prstGeom>
            <a:noFill/>
            <a:ln w="9525" cap="flat" cmpd="sng">
              <a:solidFill>
                <a:schemeClr val="dk1"/>
              </a:solidFill>
              <a:prstDash val="solid"/>
              <a:round/>
              <a:headEnd type="none" w="sm" len="sm"/>
              <a:tailEnd type="none" w="sm" len="sm"/>
            </a:ln>
          </p:spPr>
        </p:pic>
        <p:sp>
          <p:nvSpPr>
            <p:cNvPr id="1667" name="Google Shape;1667;p199"/>
            <p:cNvSpPr txBox="1"/>
            <p:nvPr/>
          </p:nvSpPr>
          <p:spPr>
            <a:xfrm>
              <a:off x="7393268" y="4823458"/>
              <a:ext cx="132335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accent3"/>
                  </a:solidFill>
                  <a:latin typeface="Calibri"/>
                  <a:ea typeface="Calibri"/>
                  <a:cs typeface="Calibri"/>
                  <a:sym typeface="Calibri"/>
                </a:rPr>
                <a:t>ABDOMEN</a:t>
              </a:r>
              <a:endParaRPr sz="1400" b="0" i="0" u="none" strike="noStrike" cap="none">
                <a:solidFill>
                  <a:srgbClr val="000000"/>
                </a:solidFill>
                <a:latin typeface="Arial"/>
                <a:ea typeface="Arial"/>
                <a:cs typeface="Arial"/>
                <a:sym typeface="Arial"/>
              </a:endParaRPr>
            </a:p>
          </p:txBody>
        </p:sp>
      </p:grpSp>
      <p:grpSp>
        <p:nvGrpSpPr>
          <p:cNvPr id="1668" name="Google Shape;1668;p199"/>
          <p:cNvGrpSpPr/>
          <p:nvPr/>
        </p:nvGrpSpPr>
        <p:grpSpPr>
          <a:xfrm>
            <a:off x="8279196" y="4937234"/>
            <a:ext cx="2509085" cy="1785667"/>
            <a:chOff x="6976263" y="5105793"/>
            <a:chExt cx="2357610" cy="1644903"/>
          </a:xfrm>
        </p:grpSpPr>
        <p:pic>
          <p:nvPicPr>
            <p:cNvPr id="1669" name="Google Shape;1669;p199"/>
            <p:cNvPicPr preferRelativeResize="0"/>
            <p:nvPr/>
          </p:nvPicPr>
          <p:blipFill rotWithShape="1">
            <a:blip r:embed="rId5">
              <a:alphaModFix/>
            </a:blip>
            <a:srcRect/>
            <a:stretch/>
          </p:blipFill>
          <p:spPr>
            <a:xfrm>
              <a:off x="6976263" y="5105793"/>
              <a:ext cx="2357610" cy="1553378"/>
            </a:xfrm>
            <a:prstGeom prst="rect">
              <a:avLst/>
            </a:prstGeom>
            <a:noFill/>
            <a:ln w="9525" cap="flat" cmpd="sng">
              <a:solidFill>
                <a:schemeClr val="dk1"/>
              </a:solidFill>
              <a:prstDash val="solid"/>
              <a:round/>
              <a:headEnd type="none" w="sm" len="sm"/>
              <a:tailEnd type="none" w="sm" len="sm"/>
            </a:ln>
          </p:spPr>
        </p:pic>
        <p:sp>
          <p:nvSpPr>
            <p:cNvPr id="1670" name="Google Shape;1670;p199"/>
            <p:cNvSpPr txBox="1"/>
            <p:nvPr/>
          </p:nvSpPr>
          <p:spPr>
            <a:xfrm>
              <a:off x="7703405" y="6381364"/>
              <a:ext cx="132335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accent3"/>
                  </a:solidFill>
                  <a:latin typeface="Calibri"/>
                  <a:ea typeface="Calibri"/>
                  <a:cs typeface="Calibri"/>
                  <a:sym typeface="Calibri"/>
                </a:rPr>
                <a:t>THIGH</a:t>
              </a:r>
              <a:endParaRPr sz="1400" b="0" i="0" u="none" strike="noStrike" cap="none">
                <a:solidFill>
                  <a:srgbClr val="000000"/>
                </a:solidFill>
                <a:latin typeface="Arial"/>
                <a:ea typeface="Arial"/>
                <a:cs typeface="Arial"/>
                <a:sym typeface="Arial"/>
              </a:endParaRPr>
            </a:p>
          </p:txBody>
        </p:sp>
      </p:grpSp>
      <p:sp>
        <p:nvSpPr>
          <p:cNvPr id="1671" name="Google Shape;1671;p199"/>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672" name="Google Shape;1672;p199"/>
          <p:cNvPicPr preferRelativeResize="0"/>
          <p:nvPr/>
        </p:nvPicPr>
        <p:blipFill rotWithShape="1">
          <a:blip r:embed="rId6">
            <a:alphaModFix/>
          </a:blip>
          <a:srcRect/>
          <a:stretch/>
        </p:blipFill>
        <p:spPr>
          <a:xfrm>
            <a:off x="5013069" y="2549812"/>
            <a:ext cx="2165861" cy="1280608"/>
          </a:xfrm>
          <a:prstGeom prst="rect">
            <a:avLst/>
          </a:prstGeom>
          <a:noFill/>
          <a:ln>
            <a:noFill/>
          </a:ln>
        </p:spPr>
      </p:pic>
      <p:sp>
        <p:nvSpPr>
          <p:cNvPr id="1673" name="Google Shape;1673;p199"/>
          <p:cNvSpPr txBox="1"/>
          <p:nvPr/>
        </p:nvSpPr>
        <p:spPr>
          <a:xfrm>
            <a:off x="952500" y="3942071"/>
            <a:ext cx="10401300" cy="883512"/>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chemeClr val="dk1"/>
              </a:buClr>
              <a:buSzPts val="1600"/>
              <a:buFont typeface="Arial"/>
              <a:buNone/>
            </a:pPr>
            <a:r>
              <a:rPr lang="en-US" sz="2400" b="0" i="0" u="none" strike="noStrike" cap="none">
                <a:solidFill>
                  <a:schemeClr val="accent5"/>
                </a:solidFill>
                <a:latin typeface="Source Sans Pro"/>
                <a:ea typeface="Source Sans Pro"/>
                <a:cs typeface="Source Sans Pro"/>
                <a:sym typeface="Source Sans Pro"/>
              </a:rPr>
              <a:t>7. Gently push the needle straight </a:t>
            </a:r>
            <a:r>
              <a:rPr lang="en-US" sz="2400" b="0" i="0" u="none" strike="noStrike" cap="none">
                <a:solidFill>
                  <a:srgbClr val="000000"/>
                </a:solidFill>
                <a:latin typeface="Source Sans Pro"/>
                <a:ea typeface="Source Sans Pro"/>
                <a:cs typeface="Source Sans Pro"/>
                <a:sym typeface="Source Sans Pro"/>
              </a:rPr>
              <a:t>into the </a:t>
            </a:r>
            <a:r>
              <a:rPr lang="en-US" sz="2400" b="0" i="0" u="none" strike="noStrike" cap="none">
                <a:solidFill>
                  <a:schemeClr val="dk1"/>
                </a:solidFill>
                <a:latin typeface="Source Sans Pro"/>
                <a:ea typeface="Source Sans Pro"/>
                <a:cs typeface="Source Sans Pro"/>
                <a:sym typeface="Source Sans Pro"/>
              </a:rPr>
              <a:t>skin at a downward angle (</a:t>
            </a:r>
            <a:r>
              <a:rPr lang="en-US" sz="2400" b="0" i="0" u="none" strike="noStrike" cap="none">
                <a:solidFill>
                  <a:srgbClr val="000000"/>
                </a:solidFill>
                <a:latin typeface="Source Sans Pro"/>
                <a:ea typeface="Source Sans Pro"/>
                <a:cs typeface="Source Sans Pro"/>
                <a:sym typeface="Source Sans Pro"/>
              </a:rPr>
              <a:t>never upward) until the port touches the skin. </a:t>
            </a:r>
            <a:endParaRPr sz="1400" b="0" i="0" u="none" strike="noStrike" cap="none">
              <a:solidFill>
                <a:srgbClr val="000000"/>
              </a:solidFill>
              <a:latin typeface="Arial"/>
              <a:ea typeface="Arial"/>
              <a:cs typeface="Arial"/>
              <a:sym typeface="Arial"/>
            </a:endParaRPr>
          </a:p>
        </p:txBody>
      </p:sp>
      <p:sp>
        <p:nvSpPr>
          <p:cNvPr id="1674" name="Google Shape;1674;p199"/>
          <p:cNvSpPr txBox="1"/>
          <p:nvPr/>
        </p:nvSpPr>
        <p:spPr>
          <a:xfrm>
            <a:off x="8318400" y="6581100"/>
            <a:ext cx="38736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369"/>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 </a:t>
            </a:r>
            <a:r>
              <a:rPr lang="en-US" b="1">
                <a:solidFill>
                  <a:schemeClr val="accent5"/>
                </a:solidFill>
              </a:rPr>
              <a:t>Steps 8-9</a:t>
            </a:r>
            <a:endParaRPr i="1"/>
          </a:p>
        </p:txBody>
      </p:sp>
      <p:sp>
        <p:nvSpPr>
          <p:cNvPr id="1680" name="Google Shape;1680;p369"/>
          <p:cNvSpPr txBox="1">
            <a:spLocks noGrp="1"/>
          </p:cNvSpPr>
          <p:nvPr>
            <p:ph type="body" idx="1"/>
          </p:nvPr>
        </p:nvSpPr>
        <p:spPr>
          <a:xfrm>
            <a:off x="1002385" y="1481839"/>
            <a:ext cx="6465215" cy="4963885"/>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200"/>
              </a:spcBef>
              <a:spcAft>
                <a:spcPts val="0"/>
              </a:spcAft>
              <a:buClr>
                <a:schemeClr val="dk1"/>
              </a:buClr>
              <a:buSzPts val="1600"/>
              <a:buNone/>
            </a:pPr>
            <a:r>
              <a:rPr lang="en-US">
                <a:solidFill>
                  <a:schemeClr val="accent5"/>
                </a:solidFill>
              </a:rPr>
              <a:t>8. Squeeze the reservoir slowly. </a:t>
            </a:r>
            <a:r>
              <a:rPr lang="en-US"/>
              <a:t>Take </a:t>
            </a:r>
            <a:r>
              <a:rPr lang="en-US">
                <a:solidFill>
                  <a:schemeClr val="dk1"/>
                </a:solidFill>
              </a:rPr>
              <a:t>5 to 7 seconds.</a:t>
            </a:r>
            <a:endParaRPr>
              <a:solidFill>
                <a:schemeClr val="dk1"/>
              </a:solidFill>
            </a:endParaRPr>
          </a:p>
          <a:p>
            <a:pPr marL="285750" lvl="0" indent="-285750" algn="l" rtl="0">
              <a:lnSpc>
                <a:spcPct val="110000"/>
              </a:lnSpc>
              <a:spcBef>
                <a:spcPts val="1200"/>
              </a:spcBef>
              <a:spcAft>
                <a:spcPts val="0"/>
              </a:spcAft>
              <a:buSzPts val="1600"/>
              <a:buChar char="•"/>
            </a:pPr>
            <a:r>
              <a:rPr lang="en-US">
                <a:solidFill>
                  <a:schemeClr val="dk1"/>
                </a:solidFill>
              </a:rPr>
              <a:t>Pull out the needle.</a:t>
            </a:r>
            <a:endParaRPr/>
          </a:p>
          <a:p>
            <a:pPr marL="285750" lvl="0" indent="-285750" algn="l" rtl="0">
              <a:lnSpc>
                <a:spcPct val="110000"/>
              </a:lnSpc>
              <a:spcBef>
                <a:spcPts val="1200"/>
              </a:spcBef>
              <a:spcAft>
                <a:spcPts val="0"/>
              </a:spcAft>
              <a:buSzPts val="1600"/>
              <a:buChar char="•"/>
            </a:pPr>
            <a:r>
              <a:rPr lang="en-US">
                <a:solidFill>
                  <a:schemeClr val="dk1"/>
                </a:solidFill>
              </a:rPr>
              <a:t>Do not clean or massage the site after injecting</a:t>
            </a:r>
            <a:endParaRPr/>
          </a:p>
          <a:p>
            <a:pPr marL="285750" lvl="0" indent="-285750" algn="l" rtl="0">
              <a:lnSpc>
                <a:spcPct val="110000"/>
              </a:lnSpc>
              <a:spcBef>
                <a:spcPts val="1200"/>
              </a:spcBef>
              <a:spcAft>
                <a:spcPts val="0"/>
              </a:spcAft>
              <a:buSzPts val="1600"/>
              <a:buChar char="•"/>
            </a:pPr>
            <a:r>
              <a:rPr lang="en-US">
                <a:solidFill>
                  <a:schemeClr val="dk1"/>
                </a:solidFill>
              </a:rPr>
              <a:t>It is ok if there is a little medication left in the reservoir</a:t>
            </a:r>
            <a:endParaRPr/>
          </a:p>
          <a:p>
            <a:pPr marL="285750" lvl="0" indent="-184150" algn="l" rtl="0">
              <a:lnSpc>
                <a:spcPct val="110000"/>
              </a:lnSpc>
              <a:spcBef>
                <a:spcPts val="1200"/>
              </a:spcBef>
              <a:spcAft>
                <a:spcPts val="0"/>
              </a:spcAft>
              <a:buClr>
                <a:schemeClr val="accent5"/>
              </a:buClr>
              <a:buSzPts val="1600"/>
              <a:buNone/>
            </a:pPr>
            <a:endParaRPr/>
          </a:p>
          <a:p>
            <a:pPr marL="0" lvl="0" indent="0" algn="l" rtl="0">
              <a:lnSpc>
                <a:spcPct val="110000"/>
              </a:lnSpc>
              <a:spcBef>
                <a:spcPts val="1200"/>
              </a:spcBef>
              <a:spcAft>
                <a:spcPts val="0"/>
              </a:spcAft>
              <a:buClr>
                <a:schemeClr val="accent5"/>
              </a:buClr>
              <a:buSzPts val="1600"/>
              <a:buNone/>
            </a:pPr>
            <a:r>
              <a:rPr lang="en-US">
                <a:solidFill>
                  <a:schemeClr val="accent5"/>
                </a:solidFill>
              </a:rPr>
              <a:t>9. Discard the device safely. </a:t>
            </a:r>
            <a:endParaRPr>
              <a:solidFill>
                <a:schemeClr val="dk1"/>
              </a:solidFill>
            </a:endParaRPr>
          </a:p>
          <a:p>
            <a:pPr marL="342900" lvl="0" indent="-342900" algn="l" rtl="0">
              <a:lnSpc>
                <a:spcPct val="110000"/>
              </a:lnSpc>
              <a:spcBef>
                <a:spcPts val="1200"/>
              </a:spcBef>
              <a:spcAft>
                <a:spcPts val="0"/>
              </a:spcAft>
              <a:buClr>
                <a:schemeClr val="dk1"/>
              </a:buClr>
              <a:buSzPts val="1600"/>
              <a:buChar char="•"/>
            </a:pPr>
            <a:r>
              <a:rPr lang="en-US"/>
              <a:t>Do not replace the needle shield</a:t>
            </a:r>
            <a:endParaRPr/>
          </a:p>
          <a:p>
            <a:pPr marL="342900" lvl="0" indent="-342900" algn="l" rtl="0">
              <a:lnSpc>
                <a:spcPct val="110000"/>
              </a:lnSpc>
              <a:spcBef>
                <a:spcPts val="1200"/>
              </a:spcBef>
              <a:spcAft>
                <a:spcPts val="0"/>
              </a:spcAft>
              <a:buClr>
                <a:schemeClr val="dk1"/>
              </a:buClr>
              <a:buSzPts val="1600"/>
              <a:buChar char="•"/>
            </a:pPr>
            <a:r>
              <a:rPr lang="en-US"/>
              <a:t>Immediately discard the device in a puncture-proof container</a:t>
            </a:r>
            <a:endParaRPr/>
          </a:p>
          <a:p>
            <a:pPr marL="0" lvl="0" indent="0" algn="l" rtl="0">
              <a:lnSpc>
                <a:spcPct val="110000"/>
              </a:lnSpc>
              <a:spcBef>
                <a:spcPts val="1200"/>
              </a:spcBef>
              <a:spcAft>
                <a:spcPts val="0"/>
              </a:spcAft>
              <a:buClr>
                <a:schemeClr val="accent5"/>
              </a:buClr>
              <a:buSzPts val="1600"/>
              <a:buNone/>
            </a:pPr>
            <a:endParaRPr sz="1800"/>
          </a:p>
        </p:txBody>
      </p:sp>
      <p:sp>
        <p:nvSpPr>
          <p:cNvPr id="1681" name="Google Shape;1681;p369"/>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682" name="Google Shape;1682;p369"/>
          <p:cNvPicPr preferRelativeResize="0"/>
          <p:nvPr/>
        </p:nvPicPr>
        <p:blipFill rotWithShape="1">
          <a:blip r:embed="rId3">
            <a:alphaModFix/>
          </a:blip>
          <a:srcRect b="7812"/>
          <a:stretch/>
        </p:blipFill>
        <p:spPr>
          <a:xfrm>
            <a:off x="7467600" y="1237999"/>
            <a:ext cx="3208020" cy="2339402"/>
          </a:xfrm>
          <a:prstGeom prst="rect">
            <a:avLst/>
          </a:prstGeom>
          <a:noFill/>
          <a:ln>
            <a:noFill/>
          </a:ln>
        </p:spPr>
      </p:pic>
      <p:pic>
        <p:nvPicPr>
          <p:cNvPr id="1683" name="Google Shape;1683;p369"/>
          <p:cNvPicPr preferRelativeResize="0"/>
          <p:nvPr/>
        </p:nvPicPr>
        <p:blipFill rotWithShape="1">
          <a:blip r:embed="rId4">
            <a:alphaModFix/>
          </a:blip>
          <a:srcRect/>
          <a:stretch/>
        </p:blipFill>
        <p:spPr>
          <a:xfrm>
            <a:off x="7517485" y="4223417"/>
            <a:ext cx="1923774" cy="2507777"/>
          </a:xfrm>
          <a:prstGeom prst="rect">
            <a:avLst/>
          </a:prstGeom>
          <a:noFill/>
          <a:ln>
            <a:noFill/>
          </a:ln>
        </p:spPr>
      </p:pic>
      <p:sp>
        <p:nvSpPr>
          <p:cNvPr id="1684" name="Google Shape;1684;p369"/>
          <p:cNvSpPr/>
          <p:nvPr/>
        </p:nvSpPr>
        <p:spPr>
          <a:xfrm rot="2194284">
            <a:off x="8216434" y="4544692"/>
            <a:ext cx="4144172" cy="1207877"/>
          </a:xfrm>
          <a:prstGeom prst="ellipse">
            <a:avLst/>
          </a:prstGeom>
          <a:solidFill>
            <a:schemeClr val="accent4">
              <a:alpha val="49411"/>
            </a:schemeClr>
          </a:solidFill>
          <a:ln>
            <a:noFill/>
          </a:ln>
        </p:spPr>
        <p:txBody>
          <a:bodyPr spcFirstLastPara="1" wrap="square" lIns="91425" tIns="45700" rIns="91425" bIns="45700" anchor="ctr" anchorCtr="0">
            <a:noAutofit/>
          </a:bodyPr>
          <a:lstStyle/>
          <a:p>
            <a:pPr marL="0" marR="0" lvl="1" indent="0" algn="ctr" rtl="0">
              <a:lnSpc>
                <a:spcPct val="95000"/>
              </a:lnSpc>
              <a:spcBef>
                <a:spcPts val="0"/>
              </a:spcBef>
              <a:spcAft>
                <a:spcPts val="0"/>
              </a:spcAft>
              <a:buClr>
                <a:schemeClr val="accent3"/>
              </a:buClr>
              <a:buSzPts val="1800"/>
              <a:buFont typeface="Arial"/>
              <a:buNone/>
            </a:pPr>
            <a:r>
              <a:rPr lang="en-US" sz="1800" b="1" i="0" u="none" strike="noStrike" cap="none">
                <a:solidFill>
                  <a:schemeClr val="accent3"/>
                </a:solidFill>
                <a:latin typeface="Arial"/>
                <a:ea typeface="Arial"/>
                <a:cs typeface="Arial"/>
                <a:sym typeface="Arial"/>
              </a:rPr>
              <a:t>Remember the five DON’Ts of needle handling</a:t>
            </a:r>
            <a:endParaRPr sz="1400" b="0" i="0" u="none" strike="noStrike" cap="none">
              <a:solidFill>
                <a:schemeClr val="lt1"/>
              </a:solidFill>
              <a:latin typeface="Arial"/>
              <a:ea typeface="Arial"/>
              <a:cs typeface="Arial"/>
              <a:sym typeface="Arial"/>
            </a:endParaRPr>
          </a:p>
        </p:txBody>
      </p:sp>
      <p:sp>
        <p:nvSpPr>
          <p:cNvPr id="1685" name="Google Shape;1685;p369"/>
          <p:cNvSpPr txBox="1"/>
          <p:nvPr/>
        </p:nvSpPr>
        <p:spPr>
          <a:xfrm>
            <a:off x="9310925" y="6581100"/>
            <a:ext cx="28812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690"/>
        <p:cNvGrpSpPr/>
        <p:nvPr/>
      </p:nvGrpSpPr>
      <p:grpSpPr>
        <a:xfrm>
          <a:off x="0" y="0"/>
          <a:ext cx="0" cy="0"/>
          <a:chOff x="0" y="0"/>
          <a:chExt cx="0" cy="0"/>
        </a:xfrm>
      </p:grpSpPr>
      <p:sp>
        <p:nvSpPr>
          <p:cNvPr id="1691" name="Google Shape;1691;p370"/>
          <p:cNvSpPr txBox="1">
            <a:spLocks noGrp="1"/>
          </p:cNvSpPr>
          <p:nvPr>
            <p:ph type="title"/>
          </p:nvPr>
        </p:nvSpPr>
        <p:spPr>
          <a:xfrm>
            <a:off x="838200" y="515677"/>
            <a:ext cx="10515600" cy="67474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a:t>
            </a:r>
            <a:r>
              <a:rPr lang="en-US" u="sng"/>
              <a:t>Provider-injected</a:t>
            </a:r>
            <a:r>
              <a:rPr lang="en-US"/>
              <a:t> progestin-only injectables</a:t>
            </a:r>
            <a:endParaRPr/>
          </a:p>
        </p:txBody>
      </p:sp>
      <p:sp>
        <p:nvSpPr>
          <p:cNvPr id="1692" name="Google Shape;1692;p37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107</a:t>
            </a:fld>
            <a:endParaRPr/>
          </a:p>
        </p:txBody>
      </p:sp>
      <p:sp>
        <p:nvSpPr>
          <p:cNvPr id="1693" name="Google Shape;1693;p370"/>
          <p:cNvSpPr txBox="1"/>
          <p:nvPr/>
        </p:nvSpPr>
        <p:spPr>
          <a:xfrm>
            <a:off x="864978" y="1248046"/>
            <a:ext cx="8309503" cy="5393738"/>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694" name="Google Shape;1694;p370"/>
          <p:cNvSpPr txBox="1"/>
          <p:nvPr/>
        </p:nvSpPr>
        <p:spPr>
          <a:xfrm>
            <a:off x="864978" y="1810505"/>
            <a:ext cx="7730619" cy="494592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10000"/>
              </a:lnSpc>
              <a:spcBef>
                <a:spcPts val="60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An intramuscular injection should be quick and easy and will be either in her </a:t>
            </a:r>
            <a:r>
              <a:rPr lang="en-US" sz="2400" b="1" i="0" u="none" strike="noStrike" cap="none">
                <a:solidFill>
                  <a:schemeClr val="accent5"/>
                </a:solidFill>
                <a:latin typeface="Source Sans Pro"/>
                <a:ea typeface="Source Sans Pro"/>
                <a:cs typeface="Source Sans Pro"/>
                <a:sym typeface="Source Sans Pro"/>
              </a:rPr>
              <a:t>hip, arm or buttock</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A DMPA-SC injection will be in her </a:t>
            </a:r>
            <a:r>
              <a:rPr lang="en-US" sz="2400" b="1" i="0" u="none" strike="noStrike" cap="none">
                <a:solidFill>
                  <a:schemeClr val="accent5"/>
                </a:solidFill>
                <a:latin typeface="Source Sans Pro"/>
                <a:ea typeface="Source Sans Pro"/>
                <a:cs typeface="Source Sans Pro"/>
                <a:sym typeface="Source Sans Pro"/>
              </a:rPr>
              <a:t>arm, belly or thigh</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The injection site </a:t>
            </a:r>
            <a:r>
              <a:rPr lang="en-US" sz="2400" b="1" i="0" u="none" strike="noStrike" cap="none">
                <a:solidFill>
                  <a:schemeClr val="accent5"/>
                </a:solidFill>
                <a:latin typeface="Source Sans Pro"/>
                <a:ea typeface="Source Sans Pro"/>
                <a:cs typeface="Source Sans Pro"/>
                <a:sym typeface="Source Sans Pro"/>
              </a:rPr>
              <a:t>should NOT be rubbed or massaged </a:t>
            </a:r>
            <a:r>
              <a:rPr lang="en-US" sz="2400" b="0" i="0" u="none" strike="noStrike" cap="none">
                <a:solidFill>
                  <a:schemeClr val="dk1"/>
                </a:solidFill>
                <a:latin typeface="Source Sans Pro"/>
                <a:ea typeface="Source Sans Pro"/>
                <a:cs typeface="Source Sans Pro"/>
                <a:sym typeface="Source Sans Pro"/>
              </a:rPr>
              <a:t>afterwards</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Make sure she knows the </a:t>
            </a:r>
            <a:r>
              <a:rPr lang="en-US" sz="2400" b="1" i="0" u="none" strike="noStrike" cap="none">
                <a:solidFill>
                  <a:schemeClr val="accent5"/>
                </a:solidFill>
                <a:latin typeface="Source Sans Pro"/>
                <a:ea typeface="Source Sans Pro"/>
                <a:cs typeface="Source Sans Pro"/>
                <a:sym typeface="Source Sans Pro"/>
              </a:rPr>
              <a:t>name of the injection </a:t>
            </a:r>
            <a:r>
              <a:rPr lang="en-US" sz="2400" b="0" i="0" u="none" strike="noStrike" cap="none">
                <a:solidFill>
                  <a:schemeClr val="dk1"/>
                </a:solidFill>
                <a:latin typeface="Source Sans Pro"/>
                <a:ea typeface="Source Sans Pro"/>
                <a:cs typeface="Source Sans Pro"/>
                <a:sym typeface="Source Sans Pro"/>
              </a:rPr>
              <a:t>she received and teach her how to </a:t>
            </a:r>
            <a:r>
              <a:rPr lang="en-US" sz="2400" b="1" i="0" u="none" strike="noStrike" cap="none">
                <a:solidFill>
                  <a:schemeClr val="accent5"/>
                </a:solidFill>
                <a:latin typeface="Source Sans Pro"/>
                <a:ea typeface="Source Sans Pro"/>
                <a:cs typeface="Source Sans Pro"/>
                <a:sym typeface="Source Sans Pro"/>
              </a:rPr>
              <a:t>determine her reinjection date </a:t>
            </a:r>
            <a:r>
              <a:rPr lang="en-US" sz="2400" b="0" i="0" u="none" strike="noStrike" cap="none">
                <a:solidFill>
                  <a:schemeClr val="dk1"/>
                </a:solidFill>
                <a:latin typeface="Source Sans Pro"/>
                <a:ea typeface="Source Sans Pro"/>
                <a:cs typeface="Source Sans Pro"/>
                <a:sym typeface="Source Sans Pro"/>
              </a:rPr>
              <a:t>and</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S/he should use condoms, spermicides or emergency contraception </a:t>
            </a:r>
            <a:r>
              <a:rPr lang="en-US" sz="2400" b="1" i="0" u="none" strike="noStrike" cap="none">
                <a:solidFill>
                  <a:schemeClr val="accent5"/>
                </a:solidFill>
                <a:latin typeface="Source Sans Pro"/>
                <a:ea typeface="Source Sans Pro"/>
                <a:cs typeface="Source Sans Pro"/>
                <a:sym typeface="Source Sans Pro"/>
              </a:rPr>
              <a:t>for 7 days </a:t>
            </a:r>
            <a:r>
              <a:rPr lang="en-US" sz="2400" b="0" i="0" u="none" strike="noStrike" cap="none">
                <a:solidFill>
                  <a:schemeClr val="dk1"/>
                </a:solidFill>
                <a:latin typeface="Source Sans Pro"/>
                <a:ea typeface="Source Sans Pro"/>
                <a:cs typeface="Source Sans Pro"/>
                <a:sym typeface="Source Sans Pro"/>
              </a:rPr>
              <a:t>if the first injection is not given within 7 days of the start of her monthly bleeding</a:t>
            </a:r>
            <a:endParaRPr sz="1400" b="0" i="0" u="none" strike="noStrike" cap="none">
              <a:solidFill>
                <a:srgbClr val="000000"/>
              </a:solidFill>
              <a:latin typeface="Arial"/>
              <a:ea typeface="Arial"/>
              <a:cs typeface="Arial"/>
              <a:sym typeface="Arial"/>
            </a:endParaRPr>
          </a:p>
        </p:txBody>
      </p:sp>
      <p:grpSp>
        <p:nvGrpSpPr>
          <p:cNvPr id="1695" name="Google Shape;1695;p370"/>
          <p:cNvGrpSpPr/>
          <p:nvPr/>
        </p:nvGrpSpPr>
        <p:grpSpPr>
          <a:xfrm>
            <a:off x="8822918" y="2383294"/>
            <a:ext cx="2927831" cy="2091411"/>
            <a:chOff x="5097839" y="1379240"/>
            <a:chExt cx="2538199" cy="1942490"/>
          </a:xfrm>
        </p:grpSpPr>
        <p:sp>
          <p:nvSpPr>
            <p:cNvPr id="1696" name="Google Shape;1696;p370"/>
            <p:cNvSpPr/>
            <p:nvPr/>
          </p:nvSpPr>
          <p:spPr>
            <a:xfrm rot="-390187">
              <a:off x="5178218" y="1637620"/>
              <a:ext cx="2377440" cy="15544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Arial"/>
                <a:ea typeface="Arial"/>
                <a:cs typeface="Arial"/>
                <a:sym typeface="Arial"/>
              </a:endParaRPr>
            </a:p>
          </p:txBody>
        </p:sp>
        <p:pic>
          <p:nvPicPr>
            <p:cNvPr id="1697" name="Google Shape;1697;p370" descr="Injection in arm"/>
            <p:cNvPicPr preferRelativeResize="0"/>
            <p:nvPr/>
          </p:nvPicPr>
          <p:blipFill rotWithShape="1">
            <a:blip r:embed="rId3">
              <a:alphaModFix/>
            </a:blip>
            <a:srcRect/>
            <a:stretch/>
          </p:blipFill>
          <p:spPr>
            <a:xfrm>
              <a:off x="5638751" y="1379240"/>
              <a:ext cx="1788489" cy="1828800"/>
            </a:xfrm>
            <a:prstGeom prst="rect">
              <a:avLst/>
            </a:prstGeom>
            <a:noFill/>
            <a:ln>
              <a:noFill/>
            </a:ln>
          </p:spPr>
        </p:pic>
      </p:grpSp>
      <p:sp>
        <p:nvSpPr>
          <p:cNvPr id="1698" name="Google Shape;1698;p370"/>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99" name="Google Shape;1699;p370"/>
          <p:cNvSpPr txBox="1"/>
          <p:nvPr/>
        </p:nvSpPr>
        <p:spPr>
          <a:xfrm>
            <a:off x="9329050" y="4367575"/>
            <a:ext cx="23043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FP TRP, Injectables module </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704"/>
        <p:cNvGrpSpPr/>
        <p:nvPr/>
      </p:nvGrpSpPr>
      <p:grpSpPr>
        <a:xfrm>
          <a:off x="0" y="0"/>
          <a:ext cx="0" cy="0"/>
          <a:chOff x="0" y="0"/>
          <a:chExt cx="0" cy="0"/>
        </a:xfrm>
      </p:grpSpPr>
      <p:sp>
        <p:nvSpPr>
          <p:cNvPr id="1705" name="Google Shape;1705;p371"/>
          <p:cNvSpPr txBox="1">
            <a:spLocks noGrp="1"/>
          </p:cNvSpPr>
          <p:nvPr>
            <p:ph type="title"/>
          </p:nvPr>
        </p:nvSpPr>
        <p:spPr>
          <a:xfrm>
            <a:off x="838200" y="417445"/>
            <a:ext cx="10515600" cy="93503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The 3 Ws: </a:t>
            </a:r>
            <a:r>
              <a:rPr lang="en-US" u="sng"/>
              <a:t>Provider-injected</a:t>
            </a:r>
            <a:r>
              <a:rPr lang="en-US"/>
              <a:t> progestin-only injectables (continued)</a:t>
            </a:r>
            <a:endParaRPr/>
          </a:p>
        </p:txBody>
      </p:sp>
      <p:sp>
        <p:nvSpPr>
          <p:cNvPr id="1706" name="Google Shape;1706;p37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108</a:t>
            </a:fld>
            <a:endParaRPr/>
          </a:p>
        </p:txBody>
      </p:sp>
      <p:sp>
        <p:nvSpPr>
          <p:cNvPr id="1707" name="Google Shape;1707;p371"/>
          <p:cNvSpPr txBox="1"/>
          <p:nvPr/>
        </p:nvSpPr>
        <p:spPr>
          <a:xfrm>
            <a:off x="838200" y="1493836"/>
            <a:ext cx="7115891" cy="536416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4500" b="1" i="0" u="none" strike="noStrike" cap="none">
                <a:solidFill>
                  <a:schemeClr val="accent5"/>
                </a:solidFill>
                <a:latin typeface="Source Sans Pro"/>
                <a:ea typeface="Source Sans Pro"/>
                <a:cs typeface="Source Sans Pro"/>
                <a:sym typeface="Source Sans Pro"/>
              </a:rPr>
              <a:t>2. What to expect </a:t>
            </a:r>
            <a:r>
              <a:rPr lang="en-US" sz="45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There will likely be </a:t>
            </a:r>
            <a:r>
              <a:rPr lang="en-US" sz="3200" b="1" i="0" u="none" strike="noStrike" cap="none">
                <a:solidFill>
                  <a:schemeClr val="accent5"/>
                </a:solidFill>
                <a:latin typeface="Source Sans Pro"/>
                <a:ea typeface="Source Sans Pro"/>
                <a:cs typeface="Source Sans Pro"/>
                <a:sym typeface="Source Sans Pro"/>
              </a:rPr>
              <a:t>changes in her bleeding</a:t>
            </a:r>
            <a:r>
              <a:rPr lang="en-US" sz="3200" b="0" i="0" u="none" strike="noStrike" cap="none">
                <a:solidFill>
                  <a:schemeClr val="dk1"/>
                </a:solidFill>
                <a:latin typeface="Source Sans Pro"/>
                <a:ea typeface="Source Sans Pro"/>
                <a:cs typeface="Source Sans Pro"/>
                <a:sym typeface="Source Sans Pro"/>
              </a:rPr>
              <a:t>: prolonged bleeding, irregular bleeding, frequent bleeding, and with time, no bleeding - this is normal and not harmful</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It can take </a:t>
            </a:r>
            <a:r>
              <a:rPr lang="en-US" sz="3200" b="1" i="0" u="none" strike="noStrike" cap="none">
                <a:solidFill>
                  <a:schemeClr val="accent5"/>
                </a:solidFill>
                <a:latin typeface="Source Sans Pro"/>
                <a:ea typeface="Source Sans Pro"/>
                <a:cs typeface="Source Sans Pro"/>
                <a:sym typeface="Source Sans Pro"/>
              </a:rPr>
              <a:t>some extra months </a:t>
            </a:r>
            <a:r>
              <a:rPr lang="en-US" sz="3200" b="0" i="0" u="none" strike="noStrike" cap="none">
                <a:solidFill>
                  <a:schemeClr val="dk1"/>
                </a:solidFill>
                <a:latin typeface="Source Sans Pro"/>
                <a:ea typeface="Source Sans Pro"/>
                <a:cs typeface="Source Sans Pro"/>
                <a:sym typeface="Source Sans Pro"/>
              </a:rPr>
              <a:t>for her bleeding and fertility to return after stopping the injectable</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1" i="0" u="none" strike="noStrike" cap="none">
                <a:solidFill>
                  <a:schemeClr val="accent5"/>
                </a:solidFill>
                <a:latin typeface="Source Sans Pro"/>
                <a:ea typeface="Source Sans Pro"/>
                <a:cs typeface="Source Sans Pro"/>
                <a:sym typeface="Source Sans Pro"/>
              </a:rPr>
              <a:t>Other common side effects </a:t>
            </a:r>
            <a:r>
              <a:rPr lang="en-US" sz="3200" b="0" i="0" u="none" strike="noStrike" cap="none">
                <a:solidFill>
                  <a:schemeClr val="dk1"/>
                </a:solidFill>
                <a:latin typeface="Source Sans Pro"/>
                <a:ea typeface="Source Sans Pro"/>
                <a:cs typeface="Source Sans Pro"/>
                <a:sym typeface="Source Sans Pro"/>
              </a:rPr>
              <a:t>can include weight gain, nausea, headaches, sore breasts</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a:t>
            </a:r>
            <a:r>
              <a:rPr lang="en-US" sz="3200" b="1" i="0" u="none" strike="noStrike" cap="none">
                <a:solidFill>
                  <a:schemeClr val="accent5"/>
                </a:solidFill>
                <a:latin typeface="Source Sans Pro"/>
                <a:ea typeface="Source Sans Pro"/>
                <a:cs typeface="Source Sans Pro"/>
                <a:sym typeface="Source Sans Pro"/>
              </a:rPr>
              <a:t>make a plan </a:t>
            </a:r>
            <a:r>
              <a:rPr lang="en-US" sz="3200" b="0" i="0" u="none" strike="noStrike" cap="none">
                <a:solidFill>
                  <a:schemeClr val="dk1"/>
                </a:solidFill>
                <a:latin typeface="Source Sans Pro"/>
                <a:ea typeface="Source Sans Pro"/>
                <a:cs typeface="Source Sans Pro"/>
                <a:sym typeface="Source Sans Pro"/>
              </a:rPr>
              <a:t>to remember to come back for a re-injection</a:t>
            </a:r>
            <a:endParaRPr sz="1400" b="0" i="0" u="none" strike="noStrike" cap="none">
              <a:solidFill>
                <a:srgbClr val="000000"/>
              </a:solidFill>
              <a:latin typeface="Arial"/>
              <a:ea typeface="Arial"/>
              <a:cs typeface="Arial"/>
              <a:sym typeface="Arial"/>
            </a:endParaRPr>
          </a:p>
        </p:txBody>
      </p:sp>
      <p:pic>
        <p:nvPicPr>
          <p:cNvPr id="1708" name="Google Shape;1708;p371" descr="p21 bleeding side effect"/>
          <p:cNvPicPr preferRelativeResize="0"/>
          <p:nvPr/>
        </p:nvPicPr>
        <p:blipFill rotWithShape="1">
          <a:blip r:embed="rId3">
            <a:alphaModFix/>
          </a:blip>
          <a:srcRect/>
          <a:stretch/>
        </p:blipFill>
        <p:spPr>
          <a:xfrm>
            <a:off x="7848600" y="1493836"/>
            <a:ext cx="1417320" cy="1935164"/>
          </a:xfrm>
          <a:prstGeom prst="rect">
            <a:avLst/>
          </a:prstGeom>
          <a:noFill/>
          <a:ln>
            <a:noFill/>
          </a:ln>
        </p:spPr>
      </p:pic>
      <p:pic>
        <p:nvPicPr>
          <p:cNvPr id="1709" name="Google Shape;1709;p371" descr="p21 weightgain side effect"/>
          <p:cNvPicPr preferRelativeResize="0"/>
          <p:nvPr/>
        </p:nvPicPr>
        <p:blipFill rotWithShape="1">
          <a:blip r:embed="rId4">
            <a:alphaModFix/>
          </a:blip>
          <a:srcRect/>
          <a:stretch/>
        </p:blipFill>
        <p:spPr>
          <a:xfrm>
            <a:off x="8616663" y="4501018"/>
            <a:ext cx="938950" cy="1598060"/>
          </a:xfrm>
          <a:prstGeom prst="rect">
            <a:avLst/>
          </a:prstGeom>
          <a:noFill/>
          <a:ln>
            <a:noFill/>
          </a:ln>
        </p:spPr>
      </p:pic>
      <p:sp>
        <p:nvSpPr>
          <p:cNvPr id="1710" name="Google Shape;1710;p371"/>
          <p:cNvSpPr/>
          <p:nvPr/>
        </p:nvSpPr>
        <p:spPr>
          <a:xfrm>
            <a:off x="7954091" y="3429000"/>
            <a:ext cx="1303744" cy="655012"/>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Prolonged bleeding</a:t>
            </a:r>
            <a:endParaRPr sz="1600" b="1" i="0" u="none" strike="noStrike" cap="none">
              <a:solidFill>
                <a:srgbClr val="000000"/>
              </a:solidFill>
              <a:latin typeface="Source Sans Pro"/>
              <a:ea typeface="Source Sans Pro"/>
              <a:cs typeface="Source Sans Pro"/>
              <a:sym typeface="Source Sans Pro"/>
            </a:endParaRPr>
          </a:p>
        </p:txBody>
      </p:sp>
      <p:pic>
        <p:nvPicPr>
          <p:cNvPr id="1711" name="Google Shape;1711;p371" descr="p21 amenorrhea side effect"/>
          <p:cNvPicPr preferRelativeResize="0"/>
          <p:nvPr/>
        </p:nvPicPr>
        <p:blipFill rotWithShape="1">
          <a:blip r:embed="rId5">
            <a:alphaModFix/>
          </a:blip>
          <a:srcRect/>
          <a:stretch/>
        </p:blipFill>
        <p:spPr>
          <a:xfrm>
            <a:off x="9704042" y="2491478"/>
            <a:ext cx="2183023" cy="1798156"/>
          </a:xfrm>
          <a:prstGeom prst="rect">
            <a:avLst/>
          </a:prstGeom>
          <a:noFill/>
          <a:ln>
            <a:noFill/>
          </a:ln>
        </p:spPr>
      </p:pic>
      <p:sp>
        <p:nvSpPr>
          <p:cNvPr id="1712" name="Google Shape;1712;p371"/>
          <p:cNvSpPr/>
          <p:nvPr/>
        </p:nvSpPr>
        <p:spPr>
          <a:xfrm>
            <a:off x="9380164" y="4254258"/>
            <a:ext cx="2545348" cy="493519"/>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No bleeding (amenorrhea)</a:t>
            </a:r>
            <a:endParaRPr sz="1600" b="1" i="0" u="none" strike="noStrike" cap="none">
              <a:solidFill>
                <a:srgbClr val="000000"/>
              </a:solidFill>
              <a:latin typeface="Source Sans Pro"/>
              <a:ea typeface="Source Sans Pro"/>
              <a:cs typeface="Source Sans Pro"/>
              <a:sym typeface="Source Sans Pro"/>
            </a:endParaRPr>
          </a:p>
        </p:txBody>
      </p:sp>
      <p:sp>
        <p:nvSpPr>
          <p:cNvPr id="1713" name="Google Shape;1713;p371"/>
          <p:cNvSpPr/>
          <p:nvPr/>
        </p:nvSpPr>
        <p:spPr>
          <a:xfrm>
            <a:off x="9032413" y="5655939"/>
            <a:ext cx="1494300" cy="493519"/>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Weight gain</a:t>
            </a:r>
            <a:endParaRPr sz="1600" b="1" i="0" u="none" strike="noStrike" cap="none">
              <a:solidFill>
                <a:srgbClr val="000000"/>
              </a:solidFill>
              <a:latin typeface="Source Sans Pro"/>
              <a:ea typeface="Source Sans Pro"/>
              <a:cs typeface="Source Sans Pro"/>
              <a:sym typeface="Source Sans Pro"/>
            </a:endParaRPr>
          </a:p>
        </p:txBody>
      </p:sp>
      <p:sp>
        <p:nvSpPr>
          <p:cNvPr id="1714" name="Google Shape;1714;p371"/>
          <p:cNvSpPr txBox="1"/>
          <p:nvPr/>
        </p:nvSpPr>
        <p:spPr>
          <a:xfrm>
            <a:off x="8128000" y="65811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Ambrose Hoona-Kab/FP TRP, Injectables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0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0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719"/>
        <p:cNvGrpSpPr/>
        <p:nvPr/>
      </p:nvGrpSpPr>
      <p:grpSpPr>
        <a:xfrm>
          <a:off x="0" y="0"/>
          <a:ext cx="0" cy="0"/>
          <a:chOff x="0" y="0"/>
          <a:chExt cx="0" cy="0"/>
        </a:xfrm>
      </p:grpSpPr>
      <p:pic>
        <p:nvPicPr>
          <p:cNvPr id="1720" name="Google Shape;1720;p372"/>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721" name="Google Shape;1721;p37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The 3 Ws: </a:t>
            </a:r>
            <a:r>
              <a:rPr lang="en-US" u="sng"/>
              <a:t>Provider-injected</a:t>
            </a:r>
            <a:r>
              <a:rPr lang="en-US"/>
              <a:t> progestin-only</a:t>
            </a:r>
            <a:br>
              <a:rPr lang="en-US"/>
            </a:br>
            <a:r>
              <a:rPr lang="en-US"/>
              <a:t>injectables (continued)</a:t>
            </a:r>
            <a:endParaRPr/>
          </a:p>
        </p:txBody>
      </p:sp>
      <p:sp>
        <p:nvSpPr>
          <p:cNvPr id="1722" name="Google Shape;1722;p37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109</a:t>
            </a:fld>
            <a:endParaRPr/>
          </a:p>
        </p:txBody>
      </p:sp>
      <p:sp>
        <p:nvSpPr>
          <p:cNvPr id="1723" name="Google Shape;1723;p372"/>
          <p:cNvSpPr txBox="1"/>
          <p:nvPr/>
        </p:nvSpPr>
        <p:spPr>
          <a:xfrm>
            <a:off x="851450" y="1600200"/>
            <a:ext cx="7371000" cy="5181600"/>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3600" b="1" i="0" u="none" strike="noStrike" cap="none">
                <a:solidFill>
                  <a:schemeClr val="accent5"/>
                </a:solidFill>
                <a:latin typeface="Source Sans Pro"/>
                <a:ea typeface="Source Sans Pro"/>
                <a:cs typeface="Source Sans Pro"/>
                <a:sym typeface="Source Sans Pro"/>
              </a:rPr>
              <a:t>3. When </a:t>
            </a:r>
            <a:r>
              <a:rPr lang="en-US" sz="36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Return every 3 months for DMPA re-injection (every 2 months with NET-EN) </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Even if she is late, come back as soon as possible and she may still be able to get a re-injection within the safe window</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needs back up methods like condoms, spermicides and ECPs</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has any questions/concerns or wants to switch to another method</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a:t>
            </a:r>
            <a:r>
              <a:rPr lang="en-US" sz="2800" b="0" i="0" u="none" strike="noStrike" cap="none">
                <a:solidFill>
                  <a:schemeClr val="dk1"/>
                </a:solidFill>
                <a:latin typeface="Source Sans Pro"/>
                <a:ea typeface="Source Sans Pro"/>
                <a:cs typeface="Source Sans Pro"/>
                <a:sym typeface="Source Sans Pro"/>
              </a:rPr>
              <a:t>develops any concerning health problems, she should see a higher-level provider</a:t>
            </a:r>
            <a:endParaRPr sz="1400" b="0" i="0" u="none" strike="noStrike" cap="none">
              <a:solidFill>
                <a:srgbClr val="000000"/>
              </a:solidFill>
              <a:latin typeface="Arial"/>
              <a:ea typeface="Arial"/>
              <a:cs typeface="Arial"/>
              <a:sym typeface="Arial"/>
            </a:endParaRPr>
          </a:p>
          <a:p>
            <a:pPr marL="857250" marR="0" lvl="0" indent="-457200"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thinks she is pregnant and wants a pregnancy test, or if she wants to get pregnant</a:t>
            </a:r>
            <a:endParaRPr sz="2800" b="0" i="0" u="none" strike="noStrike" cap="none">
              <a:solidFill>
                <a:schemeClr val="dk1"/>
              </a:solidFill>
              <a:latin typeface="Source Sans Pro"/>
              <a:ea typeface="Source Sans Pro"/>
              <a:cs typeface="Source Sans Pro"/>
              <a:sym typeface="Source Sans Pro"/>
            </a:endParaRPr>
          </a:p>
        </p:txBody>
      </p:sp>
      <p:sp>
        <p:nvSpPr>
          <p:cNvPr id="1724" name="Google Shape;1724;p372"/>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319"/>
          <p:cNvSpPr txBox="1">
            <a:spLocks noGrp="1"/>
          </p:cNvSpPr>
          <p:nvPr>
            <p:ph type="title"/>
          </p:nvPr>
        </p:nvSpPr>
        <p:spPr>
          <a:xfrm>
            <a:off x="838199" y="362897"/>
            <a:ext cx="11014285" cy="6589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FP methods </a:t>
            </a:r>
            <a:r>
              <a:rPr lang="en-US" u="sng"/>
              <a:t>not usually</a:t>
            </a:r>
            <a:r>
              <a:rPr lang="en-US"/>
              <a:t> provided by pharmacies and drug shops</a:t>
            </a:r>
            <a:endParaRPr/>
          </a:p>
        </p:txBody>
      </p:sp>
      <p:sp>
        <p:nvSpPr>
          <p:cNvPr id="576" name="Google Shape;576;p3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sp>
        <p:nvSpPr>
          <p:cNvPr id="577" name="Google Shape;577;p319"/>
          <p:cNvSpPr txBox="1"/>
          <p:nvPr/>
        </p:nvSpPr>
        <p:spPr>
          <a:xfrm>
            <a:off x="11320183" y="-304175"/>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578" name="Google Shape;578;p319"/>
          <p:cNvSpPr txBox="1"/>
          <p:nvPr/>
        </p:nvSpPr>
        <p:spPr>
          <a:xfrm>
            <a:off x="1547726" y="3692662"/>
            <a:ext cx="4640585"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Standard days method (SDM)</a:t>
            </a:r>
            <a:endParaRPr sz="2800" b="1" i="0" u="none" strike="noStrike" cap="none">
              <a:solidFill>
                <a:schemeClr val="dk1"/>
              </a:solidFill>
              <a:latin typeface="Source Sans Pro"/>
              <a:ea typeface="Source Sans Pro"/>
              <a:cs typeface="Source Sans Pro"/>
              <a:sym typeface="Source Sans Pro"/>
            </a:endParaRPr>
          </a:p>
        </p:txBody>
      </p:sp>
      <p:sp>
        <p:nvSpPr>
          <p:cNvPr id="579" name="Google Shape;579;p319"/>
          <p:cNvSpPr txBox="1"/>
          <p:nvPr/>
        </p:nvSpPr>
        <p:spPr>
          <a:xfrm>
            <a:off x="6074441" y="3692662"/>
            <a:ext cx="4991367"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Lactational amenorrhea method (LAM)</a:t>
            </a:r>
            <a:endParaRPr sz="2800" b="1" i="0" u="none" strike="noStrike" cap="none">
              <a:solidFill>
                <a:schemeClr val="dk1"/>
              </a:solidFill>
              <a:latin typeface="Source Sans Pro"/>
              <a:ea typeface="Source Sans Pro"/>
              <a:cs typeface="Source Sans Pro"/>
              <a:sym typeface="Source Sans Pro"/>
            </a:endParaRPr>
          </a:p>
        </p:txBody>
      </p:sp>
      <p:sp>
        <p:nvSpPr>
          <p:cNvPr id="580" name="Google Shape;580;p319"/>
          <p:cNvSpPr txBox="1"/>
          <p:nvPr/>
        </p:nvSpPr>
        <p:spPr>
          <a:xfrm>
            <a:off x="6487809" y="4646729"/>
            <a:ext cx="4164630"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modern, but temporary contraceptive method based on breastfeeding</a:t>
            </a:r>
            <a:endParaRPr sz="2400" b="0" i="0" u="none" strike="noStrike" cap="none">
              <a:solidFill>
                <a:schemeClr val="dk1"/>
              </a:solidFill>
              <a:latin typeface="Source Sans Pro"/>
              <a:ea typeface="Source Sans Pro"/>
              <a:cs typeface="Source Sans Pro"/>
              <a:sym typeface="Source Sans Pro"/>
            </a:endParaRPr>
          </a:p>
        </p:txBody>
      </p:sp>
      <p:sp>
        <p:nvSpPr>
          <p:cNvPr id="581" name="Google Shape;581;p319"/>
          <p:cNvSpPr txBox="1"/>
          <p:nvPr/>
        </p:nvSpPr>
        <p:spPr>
          <a:xfrm>
            <a:off x="1877670" y="4646729"/>
            <a:ext cx="3980696"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modern contraceptive method based on knowing when a woman is most likely to get pregnant</a:t>
            </a:r>
            <a:endParaRPr sz="2400" b="0" i="0" u="none" strike="noStrike" cap="none">
              <a:solidFill>
                <a:schemeClr val="dk1"/>
              </a:solidFill>
              <a:latin typeface="Source Sans Pro"/>
              <a:ea typeface="Source Sans Pro"/>
              <a:cs typeface="Source Sans Pro"/>
              <a:sym typeface="Source Sans Pro"/>
            </a:endParaRPr>
          </a:p>
        </p:txBody>
      </p:sp>
      <p:sp>
        <p:nvSpPr>
          <p:cNvPr id="582" name="Google Shape;582;p319"/>
          <p:cNvSpPr txBox="1">
            <a:spLocks noGrp="1"/>
          </p:cNvSpPr>
          <p:nvPr>
            <p:ph type="body" idx="1"/>
          </p:nvPr>
        </p:nvSpPr>
        <p:spPr>
          <a:xfrm>
            <a:off x="840287" y="957866"/>
            <a:ext cx="11085013" cy="61018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en-US" sz="3200" b="1" i="1">
                <a:solidFill>
                  <a:schemeClr val="accent5"/>
                </a:solidFill>
              </a:rPr>
              <a:t>Methods that usually require extended consultation time</a:t>
            </a:r>
            <a:endParaRPr sz="3200" b="1" i="1">
              <a:solidFill>
                <a:schemeClr val="accent5"/>
              </a:solidFill>
            </a:endParaRPr>
          </a:p>
        </p:txBody>
      </p:sp>
      <p:pic>
        <p:nvPicPr>
          <p:cNvPr id="583" name="Google Shape;583;p319"/>
          <p:cNvPicPr preferRelativeResize="0"/>
          <p:nvPr/>
        </p:nvPicPr>
        <p:blipFill rotWithShape="1">
          <a:blip r:embed="rId3">
            <a:alphaModFix/>
          </a:blip>
          <a:srcRect l="29920" t="43027" r="58176" b="40766"/>
          <a:stretch/>
        </p:blipFill>
        <p:spPr>
          <a:xfrm rot="-5400000">
            <a:off x="3287000" y="1529338"/>
            <a:ext cx="1162050" cy="2373300"/>
          </a:xfrm>
          <a:prstGeom prst="rect">
            <a:avLst/>
          </a:prstGeom>
          <a:noFill/>
          <a:ln>
            <a:noFill/>
          </a:ln>
        </p:spPr>
      </p:pic>
      <p:pic>
        <p:nvPicPr>
          <p:cNvPr id="584" name="Google Shape;584;p319"/>
          <p:cNvPicPr preferRelativeResize="0"/>
          <p:nvPr/>
        </p:nvPicPr>
        <p:blipFill rotWithShape="1">
          <a:blip r:embed="rId3">
            <a:alphaModFix/>
          </a:blip>
          <a:srcRect l="50608" t="27525" r="36708" b="66132"/>
          <a:stretch/>
        </p:blipFill>
        <p:spPr>
          <a:xfrm rot="-5400000">
            <a:off x="7808115" y="2144503"/>
            <a:ext cx="1524024" cy="1143000"/>
          </a:xfrm>
          <a:prstGeom prst="rect">
            <a:avLst/>
          </a:prstGeom>
          <a:noFill/>
          <a:ln>
            <a:noFill/>
          </a:ln>
        </p:spPr>
      </p:pic>
      <p:sp>
        <p:nvSpPr>
          <p:cNvPr id="585" name="Google Shape;585;p319"/>
          <p:cNvSpPr txBox="1"/>
          <p:nvPr/>
        </p:nvSpPr>
        <p:spPr>
          <a:xfrm>
            <a:off x="9141625" y="6611700"/>
            <a:ext cx="30504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Global FP Handbook, 2022</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728"/>
        <p:cNvGrpSpPr/>
        <p:nvPr/>
      </p:nvGrpSpPr>
      <p:grpSpPr>
        <a:xfrm>
          <a:off x="0" y="0"/>
          <a:ext cx="0" cy="0"/>
          <a:chOff x="0" y="0"/>
          <a:chExt cx="0" cy="0"/>
        </a:xfrm>
      </p:grpSpPr>
      <p:sp>
        <p:nvSpPr>
          <p:cNvPr id="1729" name="Google Shape;1729;p201"/>
          <p:cNvSpPr txBox="1"/>
          <p:nvPr/>
        </p:nvSpPr>
        <p:spPr>
          <a:xfrm>
            <a:off x="952500" y="1553201"/>
            <a:ext cx="8309503" cy="4950964"/>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pic>
        <p:nvPicPr>
          <p:cNvPr id="1730" name="Google Shape;1730;p201"/>
          <p:cNvPicPr preferRelativeResize="0"/>
          <p:nvPr/>
        </p:nvPicPr>
        <p:blipFill rotWithShape="1">
          <a:blip r:embed="rId3">
            <a:alphaModFix/>
          </a:blip>
          <a:srcRect/>
          <a:stretch/>
        </p:blipFill>
        <p:spPr>
          <a:xfrm>
            <a:off x="7994779" y="1866146"/>
            <a:ext cx="4060061" cy="2355230"/>
          </a:xfrm>
          <a:prstGeom prst="rect">
            <a:avLst/>
          </a:prstGeom>
          <a:noFill/>
          <a:ln>
            <a:noFill/>
          </a:ln>
        </p:spPr>
      </p:pic>
      <p:sp>
        <p:nvSpPr>
          <p:cNvPr id="1731" name="Google Shape;1731;p201"/>
          <p:cNvSpPr txBox="1">
            <a:spLocks noGrp="1"/>
          </p:cNvSpPr>
          <p:nvPr>
            <p:ph type="title"/>
          </p:nvPr>
        </p:nvSpPr>
        <p:spPr>
          <a:xfrm>
            <a:off x="952500" y="583314"/>
            <a:ext cx="10817134"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Supporting clients to self-inject</a:t>
            </a:r>
            <a:endParaRPr i="1"/>
          </a:p>
        </p:txBody>
      </p:sp>
      <p:sp>
        <p:nvSpPr>
          <p:cNvPr id="1732" name="Google Shape;1732;p201"/>
          <p:cNvSpPr/>
          <p:nvPr/>
        </p:nvSpPr>
        <p:spPr>
          <a:xfrm>
            <a:off x="952500" y="1288936"/>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3" name="Google Shape;1733;p201"/>
          <p:cNvSpPr txBox="1">
            <a:spLocks noGrp="1"/>
          </p:cNvSpPr>
          <p:nvPr>
            <p:ph type="body" idx="1"/>
          </p:nvPr>
        </p:nvSpPr>
        <p:spPr>
          <a:xfrm>
            <a:off x="1071707" y="2129650"/>
            <a:ext cx="7810500" cy="4631414"/>
          </a:xfrm>
          <a:prstGeom prst="rect">
            <a:avLst/>
          </a:prstGeom>
          <a:noFill/>
          <a:ln>
            <a:noFill/>
          </a:ln>
        </p:spPr>
        <p:txBody>
          <a:bodyPr spcFirstLastPara="1" wrap="square" lIns="91425" tIns="45700" rIns="91425" bIns="45700" anchor="t" anchorCtr="0">
            <a:noAutofit/>
          </a:bodyPr>
          <a:lstStyle/>
          <a:p>
            <a:pPr marL="228600" lvl="0" indent="0" algn="l" rtl="0">
              <a:lnSpc>
                <a:spcPct val="110000"/>
              </a:lnSpc>
              <a:spcBef>
                <a:spcPts val="600"/>
              </a:spcBef>
              <a:spcAft>
                <a:spcPts val="0"/>
              </a:spcAft>
              <a:buSzPts val="2200"/>
              <a:buNone/>
            </a:pPr>
            <a:r>
              <a:rPr lang="en-US">
                <a:solidFill>
                  <a:schemeClr val="accent5"/>
                </a:solidFill>
                <a:latin typeface="Source Sans Pro"/>
                <a:ea typeface="Source Sans Pro"/>
                <a:cs typeface="Source Sans Pro"/>
                <a:sym typeface="Source Sans Pro"/>
              </a:rPr>
              <a:t>Discussing her plan for storage and disposal</a:t>
            </a:r>
            <a:endParaRPr/>
          </a:p>
          <a:p>
            <a:pPr marL="457200" lvl="0" indent="-228600" algn="l" rtl="0">
              <a:lnSpc>
                <a:spcPct val="110000"/>
              </a:lnSpc>
              <a:spcBef>
                <a:spcPts val="600"/>
              </a:spcBef>
              <a:spcAft>
                <a:spcPts val="0"/>
              </a:spcAft>
              <a:buSzPts val="2200"/>
              <a:buFont typeface="Arial"/>
              <a:buChar char="•"/>
            </a:pPr>
            <a:r>
              <a:rPr lang="en-US">
                <a:solidFill>
                  <a:srgbClr val="000000"/>
                </a:solidFill>
              </a:rPr>
              <a:t>The device should be stored in a safe place away from heat, cold, children or animals and where it will be safe for 3 months</a:t>
            </a:r>
            <a:endParaRPr/>
          </a:p>
          <a:p>
            <a:pPr marL="457200" lvl="0" indent="-228600" algn="l" rtl="0">
              <a:lnSpc>
                <a:spcPct val="110000"/>
              </a:lnSpc>
              <a:spcBef>
                <a:spcPts val="600"/>
              </a:spcBef>
              <a:spcAft>
                <a:spcPts val="0"/>
              </a:spcAft>
              <a:buSzPts val="2200"/>
              <a:buFont typeface="Arial"/>
              <a:buChar char="•"/>
            </a:pPr>
            <a:r>
              <a:rPr lang="en-US">
                <a:solidFill>
                  <a:srgbClr val="000000"/>
                </a:solidFill>
              </a:rPr>
              <a:t>She should not touch the needle at any time</a:t>
            </a:r>
            <a:endParaRPr/>
          </a:p>
          <a:p>
            <a:pPr marL="457200" lvl="0" indent="-228600" algn="l" rtl="0">
              <a:lnSpc>
                <a:spcPct val="110000"/>
              </a:lnSpc>
              <a:spcBef>
                <a:spcPts val="600"/>
              </a:spcBef>
              <a:spcAft>
                <a:spcPts val="0"/>
              </a:spcAft>
              <a:buSzPts val="2200"/>
              <a:buFont typeface="Arial"/>
              <a:buChar char="•"/>
            </a:pPr>
            <a:r>
              <a:rPr lang="en-US">
                <a:solidFill>
                  <a:srgbClr val="000000"/>
                </a:solidFill>
              </a:rPr>
              <a:t>She can dispose of the device in containers that have lids and are puncture proof, like drink bottles or Vaseline jars</a:t>
            </a:r>
            <a:endParaRPr/>
          </a:p>
          <a:p>
            <a:pPr marL="457200" lvl="0" indent="-228600" algn="l" rtl="0">
              <a:lnSpc>
                <a:spcPct val="110000"/>
              </a:lnSpc>
              <a:spcBef>
                <a:spcPts val="600"/>
              </a:spcBef>
              <a:spcAft>
                <a:spcPts val="0"/>
              </a:spcAft>
              <a:buSzPts val="2200"/>
              <a:buFont typeface="Arial"/>
              <a:buChar char="•"/>
            </a:pPr>
            <a:r>
              <a:rPr lang="en-US">
                <a:solidFill>
                  <a:srgbClr val="000000"/>
                </a:solidFill>
              </a:rPr>
              <a:t>She should bring the used devices back to your site, give the used devices to a health worker or put them a pit latrine for disposal</a:t>
            </a:r>
            <a:endParaRPr/>
          </a:p>
          <a:p>
            <a:pPr marL="457200" lvl="0" indent="-228600" algn="l" rtl="0">
              <a:lnSpc>
                <a:spcPct val="110000"/>
              </a:lnSpc>
              <a:spcBef>
                <a:spcPts val="600"/>
              </a:spcBef>
              <a:spcAft>
                <a:spcPts val="0"/>
              </a:spcAft>
              <a:buSzPts val="2200"/>
              <a:buFont typeface="Arial"/>
              <a:buChar char="•"/>
            </a:pPr>
            <a:r>
              <a:rPr lang="en-US">
                <a:solidFill>
                  <a:srgbClr val="000000"/>
                </a:solidFill>
              </a:rPr>
              <a:t>She should not put them in a waste basket or toilet</a:t>
            </a:r>
            <a:endParaRPr/>
          </a:p>
        </p:txBody>
      </p:sp>
      <p:sp>
        <p:nvSpPr>
          <p:cNvPr id="1734" name="Google Shape;1734;p201"/>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735" name="Google Shape;1735;p201"/>
          <p:cNvSpPr txBox="1"/>
          <p:nvPr/>
        </p:nvSpPr>
        <p:spPr>
          <a:xfrm>
            <a:off x="9991138" y="2419475"/>
            <a:ext cx="19542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739"/>
        <p:cNvGrpSpPr/>
        <p:nvPr/>
      </p:nvGrpSpPr>
      <p:grpSpPr>
        <a:xfrm>
          <a:off x="0" y="0"/>
          <a:ext cx="0" cy="0"/>
          <a:chOff x="0" y="0"/>
          <a:chExt cx="0" cy="0"/>
        </a:xfrm>
      </p:grpSpPr>
      <p:pic>
        <p:nvPicPr>
          <p:cNvPr id="1740" name="Google Shape;1740;p373"/>
          <p:cNvPicPr preferRelativeResize="0"/>
          <p:nvPr/>
        </p:nvPicPr>
        <p:blipFill rotWithShape="1">
          <a:blip r:embed="rId3">
            <a:alphaModFix/>
          </a:blip>
          <a:srcRect/>
          <a:stretch/>
        </p:blipFill>
        <p:spPr>
          <a:xfrm>
            <a:off x="9639301" y="2204932"/>
            <a:ext cx="2246802" cy="1441161"/>
          </a:xfrm>
          <a:prstGeom prst="rect">
            <a:avLst/>
          </a:prstGeom>
          <a:noFill/>
          <a:ln>
            <a:noFill/>
          </a:ln>
        </p:spPr>
      </p:pic>
      <p:sp>
        <p:nvSpPr>
          <p:cNvPr id="1741" name="Google Shape;1741;p373"/>
          <p:cNvSpPr txBox="1"/>
          <p:nvPr/>
        </p:nvSpPr>
        <p:spPr>
          <a:xfrm>
            <a:off x="864977" y="1323722"/>
            <a:ext cx="8309503" cy="61909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 (continued):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742" name="Google Shape;1742;p373"/>
          <p:cNvSpPr txBox="1">
            <a:spLocks noGrp="1"/>
          </p:cNvSpPr>
          <p:nvPr>
            <p:ph type="title"/>
          </p:nvPr>
        </p:nvSpPr>
        <p:spPr>
          <a:xfrm>
            <a:off x="864977" y="548266"/>
            <a:ext cx="10817134"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Supporting clients to self-inject (continued)</a:t>
            </a:r>
            <a:endParaRPr i="1"/>
          </a:p>
        </p:txBody>
      </p:sp>
      <p:sp>
        <p:nvSpPr>
          <p:cNvPr id="1743" name="Google Shape;1743;p373"/>
          <p:cNvSpPr/>
          <p:nvPr/>
        </p:nvSpPr>
        <p:spPr>
          <a:xfrm>
            <a:off x="952500" y="1288936"/>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4" name="Google Shape;1744;p373"/>
          <p:cNvSpPr txBox="1">
            <a:spLocks noGrp="1"/>
          </p:cNvSpPr>
          <p:nvPr>
            <p:ph type="body" idx="1"/>
          </p:nvPr>
        </p:nvSpPr>
        <p:spPr>
          <a:xfrm>
            <a:off x="952500" y="1861496"/>
            <a:ext cx="8923307" cy="2278146"/>
          </a:xfrm>
          <a:prstGeom prst="rect">
            <a:avLst/>
          </a:prstGeom>
          <a:noFill/>
          <a:ln>
            <a:noFill/>
          </a:ln>
        </p:spPr>
        <p:txBody>
          <a:bodyPr spcFirstLastPara="1" wrap="square" lIns="91425" tIns="45700" rIns="91425" bIns="45700" anchor="t" anchorCtr="0">
            <a:noAutofit/>
          </a:bodyPr>
          <a:lstStyle/>
          <a:p>
            <a:pPr marL="228600" lvl="0" indent="0" algn="l" rtl="0">
              <a:lnSpc>
                <a:spcPct val="110000"/>
              </a:lnSpc>
              <a:spcBef>
                <a:spcPts val="0"/>
              </a:spcBef>
              <a:spcAft>
                <a:spcPts val="0"/>
              </a:spcAft>
              <a:buSzPts val="2200"/>
              <a:buNone/>
            </a:pPr>
            <a:r>
              <a:rPr lang="en-US" sz="1800">
                <a:solidFill>
                  <a:schemeClr val="accent5"/>
                </a:solidFill>
                <a:latin typeface="Source Sans Pro"/>
                <a:ea typeface="Source Sans Pro"/>
                <a:cs typeface="Source Sans Pro"/>
                <a:sym typeface="Source Sans Pro"/>
              </a:rPr>
              <a:t>Explain the steps of self-injection</a:t>
            </a:r>
            <a:endParaRPr/>
          </a:p>
          <a:p>
            <a:pPr marL="514350" lvl="0" indent="-285750" algn="l" rtl="0">
              <a:lnSpc>
                <a:spcPct val="110000"/>
              </a:lnSpc>
              <a:spcBef>
                <a:spcPts val="0"/>
              </a:spcBef>
              <a:spcAft>
                <a:spcPts val="0"/>
              </a:spcAft>
              <a:buClr>
                <a:srgbClr val="000000"/>
              </a:buClr>
              <a:buSzPts val="1700"/>
              <a:buChar char="•"/>
            </a:pPr>
            <a:r>
              <a:rPr lang="en-US" sz="1800">
                <a:solidFill>
                  <a:srgbClr val="000000"/>
                </a:solidFill>
              </a:rPr>
              <a:t>If possible, give the client a copy of the job aid called “DMPA-SC Self-Injection Instructions”</a:t>
            </a:r>
            <a:endParaRPr/>
          </a:p>
          <a:p>
            <a:pPr marL="514350" lvl="0" indent="-285750" algn="l" rtl="0">
              <a:lnSpc>
                <a:spcPct val="110000"/>
              </a:lnSpc>
              <a:spcBef>
                <a:spcPts val="0"/>
              </a:spcBef>
              <a:spcAft>
                <a:spcPts val="0"/>
              </a:spcAft>
              <a:buClr>
                <a:srgbClr val="000000"/>
              </a:buClr>
              <a:buSzPts val="1700"/>
              <a:buChar char="•"/>
            </a:pPr>
            <a:r>
              <a:rPr lang="en-US" sz="1800">
                <a:solidFill>
                  <a:srgbClr val="000000"/>
                </a:solidFill>
              </a:rPr>
              <a:t>Ask her to follow along as you discuss and demonstrate the steps with her</a:t>
            </a:r>
            <a:endParaRPr/>
          </a:p>
          <a:p>
            <a:pPr marL="514350" lvl="0" indent="-285750" algn="l" rtl="0">
              <a:lnSpc>
                <a:spcPct val="110000"/>
              </a:lnSpc>
              <a:spcBef>
                <a:spcPts val="0"/>
              </a:spcBef>
              <a:spcAft>
                <a:spcPts val="0"/>
              </a:spcAft>
              <a:buClr>
                <a:srgbClr val="000000"/>
              </a:buClr>
              <a:buSzPts val="1700"/>
              <a:buChar char="•"/>
            </a:pPr>
            <a:r>
              <a:rPr lang="en-US" sz="1800">
                <a:solidFill>
                  <a:srgbClr val="000000"/>
                </a:solidFill>
              </a:rPr>
              <a:t>She may want to practice the injection on a model first, such as a condom filled with sugar or salt (see right)</a:t>
            </a:r>
            <a:endParaRPr/>
          </a:p>
          <a:p>
            <a:pPr marL="514350" lvl="0" indent="-285750" algn="l" rtl="0">
              <a:lnSpc>
                <a:spcPct val="110000"/>
              </a:lnSpc>
              <a:spcBef>
                <a:spcPts val="0"/>
              </a:spcBef>
              <a:spcAft>
                <a:spcPts val="0"/>
              </a:spcAft>
              <a:buClr>
                <a:srgbClr val="000000"/>
              </a:buClr>
              <a:buSzPts val="1700"/>
              <a:buChar char="•"/>
            </a:pPr>
            <a:r>
              <a:rPr lang="en-US" sz="1800">
                <a:solidFill>
                  <a:srgbClr val="000000"/>
                </a:solidFill>
              </a:rPr>
              <a:t>Discuss the first four steps:</a:t>
            </a:r>
            <a:endParaRPr/>
          </a:p>
          <a:p>
            <a:pPr marL="457200" lvl="0" indent="-120650" algn="l" rtl="0">
              <a:lnSpc>
                <a:spcPct val="110000"/>
              </a:lnSpc>
              <a:spcBef>
                <a:spcPts val="0"/>
              </a:spcBef>
              <a:spcAft>
                <a:spcPts val="0"/>
              </a:spcAft>
              <a:buClr>
                <a:srgbClr val="000000"/>
              </a:buClr>
              <a:buSzPts val="1700"/>
              <a:buFont typeface="Calibri"/>
              <a:buNone/>
            </a:pPr>
            <a:endParaRPr sz="1700">
              <a:solidFill>
                <a:srgbClr val="000000"/>
              </a:solidFill>
            </a:endParaRPr>
          </a:p>
          <a:p>
            <a:pPr marL="457200" lvl="0" indent="-120650" algn="l" rtl="0">
              <a:lnSpc>
                <a:spcPct val="110000"/>
              </a:lnSpc>
              <a:spcBef>
                <a:spcPts val="600"/>
              </a:spcBef>
              <a:spcAft>
                <a:spcPts val="0"/>
              </a:spcAft>
              <a:buClr>
                <a:srgbClr val="000000"/>
              </a:buClr>
              <a:buSzPts val="1700"/>
              <a:buFont typeface="Calibri"/>
              <a:buNone/>
            </a:pPr>
            <a:endParaRPr sz="1700">
              <a:solidFill>
                <a:srgbClr val="000000"/>
              </a:solidFill>
            </a:endParaRPr>
          </a:p>
          <a:p>
            <a:pPr marL="457200" lvl="0" indent="-120650" algn="l" rtl="0">
              <a:lnSpc>
                <a:spcPct val="110000"/>
              </a:lnSpc>
              <a:spcBef>
                <a:spcPts val="600"/>
              </a:spcBef>
              <a:spcAft>
                <a:spcPts val="0"/>
              </a:spcAft>
              <a:buClr>
                <a:srgbClr val="000000"/>
              </a:buClr>
              <a:buSzPts val="1700"/>
              <a:buFont typeface="Calibri"/>
              <a:buNone/>
            </a:pPr>
            <a:endParaRPr sz="1700">
              <a:solidFill>
                <a:srgbClr val="000000"/>
              </a:solidFill>
            </a:endParaRPr>
          </a:p>
          <a:p>
            <a:pPr marL="228600" lvl="0" indent="0" algn="l" rtl="0">
              <a:lnSpc>
                <a:spcPct val="100000"/>
              </a:lnSpc>
              <a:spcBef>
                <a:spcPts val="1800"/>
              </a:spcBef>
              <a:spcAft>
                <a:spcPts val="0"/>
              </a:spcAft>
              <a:buClr>
                <a:srgbClr val="000000"/>
              </a:buClr>
              <a:buSzPts val="1700"/>
              <a:buNone/>
            </a:pPr>
            <a:endParaRPr sz="1700">
              <a:solidFill>
                <a:srgbClr val="000000"/>
              </a:solidFill>
            </a:endParaRPr>
          </a:p>
        </p:txBody>
      </p:sp>
      <p:sp>
        <p:nvSpPr>
          <p:cNvPr id="1745" name="Google Shape;1745;p373"/>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746" name="Google Shape;1746;p373" descr="A picture containing engineering drawing&#10;&#10;Description automatically generated"/>
          <p:cNvPicPr preferRelativeResize="0"/>
          <p:nvPr/>
        </p:nvPicPr>
        <p:blipFill rotWithShape="1">
          <a:blip r:embed="rId4">
            <a:alphaModFix/>
          </a:blip>
          <a:srcRect/>
          <a:stretch/>
        </p:blipFill>
        <p:spPr>
          <a:xfrm>
            <a:off x="642394" y="4139642"/>
            <a:ext cx="10907211" cy="2440798"/>
          </a:xfrm>
          <a:prstGeom prst="rect">
            <a:avLst/>
          </a:prstGeom>
          <a:noFill/>
          <a:ln>
            <a:noFill/>
          </a:ln>
        </p:spPr>
      </p:pic>
      <p:sp>
        <p:nvSpPr>
          <p:cNvPr id="1747" name="Google Shape;1747;p373"/>
          <p:cNvSpPr txBox="1"/>
          <p:nvPr/>
        </p:nvSpPr>
        <p:spPr>
          <a:xfrm>
            <a:off x="10099988" y="6580450"/>
            <a:ext cx="19542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751"/>
        <p:cNvGrpSpPr/>
        <p:nvPr/>
      </p:nvGrpSpPr>
      <p:grpSpPr>
        <a:xfrm>
          <a:off x="0" y="0"/>
          <a:ext cx="0" cy="0"/>
          <a:chOff x="0" y="0"/>
          <a:chExt cx="0" cy="0"/>
        </a:xfrm>
      </p:grpSpPr>
      <p:sp>
        <p:nvSpPr>
          <p:cNvPr id="1752" name="Google Shape;1752;p374"/>
          <p:cNvSpPr txBox="1"/>
          <p:nvPr/>
        </p:nvSpPr>
        <p:spPr>
          <a:xfrm>
            <a:off x="864977" y="1323722"/>
            <a:ext cx="8309503" cy="49509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 (continued):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753" name="Google Shape;1753;p374"/>
          <p:cNvSpPr txBox="1">
            <a:spLocks noGrp="1"/>
          </p:cNvSpPr>
          <p:nvPr>
            <p:ph type="title"/>
          </p:nvPr>
        </p:nvSpPr>
        <p:spPr>
          <a:xfrm>
            <a:off x="864977" y="548266"/>
            <a:ext cx="10817134"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Supporting clients to self-inject (continued)</a:t>
            </a:r>
            <a:endParaRPr i="1"/>
          </a:p>
        </p:txBody>
      </p:sp>
      <p:sp>
        <p:nvSpPr>
          <p:cNvPr id="1754" name="Google Shape;1754;p374"/>
          <p:cNvSpPr/>
          <p:nvPr/>
        </p:nvSpPr>
        <p:spPr>
          <a:xfrm>
            <a:off x="952500" y="1288936"/>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5" name="Google Shape;1755;p37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756" name="Google Shape;1756;p374" descr="A picture containing engineering drawing&#10;&#10;Description automatically generated"/>
          <p:cNvPicPr preferRelativeResize="0"/>
          <p:nvPr/>
        </p:nvPicPr>
        <p:blipFill rotWithShape="1">
          <a:blip r:embed="rId3">
            <a:alphaModFix/>
          </a:blip>
          <a:srcRect/>
          <a:stretch/>
        </p:blipFill>
        <p:spPr>
          <a:xfrm>
            <a:off x="548087" y="3429000"/>
            <a:ext cx="11183347" cy="2573396"/>
          </a:xfrm>
          <a:prstGeom prst="rect">
            <a:avLst/>
          </a:prstGeom>
          <a:noFill/>
          <a:ln>
            <a:noFill/>
          </a:ln>
        </p:spPr>
      </p:pic>
      <p:sp>
        <p:nvSpPr>
          <p:cNvPr id="1757" name="Google Shape;1757;p374"/>
          <p:cNvSpPr txBox="1">
            <a:spLocks noGrp="1"/>
          </p:cNvSpPr>
          <p:nvPr>
            <p:ph type="body" idx="1"/>
          </p:nvPr>
        </p:nvSpPr>
        <p:spPr>
          <a:xfrm>
            <a:off x="952500" y="1942820"/>
            <a:ext cx="10374523" cy="1990144"/>
          </a:xfrm>
          <a:prstGeom prst="rect">
            <a:avLst/>
          </a:prstGeom>
          <a:noFill/>
          <a:ln>
            <a:noFill/>
          </a:ln>
        </p:spPr>
        <p:txBody>
          <a:bodyPr spcFirstLastPara="1" wrap="square" lIns="91425" tIns="45700" rIns="91425" bIns="45700" anchor="t" anchorCtr="0">
            <a:noAutofit/>
          </a:bodyPr>
          <a:lstStyle/>
          <a:p>
            <a:pPr marL="228600" lvl="0" indent="0" algn="l" rtl="0">
              <a:lnSpc>
                <a:spcPct val="110000"/>
              </a:lnSpc>
              <a:spcBef>
                <a:spcPts val="600"/>
              </a:spcBef>
              <a:spcAft>
                <a:spcPts val="0"/>
              </a:spcAft>
              <a:buSzPts val="2200"/>
              <a:buNone/>
            </a:pPr>
            <a:r>
              <a:rPr lang="en-US" sz="2400">
                <a:solidFill>
                  <a:schemeClr val="accent5"/>
                </a:solidFill>
                <a:latin typeface="Source Sans Pro"/>
                <a:ea typeface="Source Sans Pro"/>
                <a:cs typeface="Source Sans Pro"/>
                <a:sym typeface="Source Sans Pro"/>
              </a:rPr>
              <a:t>Explain the steps of self-injection</a:t>
            </a:r>
            <a:endParaRPr/>
          </a:p>
          <a:p>
            <a:pPr marL="571500" lvl="0" indent="-342900" algn="l" rtl="0">
              <a:lnSpc>
                <a:spcPct val="110000"/>
              </a:lnSpc>
              <a:spcBef>
                <a:spcPts val="600"/>
              </a:spcBef>
              <a:spcAft>
                <a:spcPts val="0"/>
              </a:spcAft>
              <a:buClr>
                <a:srgbClr val="000000"/>
              </a:buClr>
              <a:buSzPts val="1700"/>
              <a:buChar char="•"/>
            </a:pPr>
            <a:r>
              <a:rPr lang="en-US" sz="2400">
                <a:solidFill>
                  <a:srgbClr val="000000"/>
                </a:solidFill>
              </a:rPr>
              <a:t>Discuss the next three steps (Steps 5-7)</a:t>
            </a:r>
            <a:endParaRPr/>
          </a:p>
          <a:p>
            <a:pPr marL="457200" lvl="0" indent="-120650" algn="l" rtl="0">
              <a:lnSpc>
                <a:spcPct val="110000"/>
              </a:lnSpc>
              <a:spcBef>
                <a:spcPts val="600"/>
              </a:spcBef>
              <a:spcAft>
                <a:spcPts val="0"/>
              </a:spcAft>
              <a:buClr>
                <a:srgbClr val="000000"/>
              </a:buClr>
              <a:buSzPts val="1700"/>
              <a:buFont typeface="Calibri"/>
              <a:buNone/>
            </a:pPr>
            <a:endParaRPr sz="2400">
              <a:solidFill>
                <a:srgbClr val="000000"/>
              </a:solidFill>
            </a:endParaRPr>
          </a:p>
          <a:p>
            <a:pPr marL="457200" lvl="0" indent="-120650" algn="l" rtl="0">
              <a:lnSpc>
                <a:spcPct val="110000"/>
              </a:lnSpc>
              <a:spcBef>
                <a:spcPts val="600"/>
              </a:spcBef>
              <a:spcAft>
                <a:spcPts val="0"/>
              </a:spcAft>
              <a:buClr>
                <a:srgbClr val="000000"/>
              </a:buClr>
              <a:buSzPts val="1700"/>
              <a:buFont typeface="Calibri"/>
              <a:buNone/>
            </a:pPr>
            <a:endParaRPr sz="2400">
              <a:solidFill>
                <a:srgbClr val="000000"/>
              </a:solidFill>
            </a:endParaRPr>
          </a:p>
          <a:p>
            <a:pPr marL="228600" lvl="0" indent="0" algn="l" rtl="0">
              <a:lnSpc>
                <a:spcPct val="100000"/>
              </a:lnSpc>
              <a:spcBef>
                <a:spcPts val="1800"/>
              </a:spcBef>
              <a:spcAft>
                <a:spcPts val="0"/>
              </a:spcAft>
              <a:buClr>
                <a:srgbClr val="000000"/>
              </a:buClr>
              <a:buSzPts val="1700"/>
              <a:buNone/>
            </a:pPr>
            <a:endParaRPr sz="1700">
              <a:solidFill>
                <a:srgbClr val="000000"/>
              </a:solidFill>
            </a:endParaRPr>
          </a:p>
        </p:txBody>
      </p:sp>
      <p:sp>
        <p:nvSpPr>
          <p:cNvPr id="1758" name="Google Shape;1758;p374"/>
          <p:cNvSpPr txBox="1"/>
          <p:nvPr/>
        </p:nvSpPr>
        <p:spPr>
          <a:xfrm>
            <a:off x="10099988" y="6580450"/>
            <a:ext cx="19542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762"/>
        <p:cNvGrpSpPr/>
        <p:nvPr/>
      </p:nvGrpSpPr>
      <p:grpSpPr>
        <a:xfrm>
          <a:off x="0" y="0"/>
          <a:ext cx="0" cy="0"/>
          <a:chOff x="0" y="0"/>
          <a:chExt cx="0" cy="0"/>
        </a:xfrm>
      </p:grpSpPr>
      <p:sp>
        <p:nvSpPr>
          <p:cNvPr id="1763" name="Google Shape;1763;p375"/>
          <p:cNvSpPr txBox="1"/>
          <p:nvPr/>
        </p:nvSpPr>
        <p:spPr>
          <a:xfrm>
            <a:off x="864977" y="1323722"/>
            <a:ext cx="8309503" cy="52853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 (continued):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764" name="Google Shape;1764;p375"/>
          <p:cNvSpPr txBox="1">
            <a:spLocks noGrp="1"/>
          </p:cNvSpPr>
          <p:nvPr>
            <p:ph type="title"/>
          </p:nvPr>
        </p:nvSpPr>
        <p:spPr>
          <a:xfrm>
            <a:off x="864977" y="548266"/>
            <a:ext cx="10817134"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Supporting clients to self-inject (continued)</a:t>
            </a:r>
            <a:endParaRPr i="1"/>
          </a:p>
        </p:txBody>
      </p:sp>
      <p:sp>
        <p:nvSpPr>
          <p:cNvPr id="1765" name="Google Shape;1765;p375"/>
          <p:cNvSpPr/>
          <p:nvPr/>
        </p:nvSpPr>
        <p:spPr>
          <a:xfrm>
            <a:off x="952500" y="1288936"/>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6" name="Google Shape;1766;p375"/>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767" name="Google Shape;1767;p375" descr="A picture containing engineering drawing&#10;&#10;Description automatically generated"/>
          <p:cNvPicPr preferRelativeResize="0"/>
          <p:nvPr/>
        </p:nvPicPr>
        <p:blipFill rotWithShape="1">
          <a:blip r:embed="rId3">
            <a:alphaModFix/>
          </a:blip>
          <a:srcRect/>
          <a:stretch/>
        </p:blipFill>
        <p:spPr>
          <a:xfrm>
            <a:off x="4012276" y="1837762"/>
            <a:ext cx="8179724" cy="2215343"/>
          </a:xfrm>
          <a:prstGeom prst="rect">
            <a:avLst/>
          </a:prstGeom>
          <a:noFill/>
          <a:ln>
            <a:noFill/>
          </a:ln>
        </p:spPr>
      </p:pic>
      <p:sp>
        <p:nvSpPr>
          <p:cNvPr id="1768" name="Google Shape;1768;p375"/>
          <p:cNvSpPr txBox="1">
            <a:spLocks noGrp="1"/>
          </p:cNvSpPr>
          <p:nvPr>
            <p:ph type="body" idx="1"/>
          </p:nvPr>
        </p:nvSpPr>
        <p:spPr>
          <a:xfrm>
            <a:off x="631225" y="1941125"/>
            <a:ext cx="3483575" cy="4916875"/>
          </a:xfrm>
          <a:prstGeom prst="rect">
            <a:avLst/>
          </a:prstGeom>
          <a:noFill/>
          <a:ln>
            <a:noFill/>
          </a:ln>
        </p:spPr>
        <p:txBody>
          <a:bodyPr spcFirstLastPara="1" wrap="square" lIns="91425" tIns="45700" rIns="91425" bIns="45700" anchor="t" anchorCtr="0">
            <a:noAutofit/>
          </a:bodyPr>
          <a:lstStyle/>
          <a:p>
            <a:pPr marL="228600" lvl="0" indent="0" algn="l" rtl="0">
              <a:lnSpc>
                <a:spcPct val="110000"/>
              </a:lnSpc>
              <a:spcBef>
                <a:spcPts val="0"/>
              </a:spcBef>
              <a:spcAft>
                <a:spcPts val="0"/>
              </a:spcAft>
              <a:buSzPts val="2200"/>
              <a:buNone/>
            </a:pPr>
            <a:r>
              <a:rPr lang="en-US" sz="1800">
                <a:solidFill>
                  <a:schemeClr val="accent5"/>
                </a:solidFill>
                <a:latin typeface="Source Sans Pro"/>
                <a:ea typeface="Source Sans Pro"/>
                <a:cs typeface="Source Sans Pro"/>
                <a:sym typeface="Source Sans Pro"/>
              </a:rPr>
              <a:t>Explain the steps of self-injection</a:t>
            </a:r>
            <a:endParaRPr/>
          </a:p>
          <a:p>
            <a:pPr marL="457200" lvl="0" indent="-222250" algn="l" rtl="0">
              <a:lnSpc>
                <a:spcPct val="110000"/>
              </a:lnSpc>
              <a:spcBef>
                <a:spcPts val="600"/>
              </a:spcBef>
              <a:spcAft>
                <a:spcPts val="0"/>
              </a:spcAft>
              <a:buClr>
                <a:srgbClr val="000000"/>
              </a:buClr>
              <a:buSzPts val="1700"/>
              <a:buChar char="•"/>
            </a:pPr>
            <a:r>
              <a:rPr lang="en-US" sz="1800">
                <a:solidFill>
                  <a:srgbClr val="000000"/>
                </a:solidFill>
              </a:rPr>
              <a:t>Discuss the last three steps (Steps 8-10)</a:t>
            </a:r>
            <a:endParaRPr/>
          </a:p>
          <a:p>
            <a:pPr marL="457200" lvl="0" indent="-222250" algn="l" rtl="0">
              <a:lnSpc>
                <a:spcPct val="110000"/>
              </a:lnSpc>
              <a:spcBef>
                <a:spcPts val="600"/>
              </a:spcBef>
              <a:spcAft>
                <a:spcPts val="0"/>
              </a:spcAft>
              <a:buClr>
                <a:srgbClr val="000000"/>
              </a:buClr>
              <a:buSzPts val="1700"/>
              <a:buChar char="•"/>
            </a:pPr>
            <a:r>
              <a:rPr lang="en-US" sz="1800">
                <a:solidFill>
                  <a:srgbClr val="000000"/>
                </a:solidFill>
              </a:rPr>
              <a:t>Teach her how to determine her re-injection date, including the 6-week reinjection window</a:t>
            </a:r>
            <a:endParaRPr/>
          </a:p>
          <a:p>
            <a:pPr marL="457200" lvl="0" indent="-222250" algn="l" rtl="0">
              <a:lnSpc>
                <a:spcPct val="110000"/>
              </a:lnSpc>
              <a:spcBef>
                <a:spcPts val="600"/>
              </a:spcBef>
              <a:spcAft>
                <a:spcPts val="0"/>
              </a:spcAft>
              <a:buClr>
                <a:srgbClr val="000000"/>
              </a:buClr>
              <a:buSzPts val="1700"/>
              <a:buChar char="•"/>
            </a:pPr>
            <a:r>
              <a:rPr lang="en-US" sz="1800">
                <a:solidFill>
                  <a:srgbClr val="000000"/>
                </a:solidFill>
              </a:rPr>
              <a:t>She should use condoms, spermicides or emergency contraception for 7 days if the first injection is not given within 7 days of the start of her bleeding</a:t>
            </a:r>
            <a:endParaRPr/>
          </a:p>
          <a:p>
            <a:pPr marL="228600" lvl="0" indent="0" algn="l" rtl="0">
              <a:lnSpc>
                <a:spcPct val="100000"/>
              </a:lnSpc>
              <a:spcBef>
                <a:spcPts val="1800"/>
              </a:spcBef>
              <a:spcAft>
                <a:spcPts val="0"/>
              </a:spcAft>
              <a:buClr>
                <a:srgbClr val="000000"/>
              </a:buClr>
              <a:buSzPts val="1700"/>
              <a:buNone/>
            </a:pPr>
            <a:endParaRPr sz="1700">
              <a:solidFill>
                <a:srgbClr val="000000"/>
              </a:solidFill>
            </a:endParaRPr>
          </a:p>
        </p:txBody>
      </p:sp>
      <p:pic>
        <p:nvPicPr>
          <p:cNvPr id="1769" name="Google Shape;1769;p375" descr="Text&#10;&#10;Description automatically generated"/>
          <p:cNvPicPr preferRelativeResize="0"/>
          <p:nvPr/>
        </p:nvPicPr>
        <p:blipFill rotWithShape="1">
          <a:blip r:embed="rId4">
            <a:alphaModFix/>
          </a:blip>
          <a:srcRect/>
          <a:stretch/>
        </p:blipFill>
        <p:spPr>
          <a:xfrm>
            <a:off x="4312400" y="4426600"/>
            <a:ext cx="7879600" cy="2134075"/>
          </a:xfrm>
          <a:prstGeom prst="rect">
            <a:avLst/>
          </a:prstGeom>
          <a:noFill/>
          <a:ln>
            <a:noFill/>
          </a:ln>
        </p:spPr>
      </p:pic>
      <p:sp>
        <p:nvSpPr>
          <p:cNvPr id="1770" name="Google Shape;1770;p375"/>
          <p:cNvSpPr txBox="1"/>
          <p:nvPr/>
        </p:nvSpPr>
        <p:spPr>
          <a:xfrm>
            <a:off x="10099988" y="6580450"/>
            <a:ext cx="19542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775"/>
        <p:cNvGrpSpPr/>
        <p:nvPr/>
      </p:nvGrpSpPr>
      <p:grpSpPr>
        <a:xfrm>
          <a:off x="0" y="0"/>
          <a:ext cx="0" cy="0"/>
          <a:chOff x="0" y="0"/>
          <a:chExt cx="0" cy="0"/>
        </a:xfrm>
      </p:grpSpPr>
      <p:sp>
        <p:nvSpPr>
          <p:cNvPr id="1776" name="Google Shape;1776;p376"/>
          <p:cNvSpPr txBox="1">
            <a:spLocks noGrp="1"/>
          </p:cNvSpPr>
          <p:nvPr>
            <p:ph type="title"/>
          </p:nvPr>
        </p:nvSpPr>
        <p:spPr>
          <a:xfrm>
            <a:off x="838200" y="41744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Supporting clients to self-inject (continued)</a:t>
            </a:r>
            <a:endParaRPr/>
          </a:p>
        </p:txBody>
      </p:sp>
      <p:sp>
        <p:nvSpPr>
          <p:cNvPr id="1777" name="Google Shape;1777;p37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114</a:t>
            </a:fld>
            <a:endParaRPr/>
          </a:p>
        </p:txBody>
      </p:sp>
      <p:sp>
        <p:nvSpPr>
          <p:cNvPr id="1778" name="Google Shape;1778;p376"/>
          <p:cNvSpPr txBox="1"/>
          <p:nvPr/>
        </p:nvSpPr>
        <p:spPr>
          <a:xfrm>
            <a:off x="838200" y="1493836"/>
            <a:ext cx="7115891" cy="536416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4500" b="1" i="0" u="none" strike="noStrike" cap="none">
                <a:solidFill>
                  <a:schemeClr val="accent5"/>
                </a:solidFill>
                <a:latin typeface="Source Sans Pro"/>
                <a:ea typeface="Source Sans Pro"/>
                <a:cs typeface="Source Sans Pro"/>
                <a:sym typeface="Source Sans Pro"/>
              </a:rPr>
              <a:t>2. What to expect </a:t>
            </a:r>
            <a:r>
              <a:rPr lang="en-US" sz="45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There will likely be </a:t>
            </a:r>
            <a:r>
              <a:rPr lang="en-US" sz="3200" b="1" i="0" u="none" strike="noStrike" cap="none">
                <a:solidFill>
                  <a:schemeClr val="accent5"/>
                </a:solidFill>
                <a:latin typeface="Source Sans Pro"/>
                <a:ea typeface="Source Sans Pro"/>
                <a:cs typeface="Source Sans Pro"/>
                <a:sym typeface="Source Sans Pro"/>
              </a:rPr>
              <a:t>changes in her bleeding</a:t>
            </a:r>
            <a:r>
              <a:rPr lang="en-US" sz="3200" b="0" i="0" u="none" strike="noStrike" cap="none">
                <a:solidFill>
                  <a:schemeClr val="dk1"/>
                </a:solidFill>
                <a:latin typeface="Source Sans Pro"/>
                <a:ea typeface="Source Sans Pro"/>
                <a:cs typeface="Source Sans Pro"/>
                <a:sym typeface="Source Sans Pro"/>
              </a:rPr>
              <a:t>: prolonged bleeding, irregular bleeding, frequent bleeding, and with time, no bleeding - this is normal and not harmful</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It can take </a:t>
            </a:r>
            <a:r>
              <a:rPr lang="en-US" sz="3200" b="1" i="0" u="none" strike="noStrike" cap="none">
                <a:solidFill>
                  <a:schemeClr val="accent5"/>
                </a:solidFill>
                <a:latin typeface="Source Sans Pro"/>
                <a:ea typeface="Source Sans Pro"/>
                <a:cs typeface="Source Sans Pro"/>
                <a:sym typeface="Source Sans Pro"/>
              </a:rPr>
              <a:t>some extra months </a:t>
            </a:r>
            <a:r>
              <a:rPr lang="en-US" sz="3200" b="0" i="0" u="none" strike="noStrike" cap="none">
                <a:solidFill>
                  <a:schemeClr val="dk1"/>
                </a:solidFill>
                <a:latin typeface="Source Sans Pro"/>
                <a:ea typeface="Source Sans Pro"/>
                <a:cs typeface="Source Sans Pro"/>
                <a:sym typeface="Source Sans Pro"/>
              </a:rPr>
              <a:t>for her bleeding and fertility to return after stopping the injectable</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1" i="0" u="none" strike="noStrike" cap="none">
                <a:solidFill>
                  <a:schemeClr val="accent5"/>
                </a:solidFill>
                <a:latin typeface="Source Sans Pro"/>
                <a:ea typeface="Source Sans Pro"/>
                <a:cs typeface="Source Sans Pro"/>
                <a:sym typeface="Source Sans Pro"/>
              </a:rPr>
              <a:t>Other common side effects </a:t>
            </a:r>
            <a:r>
              <a:rPr lang="en-US" sz="3200" b="0" i="0" u="none" strike="noStrike" cap="none">
                <a:solidFill>
                  <a:schemeClr val="dk1"/>
                </a:solidFill>
                <a:latin typeface="Source Sans Pro"/>
                <a:ea typeface="Source Sans Pro"/>
                <a:cs typeface="Source Sans Pro"/>
                <a:sym typeface="Source Sans Pro"/>
              </a:rPr>
              <a:t>can include weight gain, nausea, headaches, sore breasts</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a:t>
            </a:r>
            <a:r>
              <a:rPr lang="en-US" sz="3200" b="1" i="0" u="none" strike="noStrike" cap="none">
                <a:solidFill>
                  <a:schemeClr val="accent5"/>
                </a:solidFill>
                <a:latin typeface="Source Sans Pro"/>
                <a:ea typeface="Source Sans Pro"/>
                <a:cs typeface="Source Sans Pro"/>
                <a:sym typeface="Source Sans Pro"/>
              </a:rPr>
              <a:t>make a plan </a:t>
            </a:r>
            <a:r>
              <a:rPr lang="en-US" sz="3200" b="0" i="0" u="none" strike="noStrike" cap="none">
                <a:solidFill>
                  <a:schemeClr val="dk1"/>
                </a:solidFill>
                <a:latin typeface="Source Sans Pro"/>
                <a:ea typeface="Source Sans Pro"/>
                <a:cs typeface="Source Sans Pro"/>
                <a:sym typeface="Source Sans Pro"/>
              </a:rPr>
              <a:t>to remember when to self-inject, and how to store/dispose of used devices</a:t>
            </a:r>
            <a:endParaRPr sz="1400" b="0" i="0" u="none" strike="noStrike" cap="none">
              <a:solidFill>
                <a:srgbClr val="000000"/>
              </a:solidFill>
              <a:latin typeface="Arial"/>
              <a:ea typeface="Arial"/>
              <a:cs typeface="Arial"/>
              <a:sym typeface="Arial"/>
            </a:endParaRPr>
          </a:p>
        </p:txBody>
      </p:sp>
      <p:pic>
        <p:nvPicPr>
          <p:cNvPr id="1779" name="Google Shape;1779;p376" descr="p21 bleeding side effect"/>
          <p:cNvPicPr preferRelativeResize="0"/>
          <p:nvPr/>
        </p:nvPicPr>
        <p:blipFill rotWithShape="1">
          <a:blip r:embed="rId3">
            <a:alphaModFix/>
          </a:blip>
          <a:srcRect/>
          <a:stretch/>
        </p:blipFill>
        <p:spPr>
          <a:xfrm>
            <a:off x="7848600" y="1493836"/>
            <a:ext cx="1417320" cy="1935164"/>
          </a:xfrm>
          <a:prstGeom prst="rect">
            <a:avLst/>
          </a:prstGeom>
          <a:noFill/>
          <a:ln>
            <a:noFill/>
          </a:ln>
        </p:spPr>
      </p:pic>
      <p:pic>
        <p:nvPicPr>
          <p:cNvPr id="1780" name="Google Shape;1780;p376" descr="p21 weightgain side effect"/>
          <p:cNvPicPr preferRelativeResize="0"/>
          <p:nvPr/>
        </p:nvPicPr>
        <p:blipFill rotWithShape="1">
          <a:blip r:embed="rId4">
            <a:alphaModFix/>
          </a:blip>
          <a:srcRect/>
          <a:stretch/>
        </p:blipFill>
        <p:spPr>
          <a:xfrm>
            <a:off x="8616663" y="4501018"/>
            <a:ext cx="938950" cy="1598060"/>
          </a:xfrm>
          <a:prstGeom prst="rect">
            <a:avLst/>
          </a:prstGeom>
          <a:noFill/>
          <a:ln>
            <a:noFill/>
          </a:ln>
        </p:spPr>
      </p:pic>
      <p:sp>
        <p:nvSpPr>
          <p:cNvPr id="1781" name="Google Shape;1781;p376"/>
          <p:cNvSpPr/>
          <p:nvPr/>
        </p:nvSpPr>
        <p:spPr>
          <a:xfrm>
            <a:off x="7954091" y="3429000"/>
            <a:ext cx="1303744" cy="655012"/>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Prolonged bleeding</a:t>
            </a:r>
            <a:endParaRPr sz="1600" b="1" i="0" u="none" strike="noStrike" cap="none">
              <a:solidFill>
                <a:srgbClr val="000000"/>
              </a:solidFill>
              <a:latin typeface="Source Sans Pro"/>
              <a:ea typeface="Source Sans Pro"/>
              <a:cs typeface="Source Sans Pro"/>
              <a:sym typeface="Source Sans Pro"/>
            </a:endParaRPr>
          </a:p>
        </p:txBody>
      </p:sp>
      <p:pic>
        <p:nvPicPr>
          <p:cNvPr id="1782" name="Google Shape;1782;p376" descr="p21 amenorrhea side effect"/>
          <p:cNvPicPr preferRelativeResize="0"/>
          <p:nvPr/>
        </p:nvPicPr>
        <p:blipFill rotWithShape="1">
          <a:blip r:embed="rId5">
            <a:alphaModFix/>
          </a:blip>
          <a:srcRect/>
          <a:stretch/>
        </p:blipFill>
        <p:spPr>
          <a:xfrm>
            <a:off x="9704042" y="2491478"/>
            <a:ext cx="2183023" cy="1798156"/>
          </a:xfrm>
          <a:prstGeom prst="rect">
            <a:avLst/>
          </a:prstGeom>
          <a:noFill/>
          <a:ln>
            <a:noFill/>
          </a:ln>
        </p:spPr>
      </p:pic>
      <p:sp>
        <p:nvSpPr>
          <p:cNvPr id="1783" name="Google Shape;1783;p376"/>
          <p:cNvSpPr/>
          <p:nvPr/>
        </p:nvSpPr>
        <p:spPr>
          <a:xfrm>
            <a:off x="9380164" y="4254258"/>
            <a:ext cx="2545348" cy="493519"/>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No bleeding (amenorrhea)</a:t>
            </a:r>
            <a:endParaRPr sz="1600" b="1" i="0" u="none" strike="noStrike" cap="none">
              <a:solidFill>
                <a:srgbClr val="000000"/>
              </a:solidFill>
              <a:latin typeface="Source Sans Pro"/>
              <a:ea typeface="Source Sans Pro"/>
              <a:cs typeface="Source Sans Pro"/>
              <a:sym typeface="Source Sans Pro"/>
            </a:endParaRPr>
          </a:p>
        </p:txBody>
      </p:sp>
      <p:sp>
        <p:nvSpPr>
          <p:cNvPr id="1784" name="Google Shape;1784;p376"/>
          <p:cNvSpPr/>
          <p:nvPr/>
        </p:nvSpPr>
        <p:spPr>
          <a:xfrm>
            <a:off x="9032413" y="5655939"/>
            <a:ext cx="1494300" cy="493519"/>
          </a:xfrm>
          <a:prstGeom prst="rect">
            <a:avLst/>
          </a:prstGeom>
          <a:noFill/>
          <a:ln>
            <a:noFill/>
          </a:ln>
        </p:spPr>
        <p:txBody>
          <a:bodyPr spcFirstLastPara="1" wrap="square" lIns="91425" tIns="45700" rIns="91425" bIns="45700" anchor="t" anchorCtr="0">
            <a:noAutofit/>
          </a:bodyPr>
          <a:lstStyle/>
          <a:p>
            <a:pPr marL="120650" marR="0" lvl="1" indent="-4762" algn="ctr" rtl="0">
              <a:lnSpc>
                <a:spcPct val="95000"/>
              </a:lnSpc>
              <a:spcBef>
                <a:spcPts val="0"/>
              </a:spcBef>
              <a:spcAft>
                <a:spcPts val="0"/>
              </a:spcAft>
              <a:buClr>
                <a:srgbClr val="000000"/>
              </a:buClr>
              <a:buSzPts val="2200"/>
              <a:buFont typeface="Source Sans Pro"/>
              <a:buNone/>
            </a:pPr>
            <a:r>
              <a:rPr lang="en-US" sz="1600" b="1" i="0" u="none" strike="noStrike" cap="none">
                <a:solidFill>
                  <a:srgbClr val="000000"/>
                </a:solidFill>
                <a:latin typeface="Source Sans Pro"/>
                <a:ea typeface="Source Sans Pro"/>
                <a:cs typeface="Source Sans Pro"/>
                <a:sym typeface="Source Sans Pro"/>
              </a:rPr>
              <a:t>Weight gain</a:t>
            </a:r>
            <a:endParaRPr sz="1600" b="1" i="0" u="none" strike="noStrike" cap="none">
              <a:solidFill>
                <a:srgbClr val="000000"/>
              </a:solidFill>
              <a:latin typeface="Source Sans Pro"/>
              <a:ea typeface="Source Sans Pro"/>
              <a:cs typeface="Source Sans Pro"/>
              <a:sym typeface="Source Sans Pro"/>
            </a:endParaRPr>
          </a:p>
        </p:txBody>
      </p:sp>
      <p:sp>
        <p:nvSpPr>
          <p:cNvPr id="1785" name="Google Shape;1785;p376"/>
          <p:cNvSpPr txBox="1"/>
          <p:nvPr/>
        </p:nvSpPr>
        <p:spPr>
          <a:xfrm>
            <a:off x="8128000" y="65811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Ambrose Hoona-Kab/FP TRP, Injectables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8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8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7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8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790"/>
        <p:cNvGrpSpPr/>
        <p:nvPr/>
      </p:nvGrpSpPr>
      <p:grpSpPr>
        <a:xfrm>
          <a:off x="0" y="0"/>
          <a:ext cx="0" cy="0"/>
          <a:chOff x="0" y="0"/>
          <a:chExt cx="0" cy="0"/>
        </a:xfrm>
      </p:grpSpPr>
      <p:pic>
        <p:nvPicPr>
          <p:cNvPr id="1791" name="Google Shape;1791;p377"/>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792" name="Google Shape;1792;p377"/>
          <p:cNvSpPr txBox="1">
            <a:spLocks noGrp="1"/>
          </p:cNvSpPr>
          <p:nvPr>
            <p:ph type="title"/>
          </p:nvPr>
        </p:nvSpPr>
        <p:spPr>
          <a:xfrm>
            <a:off x="838200" y="515677"/>
            <a:ext cx="7554611" cy="93503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The 3 Ws: Supporting clients to self-inject (continued)</a:t>
            </a:r>
            <a:endParaRPr/>
          </a:p>
        </p:txBody>
      </p:sp>
      <p:sp>
        <p:nvSpPr>
          <p:cNvPr id="1793" name="Google Shape;1793;p37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115</a:t>
            </a:fld>
            <a:endParaRPr/>
          </a:p>
        </p:txBody>
      </p:sp>
      <p:sp>
        <p:nvSpPr>
          <p:cNvPr id="1794" name="Google Shape;1794;p377"/>
          <p:cNvSpPr txBox="1"/>
          <p:nvPr/>
        </p:nvSpPr>
        <p:spPr>
          <a:xfrm>
            <a:off x="851450" y="1600200"/>
            <a:ext cx="7287900" cy="5181600"/>
          </a:xfrm>
          <a:prstGeom prst="rect">
            <a:avLst/>
          </a:prstGeom>
          <a:noFill/>
          <a:ln>
            <a:noFill/>
          </a:ln>
        </p:spPr>
        <p:txBody>
          <a:bodyPr spcFirstLastPara="1" wrap="square" lIns="91425" tIns="45700" rIns="91425" bIns="45700" anchor="t" anchorCtr="0">
            <a:normAutofit fontScale="85000" lnSpcReduction="10000"/>
          </a:bodyPr>
          <a:lstStyle/>
          <a:p>
            <a:pPr marL="0" marR="0" lvl="0" indent="0" algn="l" rtl="0">
              <a:lnSpc>
                <a:spcPct val="100000"/>
              </a:lnSpc>
              <a:spcBef>
                <a:spcPts val="0"/>
              </a:spcBef>
              <a:spcAft>
                <a:spcPts val="0"/>
              </a:spcAft>
              <a:buClr>
                <a:srgbClr val="000000"/>
              </a:buClr>
              <a:buSzPct val="100000"/>
              <a:buFont typeface="Arial"/>
              <a:buNone/>
            </a:pPr>
            <a:r>
              <a:rPr lang="en-US" sz="3600" b="1" i="0" u="none" strike="noStrike" cap="none">
                <a:solidFill>
                  <a:schemeClr val="accent5"/>
                </a:solidFill>
                <a:latin typeface="Source Sans Pro"/>
                <a:ea typeface="Source Sans Pro"/>
                <a:cs typeface="Source Sans Pro"/>
                <a:sym typeface="Source Sans Pro"/>
              </a:rPr>
              <a:t>3. When </a:t>
            </a:r>
            <a:r>
              <a:rPr lang="en-US" sz="36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Return when s/he has run out of self-injectable devices</a:t>
            </a:r>
            <a:endParaRPr sz="2600" b="0" i="0" u="none" strike="noStrike" cap="none">
              <a:solidFill>
                <a:srgbClr val="000000"/>
              </a:solidFill>
              <a:latin typeface="Source Sans Pro" panose="020B0503030403020204" pitchFamily="34" charset="0"/>
              <a:ea typeface="Source Sans Pro" panose="020B0503030403020204" pitchFamily="34" charset="0"/>
              <a:sym typeface="Arial"/>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If s/he needs help determining her re-injection window</a:t>
            </a:r>
            <a:endParaRPr sz="2600" b="0" i="0" u="none" strike="noStrike" cap="none">
              <a:solidFill>
                <a:srgbClr val="000000"/>
              </a:solidFill>
              <a:latin typeface="Source Sans Pro" panose="020B0503030403020204" pitchFamily="34" charset="0"/>
              <a:ea typeface="Source Sans Pro" panose="020B0503030403020204" pitchFamily="34" charset="0"/>
              <a:sym typeface="Arial"/>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If s/he has any questions/concerns or wants to switch to another method</a:t>
            </a:r>
            <a:endParaRPr sz="2600" b="0" i="0" u="none" strike="noStrike" cap="none">
              <a:solidFill>
                <a:srgbClr val="000000"/>
              </a:solidFill>
              <a:latin typeface="Source Sans Pro" panose="020B0503030403020204" pitchFamily="34" charset="0"/>
              <a:ea typeface="Source Sans Pro" panose="020B0503030403020204" pitchFamily="34" charset="0"/>
              <a:sym typeface="Arial"/>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If she develops any health problems</a:t>
            </a:r>
            <a:endParaRPr sz="2600" b="0" i="0" u="none" strike="noStrike" cap="none">
              <a:solidFill>
                <a:srgbClr val="000000"/>
              </a:solidFill>
              <a:latin typeface="Source Sans Pro" panose="020B0503030403020204" pitchFamily="34" charset="0"/>
              <a:ea typeface="Source Sans Pro" panose="020B0503030403020204" pitchFamily="34" charset="0"/>
              <a:sym typeface="Arial"/>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If she has any skin reactions at the injection site, she should see a facility-based provider</a:t>
            </a:r>
            <a:endParaRPr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endParaRPr>
          </a:p>
          <a:p>
            <a:pPr marL="692150" marR="0" lvl="0" indent="-208501" algn="l" rtl="0">
              <a:lnSpc>
                <a:spcPct val="130000"/>
              </a:lnSpc>
              <a:spcBef>
                <a:spcPts val="600"/>
              </a:spcBef>
              <a:spcAft>
                <a:spcPts val="0"/>
              </a:spcAft>
              <a:buClr>
                <a:srgbClr val="000000"/>
              </a:buClr>
              <a:buSzPct val="100000"/>
              <a:buFont typeface="Arial"/>
              <a:buChar char="•"/>
            </a:pPr>
            <a:r>
              <a:rPr lang="en-US"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rPr>
              <a:t>If s/he thinks she is pregnant and wants a pregnancy test, or if she wants to get pregnant</a:t>
            </a:r>
            <a:endParaRPr sz="2600" b="0" i="0" u="none" strike="noStrike" cap="none">
              <a:solidFill>
                <a:schemeClr val="dk1"/>
              </a:solidFill>
              <a:latin typeface="Source Sans Pro" panose="020B0503030403020204" pitchFamily="34" charset="0"/>
              <a:ea typeface="Source Sans Pro" panose="020B0503030403020204" pitchFamily="34" charset="0"/>
              <a:cs typeface="Source Sans Pro"/>
              <a:sym typeface="Source Sans Pro"/>
            </a:endParaRPr>
          </a:p>
        </p:txBody>
      </p:sp>
      <p:sp>
        <p:nvSpPr>
          <p:cNvPr id="1795" name="Google Shape;1795;p377"/>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800"/>
        <p:cNvGrpSpPr/>
        <p:nvPr/>
      </p:nvGrpSpPr>
      <p:grpSpPr>
        <a:xfrm>
          <a:off x="0" y="0"/>
          <a:ext cx="0" cy="0"/>
          <a:chOff x="0" y="0"/>
          <a:chExt cx="0" cy="0"/>
        </a:xfrm>
      </p:grpSpPr>
      <p:sp>
        <p:nvSpPr>
          <p:cNvPr id="1801" name="Google Shape;1801;p378"/>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1802" name="Google Shape;1802;p378"/>
          <p:cNvSpPr txBox="1">
            <a:spLocks noGrp="1"/>
          </p:cNvSpPr>
          <p:nvPr>
            <p:ph type="body" idx="1"/>
          </p:nvPr>
        </p:nvSpPr>
        <p:spPr>
          <a:xfrm>
            <a:off x="838200" y="1351993"/>
            <a:ext cx="6782291" cy="5506007"/>
          </a:xfrm>
          <a:prstGeom prst="rect">
            <a:avLst/>
          </a:prstGeom>
          <a:noFill/>
          <a:ln>
            <a:noFill/>
          </a:ln>
        </p:spPr>
        <p:txBody>
          <a:bodyPr spcFirstLastPara="1" wrap="square" lIns="91425" tIns="45700" rIns="91425" bIns="45700" anchor="t" anchorCtr="0">
            <a:normAutofit fontScale="92500"/>
          </a:bodyPr>
          <a:lstStyle/>
          <a:p>
            <a:pPr marL="88900" lvl="0" indent="0" algn="l" rtl="0">
              <a:lnSpc>
                <a:spcPct val="150000"/>
              </a:lnSpc>
              <a:spcBef>
                <a:spcPts val="0"/>
              </a:spcBef>
              <a:spcAft>
                <a:spcPts val="0"/>
              </a:spcAft>
              <a:buSzPct val="79279"/>
              <a:buNone/>
            </a:pPr>
            <a:r>
              <a:rPr lang="en-US" sz="3000" b="1">
                <a:solidFill>
                  <a:schemeClr val="accent5"/>
                </a:solidFill>
              </a:rPr>
              <a:t>Facts about progestin-only injectables:</a:t>
            </a:r>
            <a:endParaRPr/>
          </a:p>
          <a:p>
            <a:pPr marL="457200" lvl="0" indent="-368300" algn="l" rtl="0">
              <a:lnSpc>
                <a:spcPct val="120000"/>
              </a:lnSpc>
              <a:spcBef>
                <a:spcPts val="600"/>
              </a:spcBef>
              <a:spcAft>
                <a:spcPts val="0"/>
              </a:spcAft>
              <a:buSzPct val="84942"/>
              <a:buFont typeface="Arial"/>
              <a:buChar char="•"/>
            </a:pPr>
            <a:r>
              <a:rPr lang="en-US" sz="2800"/>
              <a:t>They can stop monthly bleeding, but this is not harmful and could help prevent anemia. It is similar to not having monthly bleeding during pregnancy; blood is not building up inside the woman. </a:t>
            </a:r>
            <a:endParaRPr/>
          </a:p>
          <a:p>
            <a:pPr marL="457200" lvl="0" indent="-368300" algn="l" rtl="0">
              <a:lnSpc>
                <a:spcPct val="120000"/>
              </a:lnSpc>
              <a:spcBef>
                <a:spcPts val="600"/>
              </a:spcBef>
              <a:spcAft>
                <a:spcPts val="0"/>
              </a:spcAft>
              <a:buSzPct val="84942"/>
              <a:buFont typeface="Arial"/>
              <a:buChar char="•"/>
            </a:pPr>
            <a:r>
              <a:rPr lang="en-US" sz="2800"/>
              <a:t>They are highly effective regardless of the bleeding pattern.</a:t>
            </a:r>
            <a:endParaRPr/>
          </a:p>
          <a:p>
            <a:pPr marL="457200" lvl="0" indent="-368300" algn="l" rtl="0">
              <a:lnSpc>
                <a:spcPct val="120000"/>
              </a:lnSpc>
              <a:spcBef>
                <a:spcPts val="600"/>
              </a:spcBef>
              <a:spcAft>
                <a:spcPts val="0"/>
              </a:spcAft>
              <a:buSzPct val="84942"/>
              <a:buFont typeface="Arial"/>
              <a:buChar char="•"/>
            </a:pPr>
            <a:r>
              <a:rPr lang="en-US" sz="2800"/>
              <a:t>They do not disrupt an existing pregnancy.</a:t>
            </a:r>
            <a:endParaRPr/>
          </a:p>
          <a:p>
            <a:pPr marL="457200" lvl="0" indent="-368300" algn="l" rtl="0">
              <a:lnSpc>
                <a:spcPct val="120000"/>
              </a:lnSpc>
              <a:spcBef>
                <a:spcPts val="600"/>
              </a:spcBef>
              <a:spcAft>
                <a:spcPts val="0"/>
              </a:spcAft>
              <a:buSzPct val="84942"/>
              <a:buFont typeface="Arial"/>
              <a:buChar char="•"/>
            </a:pPr>
            <a:r>
              <a:rPr lang="en-US" sz="2800"/>
              <a:t>They do not make women infertile.</a:t>
            </a:r>
            <a:endParaRPr/>
          </a:p>
          <a:p>
            <a:pPr marL="457200" lvl="0" indent="-228600" algn="l" rtl="0">
              <a:lnSpc>
                <a:spcPct val="150000"/>
              </a:lnSpc>
              <a:spcBef>
                <a:spcPts val="0"/>
              </a:spcBef>
              <a:spcAft>
                <a:spcPts val="0"/>
              </a:spcAft>
              <a:buSzPct val="84942"/>
              <a:buFont typeface="Arial"/>
              <a:buNone/>
            </a:pPr>
            <a:endParaRPr sz="2800"/>
          </a:p>
        </p:txBody>
      </p:sp>
      <p:sp>
        <p:nvSpPr>
          <p:cNvPr id="1803" name="Google Shape;1803;p37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116</a:t>
            </a:fld>
            <a:endParaRPr/>
          </a:p>
        </p:txBody>
      </p:sp>
      <p:sp>
        <p:nvSpPr>
          <p:cNvPr id="1804" name="Google Shape;1804;p378"/>
          <p:cNvSpPr txBox="1"/>
          <p:nvPr/>
        </p:nvSpPr>
        <p:spPr>
          <a:xfrm>
            <a:off x="9172939" y="3259093"/>
            <a:ext cx="1108649" cy="365125"/>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PSI</a:t>
            </a:r>
            <a:endParaRPr sz="1400" b="0" i="0" u="none" strike="noStrike" cap="none">
              <a:solidFill>
                <a:srgbClr val="000000"/>
              </a:solidFill>
              <a:latin typeface="Arial"/>
              <a:ea typeface="Arial"/>
              <a:cs typeface="Arial"/>
              <a:sym typeface="Arial"/>
            </a:endParaRPr>
          </a:p>
        </p:txBody>
      </p:sp>
      <p:pic>
        <p:nvPicPr>
          <p:cNvPr id="1805" name="Google Shape;1805;p378" descr="A picture containing outdoor, person, cellphone, standing&#10;&#10;Description automatically generated"/>
          <p:cNvPicPr preferRelativeResize="0"/>
          <p:nvPr/>
        </p:nvPicPr>
        <p:blipFill rotWithShape="1">
          <a:blip r:embed="rId3">
            <a:alphaModFix/>
          </a:blip>
          <a:srcRect/>
          <a:stretch/>
        </p:blipFill>
        <p:spPr>
          <a:xfrm>
            <a:off x="7620491" y="0"/>
            <a:ext cx="4571509" cy="6858000"/>
          </a:xfrm>
          <a:prstGeom prst="rect">
            <a:avLst/>
          </a:prstGeom>
          <a:noFill/>
          <a:ln>
            <a:noFill/>
          </a:ln>
        </p:spPr>
      </p:pic>
      <p:sp>
        <p:nvSpPr>
          <p:cNvPr id="1806" name="Google Shape;1806;p378"/>
          <p:cNvSpPr txBox="1"/>
          <p:nvPr/>
        </p:nvSpPr>
        <p:spPr>
          <a:xfrm>
            <a:off x="7620505" y="65301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810"/>
        <p:cNvGrpSpPr/>
        <p:nvPr/>
      </p:nvGrpSpPr>
      <p:grpSpPr>
        <a:xfrm>
          <a:off x="0" y="0"/>
          <a:ext cx="0" cy="0"/>
          <a:chOff x="0" y="0"/>
          <a:chExt cx="0" cy="0"/>
        </a:xfrm>
      </p:grpSpPr>
      <p:sp>
        <p:nvSpPr>
          <p:cNvPr id="1811" name="Google Shape;1811;p188"/>
          <p:cNvSpPr txBox="1"/>
          <p:nvPr/>
        </p:nvSpPr>
        <p:spPr>
          <a:xfrm>
            <a:off x="838201" y="755650"/>
            <a:ext cx="9567864" cy="746126"/>
          </a:xfrm>
          <a:prstGeom prst="rect">
            <a:avLst/>
          </a:prstGeom>
          <a:noFill/>
          <a:ln>
            <a:noFill/>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rgbClr val="000000"/>
              </a:buClr>
              <a:buSzPts val="3600"/>
              <a:buFont typeface="Arial"/>
              <a:buNone/>
            </a:pPr>
            <a:r>
              <a:rPr lang="en-US" sz="3600" b="0" i="0" u="none" strike="noStrike" cap="none">
                <a:solidFill>
                  <a:srgbClr val="000000"/>
                </a:solidFill>
                <a:latin typeface="Roboto Condensed"/>
                <a:ea typeface="Roboto Condensed"/>
                <a:cs typeface="Roboto Condensed"/>
                <a:sym typeface="Roboto Condensed"/>
              </a:rPr>
              <a:t>Using the DMPA reinjection job aid </a:t>
            </a:r>
            <a:endParaRPr sz="3600" b="0" i="1" u="none" strike="noStrike" cap="none">
              <a:solidFill>
                <a:srgbClr val="000000"/>
              </a:solidFill>
              <a:latin typeface="Roboto Condensed"/>
              <a:ea typeface="Roboto Condensed"/>
              <a:cs typeface="Roboto Condensed"/>
              <a:sym typeface="Roboto Condensed"/>
            </a:endParaRPr>
          </a:p>
        </p:txBody>
      </p:sp>
      <p:sp>
        <p:nvSpPr>
          <p:cNvPr id="1812" name="Google Shape;1812;p188"/>
          <p:cNvSpPr txBox="1"/>
          <p:nvPr/>
        </p:nvSpPr>
        <p:spPr>
          <a:xfrm>
            <a:off x="1012371" y="2509839"/>
            <a:ext cx="9284155" cy="4348161"/>
          </a:xfrm>
          <a:prstGeom prst="rect">
            <a:avLst/>
          </a:prstGeom>
          <a:noFill/>
          <a:ln>
            <a:noFill/>
          </a:ln>
        </p:spPr>
        <p:txBody>
          <a:bodyPr spcFirstLastPara="1" wrap="square" lIns="91425" tIns="45700" rIns="91425" bIns="45700" anchor="t" anchorCtr="0">
            <a:noAutofit/>
          </a:bodyPr>
          <a:lstStyle/>
          <a:p>
            <a:pPr marL="457200" marR="0" lvl="0" indent="-457200" algn="l" rtl="0">
              <a:lnSpc>
                <a:spcPct val="95000"/>
              </a:lnSpc>
              <a:spcBef>
                <a:spcPts val="0"/>
              </a:spcBef>
              <a:spcAft>
                <a:spcPts val="0"/>
              </a:spcAft>
              <a:buClr>
                <a:srgbClr val="000000"/>
              </a:buClr>
              <a:buSzPts val="2200"/>
              <a:buFont typeface="Source Sans Pro"/>
              <a:buAutoNum type="arabicPeriod"/>
            </a:pPr>
            <a:r>
              <a:rPr lang="en-US" sz="2200" b="0" i="0" u="none" strike="noStrike" cap="none">
                <a:solidFill>
                  <a:srgbClr val="000000"/>
                </a:solidFill>
                <a:latin typeface="Source Sans Pro"/>
                <a:ea typeface="Source Sans Pro"/>
                <a:cs typeface="Source Sans Pro"/>
                <a:sym typeface="Source Sans Pro"/>
              </a:rPr>
              <a:t>Had initial injection on </a:t>
            </a:r>
            <a:r>
              <a:rPr lang="en-US" sz="2200" b="1" i="0" u="none" strike="noStrike" cap="none">
                <a:solidFill>
                  <a:schemeClr val="accent5"/>
                </a:solidFill>
                <a:latin typeface="Source Sans Pro"/>
                <a:ea typeface="Source Sans Pro"/>
                <a:cs typeface="Source Sans Pro"/>
                <a:sym typeface="Source Sans Pro"/>
              </a:rPr>
              <a:t>15 Jan</a:t>
            </a:r>
            <a:r>
              <a:rPr lang="en-US" sz="2200" b="0" i="0" u="none" strike="noStrike" cap="none">
                <a:solidFill>
                  <a:srgbClr val="000000"/>
                </a:solidFill>
                <a:latin typeface="Source Sans Pro"/>
                <a:ea typeface="Source Sans Pro"/>
                <a:cs typeface="Source Sans Pro"/>
                <a:sym typeface="Source Sans Pro"/>
              </a:rPr>
              <a:t>. Has returned  for </a:t>
            </a:r>
            <a:br>
              <a:rPr lang="en-US" sz="2200" b="0" i="0" u="none" strike="noStrike" cap="none">
                <a:solidFill>
                  <a:srgbClr val="000000"/>
                </a:solidFill>
                <a:latin typeface="Source Sans Pro"/>
                <a:ea typeface="Source Sans Pro"/>
                <a:cs typeface="Source Sans Pro"/>
                <a:sym typeface="Source Sans Pro"/>
              </a:rPr>
            </a:br>
            <a:r>
              <a:rPr lang="en-US" sz="2200" b="1" i="0" u="none" strike="noStrike" cap="none">
                <a:solidFill>
                  <a:schemeClr val="accent5"/>
                </a:solidFill>
                <a:latin typeface="Source Sans Pro"/>
                <a:ea typeface="Source Sans Pro"/>
                <a:cs typeface="Source Sans Pro"/>
                <a:sym typeface="Source Sans Pro"/>
              </a:rPr>
              <a:t>reinjection on 15 Mar</a:t>
            </a:r>
            <a:r>
              <a:rPr lang="en-US" sz="2200" b="0" i="0" u="none" strike="noStrike" cap="none">
                <a:solidFill>
                  <a:srgbClr val="000000"/>
                </a:solidFill>
                <a:latin typeface="Source Sans Pro"/>
                <a:ea typeface="Source Sans Pro"/>
                <a:cs typeface="Source Sans Pro"/>
                <a:sym typeface="Source Sans Pro"/>
              </a:rPr>
              <a:t>. Mentions light bleeding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and spotting but no other health problems.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Wishes to continue DMPA.</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000000"/>
              </a:buClr>
              <a:buSzPts val="2200"/>
              <a:buFont typeface="Source Sans Pro"/>
              <a:buAutoNum type="arabicPeriod"/>
            </a:pPr>
            <a:r>
              <a:rPr lang="en-US" sz="2200" b="0" i="0" u="none" strike="noStrike" cap="none">
                <a:solidFill>
                  <a:srgbClr val="000000"/>
                </a:solidFill>
                <a:latin typeface="Source Sans Pro"/>
                <a:ea typeface="Source Sans Pro"/>
                <a:cs typeface="Source Sans Pro"/>
                <a:sym typeface="Source Sans Pro"/>
              </a:rPr>
              <a:t>Had her previous injection on </a:t>
            </a:r>
            <a:r>
              <a:rPr lang="en-US" sz="2200" b="1" i="0" u="none" strike="noStrike" cap="none">
                <a:solidFill>
                  <a:schemeClr val="accent5"/>
                </a:solidFill>
                <a:latin typeface="Source Sans Pro"/>
                <a:ea typeface="Source Sans Pro"/>
                <a:cs typeface="Source Sans Pro"/>
                <a:sym typeface="Source Sans Pro"/>
              </a:rPr>
              <a:t>04 Feb</a:t>
            </a:r>
            <a:r>
              <a:rPr lang="en-US" sz="2200" b="0" i="0" u="none" strike="noStrike" cap="none">
                <a:solidFill>
                  <a:srgbClr val="000000"/>
                </a:solidFill>
                <a:latin typeface="Source Sans Pro"/>
                <a:ea typeface="Source Sans Pro"/>
                <a:cs typeface="Source Sans Pro"/>
                <a:sym typeface="Source Sans Pro"/>
              </a:rPr>
              <a:t>. Has returned for </a:t>
            </a:r>
            <a:r>
              <a:rPr lang="en-US" sz="2200" b="1" i="0" u="none" strike="noStrike" cap="none">
                <a:solidFill>
                  <a:schemeClr val="accent5"/>
                </a:solidFill>
                <a:latin typeface="Source Sans Pro"/>
                <a:ea typeface="Source Sans Pro"/>
                <a:cs typeface="Source Sans Pro"/>
                <a:sym typeface="Source Sans Pro"/>
              </a:rPr>
              <a:t>reinjection on 01 Jun</a:t>
            </a:r>
            <a:r>
              <a:rPr lang="en-US" sz="2200" b="0" i="0" u="none" strike="noStrike" cap="none">
                <a:solidFill>
                  <a:srgbClr val="000000"/>
                </a:solidFill>
                <a:latin typeface="Source Sans Pro"/>
                <a:ea typeface="Source Sans Pro"/>
                <a:cs typeface="Source Sans Pro"/>
                <a:sym typeface="Source Sans Pro"/>
              </a:rPr>
              <a:t>. Mentions minor complaints about feeling moody and bloated but no other health problems. Wishes to continue DMPA. </a:t>
            </a:r>
            <a:endParaRPr sz="2200" b="0" i="0" u="none" strike="noStrike" cap="none">
              <a:solidFill>
                <a:srgbClr val="000000"/>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rgbClr val="000000"/>
              </a:buClr>
              <a:buSzPts val="2200"/>
              <a:buFont typeface="Source Sans Pro"/>
              <a:buAutoNum type="arabicPeriod"/>
            </a:pPr>
            <a:r>
              <a:rPr lang="en-US" sz="2200" b="0" i="0" u="none" strike="noStrike" cap="none">
                <a:solidFill>
                  <a:srgbClr val="000000"/>
                </a:solidFill>
                <a:latin typeface="Source Sans Pro"/>
                <a:ea typeface="Source Sans Pro"/>
                <a:cs typeface="Source Sans Pro"/>
                <a:sym typeface="Source Sans Pro"/>
              </a:rPr>
              <a:t>Had previous injection on </a:t>
            </a:r>
            <a:r>
              <a:rPr lang="en-US" sz="2200" b="1" i="0" u="none" strike="noStrike" cap="none">
                <a:solidFill>
                  <a:schemeClr val="accent5"/>
                </a:solidFill>
                <a:latin typeface="Source Sans Pro"/>
                <a:ea typeface="Source Sans Pro"/>
                <a:cs typeface="Source Sans Pro"/>
                <a:sym typeface="Source Sans Pro"/>
              </a:rPr>
              <a:t>13 Jan</a:t>
            </a:r>
            <a:r>
              <a:rPr lang="en-US" sz="2200" b="0" i="0" u="none" strike="noStrike" cap="none">
                <a:solidFill>
                  <a:srgbClr val="000000"/>
                </a:solidFill>
                <a:latin typeface="Source Sans Pro"/>
                <a:ea typeface="Source Sans Pro"/>
                <a:cs typeface="Source Sans Pro"/>
                <a:sym typeface="Source Sans Pro"/>
              </a:rPr>
              <a:t>. Has returned for </a:t>
            </a:r>
            <a:r>
              <a:rPr lang="en-US" sz="2200" b="1" i="0" u="none" strike="noStrike" cap="none">
                <a:solidFill>
                  <a:schemeClr val="accent5"/>
                </a:solidFill>
                <a:latin typeface="Source Sans Pro"/>
                <a:ea typeface="Source Sans Pro"/>
                <a:cs typeface="Source Sans Pro"/>
                <a:sym typeface="Source Sans Pro"/>
              </a:rPr>
              <a:t>reinjection on 03 Jun </a:t>
            </a:r>
            <a:r>
              <a:rPr lang="en-US" sz="2200" b="0" i="0" u="none" strike="noStrike" cap="none">
                <a:solidFill>
                  <a:srgbClr val="000000"/>
                </a:solidFill>
                <a:latin typeface="Source Sans Pro"/>
                <a:ea typeface="Source Sans Pro"/>
                <a:cs typeface="Source Sans Pro"/>
                <a:sym typeface="Source Sans Pro"/>
              </a:rPr>
              <a:t>because her husband who has been gone the past month is due home. She would like to continue using DMPA. She has developed no other health problems since her previous injection.</a:t>
            </a:r>
            <a:endParaRPr sz="1400" b="0" i="0" u="none" strike="noStrike" cap="none">
              <a:solidFill>
                <a:srgbClr val="000000"/>
              </a:solidFill>
              <a:latin typeface="Arial"/>
              <a:ea typeface="Arial"/>
              <a:cs typeface="Arial"/>
              <a:sym typeface="Arial"/>
            </a:endParaRPr>
          </a:p>
        </p:txBody>
      </p:sp>
      <p:sp>
        <p:nvSpPr>
          <p:cNvPr id="1813" name="Google Shape;1813;p188"/>
          <p:cNvSpPr/>
          <p:nvPr/>
        </p:nvSpPr>
        <p:spPr>
          <a:xfrm>
            <a:off x="881743" y="1408114"/>
            <a:ext cx="7614557" cy="1277937"/>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2600"/>
              <a:buFont typeface="Source Sans Pro"/>
              <a:buNone/>
            </a:pPr>
            <a:r>
              <a:rPr lang="en-US" sz="2600" b="0" i="0" u="none" strike="noStrike" cap="none">
                <a:solidFill>
                  <a:srgbClr val="000000"/>
                </a:solidFill>
                <a:latin typeface="Source Sans Pro"/>
                <a:ea typeface="Source Sans Pro"/>
                <a:cs typeface="Source Sans Pro"/>
                <a:sym typeface="Source Sans Pro"/>
              </a:rPr>
              <a:t>This job aid helps you decide whether these women can receive their next injection. </a:t>
            </a:r>
            <a:endParaRPr sz="1400" b="0" i="0" u="none" strike="noStrike" cap="none">
              <a:solidFill>
                <a:srgbClr val="000000"/>
              </a:solidFill>
              <a:latin typeface="Arial"/>
              <a:ea typeface="Arial"/>
              <a:cs typeface="Arial"/>
              <a:sym typeface="Arial"/>
            </a:endParaRPr>
          </a:p>
        </p:txBody>
      </p:sp>
      <p:pic>
        <p:nvPicPr>
          <p:cNvPr id="1814" name="Google Shape;1814;p188" descr="DMPAreinjectionTool_CHWs_ENG_Rev2010_FNL_Page_1"/>
          <p:cNvPicPr preferRelativeResize="0"/>
          <p:nvPr/>
        </p:nvPicPr>
        <p:blipFill rotWithShape="1">
          <a:blip r:embed="rId3">
            <a:alphaModFix/>
          </a:blip>
          <a:srcRect/>
          <a:stretch/>
        </p:blipFill>
        <p:spPr>
          <a:xfrm rot="609980">
            <a:off x="8364004" y="366635"/>
            <a:ext cx="2659435" cy="3440271"/>
          </a:xfrm>
          <a:prstGeom prst="rect">
            <a:avLst/>
          </a:prstGeom>
          <a:noFill/>
          <a:ln w="9525" cap="flat" cmpd="sng">
            <a:solidFill>
              <a:srgbClr val="000000"/>
            </a:solidFill>
            <a:prstDash val="solid"/>
            <a:miter lim="800000"/>
            <a:headEnd type="none" w="sm" len="sm"/>
            <a:tailEnd type="none" w="sm" len="sm"/>
          </a:ln>
        </p:spPr>
      </p:pic>
      <p:sp>
        <p:nvSpPr>
          <p:cNvPr id="1815" name="Google Shape;1815;p18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9</a:t>
            </a:r>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819"/>
        <p:cNvGrpSpPr/>
        <p:nvPr/>
      </p:nvGrpSpPr>
      <p:grpSpPr>
        <a:xfrm>
          <a:off x="0" y="0"/>
          <a:ext cx="0" cy="0"/>
          <a:chOff x="0" y="0"/>
          <a:chExt cx="0" cy="0"/>
        </a:xfrm>
      </p:grpSpPr>
      <p:sp>
        <p:nvSpPr>
          <p:cNvPr id="1820" name="Google Shape;1820;p189"/>
          <p:cNvSpPr txBox="1">
            <a:spLocks noGrp="1"/>
          </p:cNvSpPr>
          <p:nvPr>
            <p:ph type="title"/>
          </p:nvPr>
        </p:nvSpPr>
        <p:spPr>
          <a:xfrm>
            <a:off x="800100" y="65154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Using the NET-EN reinjection job aid </a:t>
            </a:r>
            <a:endParaRPr i="1"/>
          </a:p>
        </p:txBody>
      </p:sp>
      <p:sp>
        <p:nvSpPr>
          <p:cNvPr id="1821" name="Google Shape;1821;p189"/>
          <p:cNvSpPr txBox="1">
            <a:spLocks noGrp="1"/>
          </p:cNvSpPr>
          <p:nvPr>
            <p:ph type="body" idx="2"/>
          </p:nvPr>
        </p:nvSpPr>
        <p:spPr>
          <a:xfrm>
            <a:off x="800099" y="1815635"/>
            <a:ext cx="9179923" cy="5656216"/>
          </a:xfrm>
          <a:prstGeom prst="rect">
            <a:avLst/>
          </a:prstGeom>
          <a:noFill/>
          <a:ln>
            <a:noFill/>
          </a:ln>
        </p:spPr>
        <p:txBody>
          <a:bodyPr spcFirstLastPara="1" wrap="square" lIns="91425" tIns="45700" rIns="91425" bIns="45700" anchor="ctr" anchorCtr="0">
            <a:noAutofit/>
          </a:bodyPr>
          <a:lstStyle/>
          <a:p>
            <a:pPr marL="457200" lvl="0" indent="-457200" algn="l" rtl="0">
              <a:lnSpc>
                <a:spcPct val="100000"/>
              </a:lnSpc>
              <a:spcBef>
                <a:spcPts val="0"/>
              </a:spcBef>
              <a:spcAft>
                <a:spcPts val="0"/>
              </a:spcAft>
              <a:buClr>
                <a:srgbClr val="000000"/>
              </a:buClr>
              <a:buSzPts val="2200"/>
              <a:buFont typeface="Source Sans Pro"/>
              <a:buAutoNum type="arabicPeriod"/>
            </a:pPr>
            <a:r>
              <a:rPr lang="en-US" sz="2200">
                <a:solidFill>
                  <a:srgbClr val="000000"/>
                </a:solidFill>
              </a:rPr>
              <a:t>Had initial injection on </a:t>
            </a:r>
            <a:r>
              <a:rPr lang="en-US" sz="2200" b="1">
                <a:solidFill>
                  <a:schemeClr val="accent5"/>
                </a:solidFill>
              </a:rPr>
              <a:t>15 Jan</a:t>
            </a:r>
            <a:r>
              <a:rPr lang="en-US" sz="2200">
                <a:solidFill>
                  <a:srgbClr val="000000"/>
                </a:solidFill>
              </a:rPr>
              <a:t>. Has returned </a:t>
            </a:r>
            <a:br>
              <a:rPr lang="en-US" sz="2200">
                <a:solidFill>
                  <a:srgbClr val="000000"/>
                </a:solidFill>
              </a:rPr>
            </a:br>
            <a:r>
              <a:rPr lang="en-US" sz="2200">
                <a:solidFill>
                  <a:srgbClr val="000000"/>
                </a:solidFill>
              </a:rPr>
              <a:t>for </a:t>
            </a:r>
            <a:r>
              <a:rPr lang="en-US" sz="2200" b="1">
                <a:solidFill>
                  <a:schemeClr val="accent5"/>
                </a:solidFill>
              </a:rPr>
              <a:t>reinjection on 19 Feb</a:t>
            </a:r>
            <a:r>
              <a:rPr lang="en-US" sz="2200">
                <a:solidFill>
                  <a:srgbClr val="000000"/>
                </a:solidFill>
              </a:rPr>
              <a:t>. Mentions light </a:t>
            </a:r>
            <a:br>
              <a:rPr lang="en-US" sz="2200">
                <a:solidFill>
                  <a:srgbClr val="000000"/>
                </a:solidFill>
              </a:rPr>
            </a:br>
            <a:r>
              <a:rPr lang="en-US" sz="2200">
                <a:solidFill>
                  <a:srgbClr val="000000"/>
                </a:solidFill>
              </a:rPr>
              <a:t>bleeding and spotting but no other health </a:t>
            </a:r>
            <a:br>
              <a:rPr lang="en-US" sz="2200">
                <a:solidFill>
                  <a:srgbClr val="000000"/>
                </a:solidFill>
              </a:rPr>
            </a:br>
            <a:r>
              <a:rPr lang="en-US" sz="2200">
                <a:solidFill>
                  <a:srgbClr val="000000"/>
                </a:solidFill>
              </a:rPr>
              <a:t>problems. Wishes to continue NET-EN.</a:t>
            </a:r>
            <a:endParaRPr/>
          </a:p>
          <a:p>
            <a:pPr marL="457200" lvl="0" indent="-457200" algn="l" rtl="0">
              <a:lnSpc>
                <a:spcPct val="100000"/>
              </a:lnSpc>
              <a:spcBef>
                <a:spcPts val="1200"/>
              </a:spcBef>
              <a:spcAft>
                <a:spcPts val="0"/>
              </a:spcAft>
              <a:buClr>
                <a:srgbClr val="000000"/>
              </a:buClr>
              <a:buSzPts val="2200"/>
              <a:buFont typeface="Source Sans Pro"/>
              <a:buAutoNum type="arabicPeriod"/>
            </a:pPr>
            <a:r>
              <a:rPr lang="en-US" sz="2200">
                <a:solidFill>
                  <a:srgbClr val="000000"/>
                </a:solidFill>
              </a:rPr>
              <a:t>Had her previous injection on </a:t>
            </a:r>
            <a:r>
              <a:rPr lang="en-US" sz="2200" b="1">
                <a:solidFill>
                  <a:schemeClr val="accent5"/>
                </a:solidFill>
              </a:rPr>
              <a:t>04 Feb</a:t>
            </a:r>
            <a:r>
              <a:rPr lang="en-US" sz="2200">
                <a:solidFill>
                  <a:srgbClr val="000000"/>
                </a:solidFill>
              </a:rPr>
              <a:t>. Has returned for </a:t>
            </a:r>
            <a:r>
              <a:rPr lang="en-US" sz="2200" b="1">
                <a:solidFill>
                  <a:schemeClr val="accent5"/>
                </a:solidFill>
              </a:rPr>
              <a:t>reinjection on 13 Apr</a:t>
            </a:r>
            <a:r>
              <a:rPr lang="en-US" sz="2200">
                <a:solidFill>
                  <a:srgbClr val="000000"/>
                </a:solidFill>
              </a:rPr>
              <a:t>. Mentions minor complaints about feeling moody and bloated but no other health problems. Wishes to continue NET-EN. </a:t>
            </a:r>
            <a:endParaRPr/>
          </a:p>
          <a:p>
            <a:pPr marL="457200" lvl="0" indent="-457200" algn="l" rtl="0">
              <a:lnSpc>
                <a:spcPct val="100000"/>
              </a:lnSpc>
              <a:spcBef>
                <a:spcPts val="1200"/>
              </a:spcBef>
              <a:spcAft>
                <a:spcPts val="0"/>
              </a:spcAft>
              <a:buClr>
                <a:srgbClr val="000000"/>
              </a:buClr>
              <a:buSzPts val="2200"/>
              <a:buFont typeface="Source Sans Pro"/>
              <a:buAutoNum type="arabicPeriod"/>
            </a:pPr>
            <a:r>
              <a:rPr lang="en-US" sz="2200">
                <a:solidFill>
                  <a:srgbClr val="000000"/>
                </a:solidFill>
              </a:rPr>
              <a:t>Had previous injection on </a:t>
            </a:r>
            <a:r>
              <a:rPr lang="en-US" sz="2200" b="1">
                <a:solidFill>
                  <a:schemeClr val="accent5"/>
                </a:solidFill>
              </a:rPr>
              <a:t>13 Jan</a:t>
            </a:r>
            <a:r>
              <a:rPr lang="en-US" sz="2200">
                <a:solidFill>
                  <a:srgbClr val="000000"/>
                </a:solidFill>
              </a:rPr>
              <a:t>. Has returned for </a:t>
            </a:r>
            <a:r>
              <a:rPr lang="en-US" sz="2200" b="1">
                <a:solidFill>
                  <a:schemeClr val="accent5"/>
                </a:solidFill>
              </a:rPr>
              <a:t>reinjection on </a:t>
            </a:r>
            <a:br>
              <a:rPr lang="en-US" sz="2200" b="1">
                <a:solidFill>
                  <a:schemeClr val="accent5"/>
                </a:solidFill>
              </a:rPr>
            </a:br>
            <a:r>
              <a:rPr lang="en-US" sz="2200" b="1">
                <a:solidFill>
                  <a:schemeClr val="accent5"/>
                </a:solidFill>
              </a:rPr>
              <a:t>16 Apr </a:t>
            </a:r>
            <a:r>
              <a:rPr lang="en-US" sz="2200">
                <a:solidFill>
                  <a:srgbClr val="000000"/>
                </a:solidFill>
              </a:rPr>
              <a:t>because her husband who has been gone the past month is due home. She would like to continue using NET-EN. She has developed no other health problems since her previous injection.</a:t>
            </a:r>
            <a:endParaRPr/>
          </a:p>
        </p:txBody>
      </p:sp>
      <p:sp>
        <p:nvSpPr>
          <p:cNvPr id="1822" name="Google Shape;1822;p189"/>
          <p:cNvSpPr/>
          <p:nvPr/>
        </p:nvSpPr>
        <p:spPr>
          <a:xfrm>
            <a:off x="800100" y="1531509"/>
            <a:ext cx="7696200" cy="1277937"/>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2600"/>
              <a:buFont typeface="Source Sans Pro"/>
              <a:buNone/>
            </a:pPr>
            <a:r>
              <a:rPr lang="en-US" sz="2600" b="0" i="0" u="none" strike="noStrike" cap="none">
                <a:solidFill>
                  <a:srgbClr val="000000"/>
                </a:solidFill>
                <a:latin typeface="Source Sans Pro"/>
                <a:ea typeface="Source Sans Pro"/>
                <a:cs typeface="Source Sans Pro"/>
                <a:sym typeface="Source Sans Pro"/>
              </a:rPr>
              <a:t>This job aid helps you decide whether these women can receive their next injection. </a:t>
            </a:r>
            <a:endParaRPr sz="1400" b="0" i="0" u="none" strike="noStrike" cap="none">
              <a:solidFill>
                <a:srgbClr val="000000"/>
              </a:solidFill>
              <a:latin typeface="Arial"/>
              <a:ea typeface="Arial"/>
              <a:cs typeface="Arial"/>
              <a:sym typeface="Arial"/>
            </a:endParaRPr>
          </a:p>
        </p:txBody>
      </p:sp>
      <p:pic>
        <p:nvPicPr>
          <p:cNvPr id="1823" name="Google Shape;1823;p189" descr="NET-ENreinjectionTool_CHWs_ENG_Rev2010_FNL_Page_1"/>
          <p:cNvPicPr preferRelativeResize="0"/>
          <p:nvPr/>
        </p:nvPicPr>
        <p:blipFill rotWithShape="1">
          <a:blip r:embed="rId3">
            <a:alphaModFix/>
          </a:blip>
          <a:srcRect/>
          <a:stretch/>
        </p:blipFill>
        <p:spPr>
          <a:xfrm rot="220470">
            <a:off x="8214398" y="482312"/>
            <a:ext cx="2678352" cy="3467738"/>
          </a:xfrm>
          <a:prstGeom prst="rect">
            <a:avLst/>
          </a:prstGeom>
          <a:noFill/>
          <a:ln w="9525" cap="flat" cmpd="sng">
            <a:solidFill>
              <a:srgbClr val="000000"/>
            </a:solidFill>
            <a:prstDash val="solid"/>
            <a:miter lim="800000"/>
            <a:headEnd type="none" w="sm" len="sm"/>
            <a:tailEnd type="none" w="sm" len="sm"/>
          </a:ln>
        </p:spPr>
      </p:pic>
      <p:sp>
        <p:nvSpPr>
          <p:cNvPr id="1824" name="Google Shape;1824;p189"/>
          <p:cNvSpPr txBo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3"/>
              </a:buClr>
              <a:buSzPts val="1800"/>
              <a:buFont typeface="Arial"/>
              <a:buNone/>
            </a:pPr>
            <a:r>
              <a:rPr lang="en-US" sz="1800" b="1" i="0" u="none" strike="noStrike" cap="none">
                <a:solidFill>
                  <a:schemeClr val="accent3"/>
                </a:solidFill>
                <a:latin typeface="Source Sans Pro"/>
                <a:ea typeface="Source Sans Pro"/>
                <a:cs typeface="Source Sans Pro"/>
                <a:sym typeface="Source Sans Pro"/>
              </a:rPr>
              <a:t>ACTIVITY 10</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829"/>
        <p:cNvGrpSpPr/>
        <p:nvPr/>
      </p:nvGrpSpPr>
      <p:grpSpPr>
        <a:xfrm>
          <a:off x="0" y="0"/>
          <a:ext cx="0" cy="0"/>
          <a:chOff x="0" y="0"/>
          <a:chExt cx="0" cy="0"/>
        </a:xfrm>
      </p:grpSpPr>
      <p:sp>
        <p:nvSpPr>
          <p:cNvPr id="1830" name="Google Shape;1830;p379"/>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1831" name="Google Shape;1831;p379"/>
          <p:cNvSpPr txBox="1">
            <a:spLocks noGrp="1"/>
          </p:cNvSpPr>
          <p:nvPr>
            <p:ph type="body" idx="2"/>
          </p:nvPr>
        </p:nvSpPr>
        <p:spPr>
          <a:xfrm>
            <a:off x="5911875" y="1339900"/>
            <a:ext cx="5577000" cy="4496700"/>
          </a:xfrm>
          <a:prstGeom prst="rect">
            <a:avLst/>
          </a:prstGeom>
          <a:noFill/>
          <a:ln>
            <a:noFill/>
          </a:ln>
        </p:spPr>
        <p:txBody>
          <a:bodyPr spcFirstLastPara="1" wrap="square" lIns="91425" tIns="45700" rIns="91425" bIns="45700" anchor="ctr" anchorCtr="0">
            <a:normAutofit lnSpcReduction="10000"/>
          </a:bodyPr>
          <a:lstStyle/>
          <a:p>
            <a:pPr marL="514350" lvl="0" indent="-514350" algn="l" rtl="0">
              <a:lnSpc>
                <a:spcPct val="100000"/>
              </a:lnSpc>
              <a:spcBef>
                <a:spcPts val="1800"/>
              </a:spcBef>
              <a:spcAft>
                <a:spcPts val="0"/>
              </a:spcAft>
              <a:buSzPts val="2800"/>
              <a:buFont typeface="Arial"/>
              <a:buAutoNum type="arabicPeriod"/>
            </a:pPr>
            <a:r>
              <a:rPr lang="en-US" sz="2800"/>
              <a:t>Injectables are safe, discreet and offer longer protection from unintended pregnancy than other short-acting methods</a:t>
            </a:r>
            <a:endParaRPr/>
          </a:p>
          <a:p>
            <a:pPr marL="514350" lvl="0" indent="-514350" algn="l" rtl="0">
              <a:lnSpc>
                <a:spcPct val="100000"/>
              </a:lnSpc>
              <a:spcBef>
                <a:spcPts val="1800"/>
              </a:spcBef>
              <a:spcAft>
                <a:spcPts val="0"/>
              </a:spcAft>
              <a:buSzPts val="2800"/>
              <a:buFont typeface="Arial"/>
              <a:buAutoNum type="arabicPeriod"/>
            </a:pPr>
            <a:r>
              <a:rPr lang="en-US" sz="2800"/>
              <a:t>Injectables can result in bleeding changes – this is normal and not harmful!</a:t>
            </a:r>
            <a:endParaRPr/>
          </a:p>
          <a:p>
            <a:pPr marL="514350" lvl="0" indent="-514350" algn="l" rtl="0">
              <a:lnSpc>
                <a:spcPct val="100000"/>
              </a:lnSpc>
              <a:spcBef>
                <a:spcPts val="1800"/>
              </a:spcBef>
              <a:spcAft>
                <a:spcPts val="0"/>
              </a:spcAft>
              <a:buSzPts val="2800"/>
              <a:buFont typeface="Arial"/>
              <a:buAutoNum type="arabicPeriod"/>
            </a:pPr>
            <a:r>
              <a:rPr lang="en-US" sz="2800"/>
              <a:t>Women can learn to safely and effectively self-inject</a:t>
            </a:r>
            <a:endParaRPr/>
          </a:p>
        </p:txBody>
      </p:sp>
      <p:sp>
        <p:nvSpPr>
          <p:cNvPr id="1832" name="Google Shape;1832;p379"/>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119</a:t>
            </a:fld>
            <a:endParaRPr sz="1200" b="0" i="0" u="none" strike="noStrike" cap="none">
              <a:solidFill>
                <a:srgbClr val="289195"/>
              </a:solidFill>
              <a:latin typeface="Source Sans Pro"/>
              <a:ea typeface="Source Sans Pro"/>
              <a:cs typeface="Source Sans Pro"/>
              <a:sym typeface="Source Sans Pro"/>
            </a:endParaRPr>
          </a:p>
        </p:txBody>
      </p:sp>
      <p:pic>
        <p:nvPicPr>
          <p:cNvPr id="1833" name="Google Shape;1833;p379"/>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13"/>
          <p:cNvSpPr txBox="1">
            <a:spLocks noGrp="1"/>
          </p:cNvSpPr>
          <p:nvPr>
            <p:ph type="title"/>
          </p:nvPr>
        </p:nvSpPr>
        <p:spPr>
          <a:xfrm>
            <a:off x="838199" y="445845"/>
            <a:ext cx="11353801" cy="67823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sz="3400"/>
              <a:t>FP methods </a:t>
            </a:r>
            <a:r>
              <a:rPr lang="en-US" sz="3400" u="sng"/>
              <a:t>not usually</a:t>
            </a:r>
            <a:r>
              <a:rPr lang="en-US" sz="3400"/>
              <a:t> provided by pharmacies and drug shops</a:t>
            </a:r>
            <a:endParaRPr sz="3400"/>
          </a:p>
        </p:txBody>
      </p:sp>
      <p:sp>
        <p:nvSpPr>
          <p:cNvPr id="592" name="Google Shape;592;p1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sp>
        <p:nvSpPr>
          <p:cNvPr id="593" name="Google Shape;593;p13"/>
          <p:cNvSpPr txBox="1"/>
          <p:nvPr/>
        </p:nvSpPr>
        <p:spPr>
          <a:xfrm>
            <a:off x="838199" y="3768600"/>
            <a:ext cx="2475235"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Intrauterine device (IUD)</a:t>
            </a:r>
            <a:endParaRPr sz="1400" b="1" i="0" u="none" strike="noStrike" cap="none">
              <a:solidFill>
                <a:srgbClr val="000000"/>
              </a:solidFill>
              <a:latin typeface="Arial"/>
              <a:ea typeface="Arial"/>
              <a:cs typeface="Arial"/>
              <a:sym typeface="Arial"/>
            </a:endParaRPr>
          </a:p>
        </p:txBody>
      </p:sp>
      <p:sp>
        <p:nvSpPr>
          <p:cNvPr id="594" name="Google Shape;594;p13"/>
          <p:cNvSpPr txBox="1"/>
          <p:nvPr/>
        </p:nvSpPr>
        <p:spPr>
          <a:xfrm>
            <a:off x="3424778" y="3763850"/>
            <a:ext cx="295453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Contraceptive implants</a:t>
            </a:r>
            <a:endParaRPr sz="1400" b="1" i="0" u="none" strike="noStrike" cap="none">
              <a:solidFill>
                <a:srgbClr val="000000"/>
              </a:solidFill>
              <a:latin typeface="Arial"/>
              <a:ea typeface="Arial"/>
              <a:cs typeface="Arial"/>
              <a:sym typeface="Arial"/>
            </a:endParaRPr>
          </a:p>
        </p:txBody>
      </p:sp>
      <p:sp>
        <p:nvSpPr>
          <p:cNvPr id="595" name="Google Shape;595;p13"/>
          <p:cNvSpPr txBox="1"/>
          <p:nvPr/>
        </p:nvSpPr>
        <p:spPr>
          <a:xfrm>
            <a:off x="6507480" y="3763850"/>
            <a:ext cx="2475235"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Female sterilization</a:t>
            </a:r>
            <a:endParaRPr sz="1400" b="1" i="0" u="none" strike="noStrike" cap="none">
              <a:solidFill>
                <a:srgbClr val="000000"/>
              </a:solidFill>
              <a:latin typeface="Arial"/>
              <a:ea typeface="Arial"/>
              <a:cs typeface="Arial"/>
              <a:sym typeface="Arial"/>
            </a:endParaRPr>
          </a:p>
        </p:txBody>
      </p:sp>
      <p:sp>
        <p:nvSpPr>
          <p:cNvPr id="596" name="Google Shape;596;p13"/>
          <p:cNvSpPr txBox="1"/>
          <p:nvPr/>
        </p:nvSpPr>
        <p:spPr>
          <a:xfrm>
            <a:off x="9110881" y="3763849"/>
            <a:ext cx="2761015"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Male sterilization (vasectomy)</a:t>
            </a:r>
            <a:endParaRPr sz="1400" b="1" i="0" u="none" strike="noStrike" cap="none">
              <a:solidFill>
                <a:srgbClr val="000000"/>
              </a:solidFill>
              <a:latin typeface="Arial"/>
              <a:ea typeface="Arial"/>
              <a:cs typeface="Arial"/>
              <a:sym typeface="Arial"/>
            </a:endParaRPr>
          </a:p>
        </p:txBody>
      </p:sp>
      <p:sp>
        <p:nvSpPr>
          <p:cNvPr id="597" name="Google Shape;597;p13"/>
          <p:cNvSpPr txBox="1"/>
          <p:nvPr/>
        </p:nvSpPr>
        <p:spPr>
          <a:xfrm>
            <a:off x="11320183" y="-304175"/>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598" name="Google Shape;598;p13"/>
          <p:cNvSpPr txBox="1"/>
          <p:nvPr/>
        </p:nvSpPr>
        <p:spPr>
          <a:xfrm>
            <a:off x="745078" y="4594845"/>
            <a:ext cx="2689200" cy="193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Source Sans Pro"/>
                <a:ea typeface="Source Sans Pro"/>
                <a:cs typeface="Source Sans Pro"/>
                <a:sym typeface="Source Sans Pro"/>
              </a:rPr>
              <a:t>A device that is inserted into the uterus; can protect from pregnancy for 3-12 </a:t>
            </a:r>
            <a:r>
              <a:rPr lang="en-US" sz="2000"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years</a:t>
            </a:r>
            <a:r>
              <a:rPr lang="en-US" sz="2000" b="0" i="0" u="none" strike="noStrike" cap="none">
                <a:solidFill>
                  <a:schemeClr val="dk1"/>
                </a:solidFill>
                <a:latin typeface="Source Sans Pro"/>
                <a:ea typeface="Source Sans Pro"/>
                <a:cs typeface="Source Sans Pro"/>
                <a:sym typeface="Source Sans Pro"/>
              </a:rPr>
              <a:t> depending on the product</a:t>
            </a:r>
            <a:endParaRPr sz="2000" b="0" i="0" u="none" strike="noStrike" cap="none">
              <a:solidFill>
                <a:schemeClr val="dk1"/>
              </a:solidFill>
              <a:latin typeface="Source Sans Pro"/>
              <a:ea typeface="Source Sans Pro"/>
              <a:cs typeface="Source Sans Pro"/>
              <a:sym typeface="Source Sans Pro"/>
            </a:endParaRPr>
          </a:p>
        </p:txBody>
      </p:sp>
      <p:sp>
        <p:nvSpPr>
          <p:cNvPr id="599" name="Google Shape;599;p13"/>
          <p:cNvSpPr txBox="1"/>
          <p:nvPr/>
        </p:nvSpPr>
        <p:spPr>
          <a:xfrm>
            <a:off x="3511238" y="4594846"/>
            <a:ext cx="2781615"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Source Sans Pro"/>
                <a:ea typeface="Source Sans Pro"/>
                <a:cs typeface="Source Sans Pro"/>
                <a:sym typeface="Source Sans Pro"/>
              </a:rPr>
              <a:t>A  small rod or rods that are inserted under the skin of the arm; can protect from pregnancy for 3-5 years</a:t>
            </a:r>
            <a:endParaRPr sz="2000" b="0" i="0" u="none" strike="noStrike" cap="none">
              <a:solidFill>
                <a:schemeClr val="dk1"/>
              </a:solidFill>
              <a:latin typeface="Source Sans Pro"/>
              <a:ea typeface="Source Sans Pro"/>
              <a:cs typeface="Source Sans Pro"/>
              <a:sym typeface="Source Sans Pro"/>
            </a:endParaRPr>
          </a:p>
        </p:txBody>
      </p:sp>
      <p:sp>
        <p:nvSpPr>
          <p:cNvPr id="600" name="Google Shape;600;p13"/>
          <p:cNvSpPr txBox="1"/>
          <p:nvPr/>
        </p:nvSpPr>
        <p:spPr>
          <a:xfrm>
            <a:off x="6473342" y="4594846"/>
            <a:ext cx="2544125"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Source Sans Pro"/>
                <a:ea typeface="Source Sans Pro"/>
                <a:cs typeface="Source Sans Pro"/>
                <a:sym typeface="Source Sans Pro"/>
              </a:rPr>
              <a:t>A surgical procedure that blocks the tubes that carry the egg; protects from pregnancy permanently</a:t>
            </a:r>
            <a:endParaRPr sz="2000" b="0" i="0" u="none" strike="noStrike" cap="none">
              <a:solidFill>
                <a:schemeClr val="dk1"/>
              </a:solidFill>
              <a:latin typeface="Source Sans Pro"/>
              <a:ea typeface="Source Sans Pro"/>
              <a:cs typeface="Source Sans Pro"/>
              <a:sym typeface="Source Sans Pro"/>
            </a:endParaRPr>
          </a:p>
        </p:txBody>
      </p:sp>
      <p:sp>
        <p:nvSpPr>
          <p:cNvPr id="601" name="Google Shape;601;p13"/>
          <p:cNvSpPr txBox="1"/>
          <p:nvPr/>
        </p:nvSpPr>
        <p:spPr>
          <a:xfrm>
            <a:off x="9142729" y="4648312"/>
            <a:ext cx="2689157"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Source Sans Pro"/>
                <a:ea typeface="Source Sans Pro"/>
                <a:cs typeface="Source Sans Pro"/>
                <a:sym typeface="Source Sans Pro"/>
              </a:rPr>
              <a:t>A surgical procedure that blocks the tubes that carry the sperm; protects from pregnancy permanently</a:t>
            </a:r>
            <a:endParaRPr sz="2000" b="0" i="0" u="none" strike="noStrike" cap="none">
              <a:solidFill>
                <a:schemeClr val="dk1"/>
              </a:solidFill>
              <a:latin typeface="Source Sans Pro"/>
              <a:ea typeface="Source Sans Pro"/>
              <a:cs typeface="Source Sans Pro"/>
              <a:sym typeface="Source Sans Pro"/>
            </a:endParaRPr>
          </a:p>
        </p:txBody>
      </p:sp>
      <p:sp>
        <p:nvSpPr>
          <p:cNvPr id="602" name="Google Shape;602;p13"/>
          <p:cNvSpPr txBox="1">
            <a:spLocks noGrp="1"/>
          </p:cNvSpPr>
          <p:nvPr>
            <p:ph type="body" idx="1"/>
          </p:nvPr>
        </p:nvSpPr>
        <p:spPr>
          <a:xfrm>
            <a:off x="840287" y="997416"/>
            <a:ext cx="11085013" cy="61018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en-US" sz="3200" b="1" i="1">
                <a:solidFill>
                  <a:schemeClr val="accent5"/>
                </a:solidFill>
              </a:rPr>
              <a:t>Methods that are usually provided by a higher-level provider</a:t>
            </a:r>
            <a:endParaRPr sz="3200" b="1" i="1">
              <a:solidFill>
                <a:schemeClr val="accent5"/>
              </a:solidFill>
            </a:endParaRPr>
          </a:p>
        </p:txBody>
      </p:sp>
      <p:pic>
        <p:nvPicPr>
          <p:cNvPr id="603" name="Google Shape;603;p13"/>
          <p:cNvPicPr preferRelativeResize="0"/>
          <p:nvPr/>
        </p:nvPicPr>
        <p:blipFill rotWithShape="1">
          <a:blip r:embed="rId3">
            <a:alphaModFix/>
          </a:blip>
          <a:srcRect l="70515" t="40557" r="19123" b="52606"/>
          <a:stretch/>
        </p:blipFill>
        <p:spPr>
          <a:xfrm rot="-5400000">
            <a:off x="7022226" y="2074787"/>
            <a:ext cx="1446375" cy="1431626"/>
          </a:xfrm>
          <a:prstGeom prst="rect">
            <a:avLst/>
          </a:prstGeom>
          <a:noFill/>
          <a:ln>
            <a:noFill/>
          </a:ln>
        </p:spPr>
      </p:pic>
      <p:pic>
        <p:nvPicPr>
          <p:cNvPr id="604" name="Google Shape;604;p13"/>
          <p:cNvPicPr preferRelativeResize="0"/>
          <p:nvPr/>
        </p:nvPicPr>
        <p:blipFill rotWithShape="1">
          <a:blip r:embed="rId3">
            <a:alphaModFix/>
          </a:blip>
          <a:srcRect l="70334" t="50071" r="19801" b="41942"/>
          <a:stretch/>
        </p:blipFill>
        <p:spPr>
          <a:xfrm rot="-5400000">
            <a:off x="9763401" y="2007162"/>
            <a:ext cx="1447800" cy="1758051"/>
          </a:xfrm>
          <a:prstGeom prst="rect">
            <a:avLst/>
          </a:prstGeom>
          <a:noFill/>
          <a:ln>
            <a:noFill/>
          </a:ln>
        </p:spPr>
      </p:pic>
      <p:pic>
        <p:nvPicPr>
          <p:cNvPr id="605" name="Google Shape;605;p13"/>
          <p:cNvPicPr preferRelativeResize="0"/>
          <p:nvPr/>
        </p:nvPicPr>
        <p:blipFill rotWithShape="1">
          <a:blip r:embed="rId3">
            <a:alphaModFix/>
          </a:blip>
          <a:srcRect l="69800" t="19364" r="21593" b="74118"/>
          <a:stretch/>
        </p:blipFill>
        <p:spPr>
          <a:xfrm rot="-5400000">
            <a:off x="4222064" y="2087135"/>
            <a:ext cx="1359975" cy="1544652"/>
          </a:xfrm>
          <a:prstGeom prst="rect">
            <a:avLst/>
          </a:prstGeom>
          <a:noFill/>
          <a:ln>
            <a:noFill/>
          </a:ln>
        </p:spPr>
      </p:pic>
      <p:pic>
        <p:nvPicPr>
          <p:cNvPr id="606" name="Google Shape;606;p13"/>
          <p:cNvPicPr preferRelativeResize="0"/>
          <p:nvPr/>
        </p:nvPicPr>
        <p:blipFill rotWithShape="1">
          <a:blip r:embed="rId4">
            <a:alphaModFix/>
          </a:blip>
          <a:srcRect/>
          <a:stretch/>
        </p:blipFill>
        <p:spPr>
          <a:xfrm>
            <a:off x="926588" y="1966923"/>
            <a:ext cx="1993651" cy="1785101"/>
          </a:xfrm>
          <a:prstGeom prst="rect">
            <a:avLst/>
          </a:prstGeom>
          <a:noFill/>
          <a:ln>
            <a:noFill/>
          </a:ln>
        </p:spPr>
      </p:pic>
      <p:sp>
        <p:nvSpPr>
          <p:cNvPr id="607" name="Google Shape;607;p13"/>
          <p:cNvSpPr txBox="1"/>
          <p:nvPr/>
        </p:nvSpPr>
        <p:spPr>
          <a:xfrm>
            <a:off x="9141625" y="6611700"/>
            <a:ext cx="30504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Global FP Handbook, 2022</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838"/>
        <p:cNvGrpSpPr/>
        <p:nvPr/>
      </p:nvGrpSpPr>
      <p:grpSpPr>
        <a:xfrm>
          <a:off x="0" y="0"/>
          <a:ext cx="0" cy="0"/>
          <a:chOff x="0" y="0"/>
          <a:chExt cx="0" cy="0"/>
        </a:xfrm>
      </p:grpSpPr>
      <p:sp>
        <p:nvSpPr>
          <p:cNvPr id="1839" name="Google Shape;1839;p44"/>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Fertility awareness-based methods that usually require extended consultation time</a:t>
            </a:r>
            <a:endParaRPr/>
          </a:p>
        </p:txBody>
      </p:sp>
      <p:sp>
        <p:nvSpPr>
          <p:cNvPr id="1840" name="Google Shape;1840;p44"/>
          <p:cNvSpPr txBox="1">
            <a:spLocks noGrp="1"/>
          </p:cNvSpPr>
          <p:nvPr>
            <p:ph type="body" idx="2"/>
          </p:nvPr>
        </p:nvSpPr>
        <p:spPr>
          <a:xfrm>
            <a:off x="965200" y="269640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9</a:t>
            </a:r>
            <a:endParaRPr/>
          </a:p>
        </p:txBody>
      </p:sp>
      <p:sp>
        <p:nvSpPr>
          <p:cNvPr id="1841" name="Google Shape;1841;p4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846"/>
        <p:cNvGrpSpPr/>
        <p:nvPr/>
      </p:nvGrpSpPr>
      <p:grpSpPr>
        <a:xfrm>
          <a:off x="0" y="0"/>
          <a:ext cx="0" cy="0"/>
          <a:chOff x="0" y="0"/>
          <a:chExt cx="0" cy="0"/>
        </a:xfrm>
      </p:grpSpPr>
      <p:sp>
        <p:nvSpPr>
          <p:cNvPr id="1847" name="Google Shape;1847;p45"/>
          <p:cNvSpPr txBox="1">
            <a:spLocks noGrp="1"/>
          </p:cNvSpPr>
          <p:nvPr>
            <p:ph type="title"/>
          </p:nvPr>
        </p:nvSpPr>
        <p:spPr>
          <a:xfrm>
            <a:off x="838200" y="529160"/>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1848" name="Google Shape;1848;p45"/>
          <p:cNvSpPr txBox="1">
            <a:spLocks noGrp="1"/>
          </p:cNvSpPr>
          <p:nvPr>
            <p:ph type="body" idx="1"/>
          </p:nvPr>
        </p:nvSpPr>
        <p:spPr>
          <a:xfrm>
            <a:off x="838200" y="1553025"/>
            <a:ext cx="8092500" cy="51225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38888"/>
              </a:lnSpc>
              <a:spcBef>
                <a:spcPts val="0"/>
              </a:spcBef>
              <a:spcAft>
                <a:spcPts val="0"/>
              </a:spcAft>
              <a:buClr>
                <a:schemeClr val="dk1"/>
              </a:buClr>
              <a:buSzPct val="108107"/>
              <a:buNone/>
            </a:pPr>
            <a:r>
              <a:rPr lang="en-US" sz="3600"/>
              <a:t>By the end of this session, you will be able to:</a:t>
            </a:r>
            <a:endParaRPr/>
          </a:p>
          <a:p>
            <a:pPr marL="628650" lvl="1" indent="-552964" algn="l" rtl="0">
              <a:lnSpc>
                <a:spcPct val="115000"/>
              </a:lnSpc>
              <a:spcBef>
                <a:spcPts val="0"/>
              </a:spcBef>
              <a:spcAft>
                <a:spcPts val="0"/>
              </a:spcAft>
              <a:buClr>
                <a:schemeClr val="dk1"/>
              </a:buClr>
              <a:buSzPct val="108107"/>
              <a:buChar char="•"/>
            </a:pPr>
            <a:r>
              <a:rPr lang="en-US" sz="3600"/>
              <a:t>Describe key information related to standard days method (SDM) and lactational amenorrhea method (LAM), both fertility awareness-based methods (FAMs)</a:t>
            </a:r>
            <a:endParaRPr/>
          </a:p>
          <a:p>
            <a:pPr marL="628650" lvl="1" indent="-552964" algn="l" rtl="0">
              <a:lnSpc>
                <a:spcPct val="115000"/>
              </a:lnSpc>
              <a:spcBef>
                <a:spcPts val="0"/>
              </a:spcBef>
              <a:spcAft>
                <a:spcPts val="0"/>
              </a:spcAft>
              <a:buClr>
                <a:schemeClr val="dk1"/>
              </a:buClr>
              <a:buSzPct val="108107"/>
              <a:buChar char="•"/>
            </a:pPr>
            <a:r>
              <a:rPr lang="en-US" sz="3600"/>
              <a:t>Describe how to use the SDM and LAM methods to prevent unintended pregnancy</a:t>
            </a:r>
            <a:endParaRPr sz="3600"/>
          </a:p>
        </p:txBody>
      </p:sp>
      <p:sp>
        <p:nvSpPr>
          <p:cNvPr id="1849" name="Google Shape;1849;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121</a:t>
            </a:fld>
            <a:endParaRPr/>
          </a:p>
        </p:txBody>
      </p:sp>
      <p:sp>
        <p:nvSpPr>
          <p:cNvPr id="1850" name="Google Shape;1850;p45"/>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851" name="Google Shape;1851;p45"/>
          <p:cNvPicPr preferRelativeResize="0"/>
          <p:nvPr/>
        </p:nvPicPr>
        <p:blipFill rotWithShape="1">
          <a:blip r:embed="rId3">
            <a:alphaModFix/>
          </a:blip>
          <a:srcRect/>
          <a:stretch/>
        </p:blipFill>
        <p:spPr>
          <a:xfrm>
            <a:off x="8930802" y="2043812"/>
            <a:ext cx="2896000" cy="2770376"/>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856"/>
        <p:cNvGrpSpPr/>
        <p:nvPr/>
      </p:nvGrpSpPr>
      <p:grpSpPr>
        <a:xfrm>
          <a:off x="0" y="0"/>
          <a:ext cx="0" cy="0"/>
          <a:chOff x="0" y="0"/>
          <a:chExt cx="0" cy="0"/>
        </a:xfrm>
      </p:grpSpPr>
      <p:sp>
        <p:nvSpPr>
          <p:cNvPr id="1857" name="Google Shape;1857;p49"/>
          <p:cNvSpPr txBox="1">
            <a:spLocks noGrp="1"/>
          </p:cNvSpPr>
          <p:nvPr>
            <p:ph type="title"/>
          </p:nvPr>
        </p:nvSpPr>
        <p:spPr>
          <a:xfrm>
            <a:off x="838197" y="423069"/>
            <a:ext cx="1091777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is SDM?</a:t>
            </a:r>
            <a:endParaRPr/>
          </a:p>
        </p:txBody>
      </p:sp>
      <p:sp>
        <p:nvSpPr>
          <p:cNvPr id="1858" name="Google Shape;1858;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122</a:t>
            </a:fld>
            <a:endParaRPr/>
          </a:p>
        </p:txBody>
      </p:sp>
      <p:sp>
        <p:nvSpPr>
          <p:cNvPr id="1859" name="Google Shape;1859;p49"/>
          <p:cNvSpPr txBox="1">
            <a:spLocks noGrp="1"/>
          </p:cNvSpPr>
          <p:nvPr>
            <p:ph type="body" idx="1"/>
          </p:nvPr>
        </p:nvSpPr>
        <p:spPr>
          <a:xfrm>
            <a:off x="838198" y="1430399"/>
            <a:ext cx="7980126" cy="5427601"/>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rgbClr val="101A0D"/>
              </a:buClr>
              <a:buSzPts val="2500"/>
              <a:buChar char="•"/>
            </a:pPr>
            <a:r>
              <a:rPr lang="en-US" sz="2500">
                <a:solidFill>
                  <a:srgbClr val="101A0D"/>
                </a:solidFill>
                <a:latin typeface="Source Sans Pro"/>
                <a:ea typeface="Source Sans Pro"/>
                <a:cs typeface="Source Sans Pro"/>
                <a:sym typeface="Source Sans Pro"/>
              </a:rPr>
              <a:t>Uses CycleBeads</a:t>
            </a:r>
            <a:r>
              <a:rPr lang="en-US" sz="2500" baseline="30000">
                <a:latin typeface="Source Sans Pro"/>
                <a:ea typeface="Source Sans Pro"/>
                <a:cs typeface="Source Sans Pro"/>
                <a:sym typeface="Source Sans Pro"/>
              </a:rPr>
              <a:t>®  </a:t>
            </a:r>
            <a:r>
              <a:rPr lang="en-US" sz="2500">
                <a:solidFill>
                  <a:srgbClr val="101A0D"/>
                </a:solidFill>
                <a:latin typeface="Source Sans Pro"/>
                <a:ea typeface="Source Sans Pro"/>
                <a:cs typeface="Source Sans Pro"/>
                <a:sym typeface="Source Sans Pro"/>
              </a:rPr>
              <a:t>product or a paper version</a:t>
            </a:r>
            <a:endParaRPr sz="2500">
              <a:latin typeface="Source Sans Pro"/>
              <a:ea typeface="Source Sans Pro"/>
              <a:cs typeface="Source Sans Pro"/>
              <a:sym typeface="Source Sans Pro"/>
            </a:endParaRPr>
          </a:p>
          <a:p>
            <a:pPr marL="228600" lvl="0" indent="-228600" algn="l" rtl="0">
              <a:lnSpc>
                <a:spcPct val="110000"/>
              </a:lnSpc>
              <a:spcBef>
                <a:spcPts val="600"/>
              </a:spcBef>
              <a:spcAft>
                <a:spcPts val="0"/>
              </a:spcAft>
              <a:buClr>
                <a:srgbClr val="101A0D"/>
              </a:buClr>
              <a:buSzPts val="2500"/>
              <a:buChar char="•"/>
            </a:pPr>
            <a:r>
              <a:rPr lang="en-US" sz="2500">
                <a:solidFill>
                  <a:srgbClr val="101A0D"/>
                </a:solidFill>
                <a:latin typeface="Source Sans Pro"/>
                <a:ea typeface="Source Sans Pro"/>
                <a:cs typeface="Source Sans Pro"/>
                <a:sym typeface="Source Sans Pro"/>
              </a:rPr>
              <a:t>Identifies fertile days so that the couple can avoid unprotected sex on those days</a:t>
            </a:r>
            <a:endParaRPr/>
          </a:p>
          <a:p>
            <a:pPr marL="228600" lvl="0" indent="-228600" algn="l" rtl="0">
              <a:lnSpc>
                <a:spcPct val="110000"/>
              </a:lnSpc>
              <a:spcBef>
                <a:spcPts val="600"/>
              </a:spcBef>
              <a:spcAft>
                <a:spcPts val="0"/>
              </a:spcAft>
              <a:buSzPts val="2500"/>
              <a:buChar char="•"/>
            </a:pPr>
            <a:r>
              <a:rPr lang="en-US" sz="2500">
                <a:solidFill>
                  <a:srgbClr val="101A0D"/>
                </a:solidFill>
                <a:latin typeface="Source Sans Pro"/>
                <a:ea typeface="Source Sans Pro"/>
                <a:cs typeface="Source Sans Pro"/>
                <a:sym typeface="Source Sans Pro"/>
              </a:rPr>
              <a:t>95% effective with </a:t>
            </a:r>
            <a:r>
              <a:rPr lang="en-US" sz="2500" b="1">
                <a:solidFill>
                  <a:schemeClr val="accent5"/>
                </a:solidFill>
                <a:latin typeface="Source Sans Pro"/>
                <a:ea typeface="Source Sans Pro"/>
                <a:cs typeface="Source Sans Pro"/>
                <a:sym typeface="Source Sans Pro"/>
              </a:rPr>
              <a:t>perfect</a:t>
            </a:r>
            <a:r>
              <a:rPr lang="en-US" sz="2500">
                <a:solidFill>
                  <a:srgbClr val="101A0D"/>
                </a:solidFill>
                <a:latin typeface="Source Sans Pro"/>
                <a:ea typeface="Source Sans Pro"/>
                <a:cs typeface="Source Sans Pro"/>
                <a:sym typeface="Source Sans Pro"/>
              </a:rPr>
              <a:t> use</a:t>
            </a:r>
            <a:endParaRPr/>
          </a:p>
          <a:p>
            <a:pPr marL="228600" lvl="0" indent="-228600" algn="l" rtl="0">
              <a:lnSpc>
                <a:spcPct val="110000"/>
              </a:lnSpc>
              <a:spcBef>
                <a:spcPts val="600"/>
              </a:spcBef>
              <a:spcAft>
                <a:spcPts val="0"/>
              </a:spcAft>
              <a:buSzPts val="2500"/>
              <a:buChar char="•"/>
            </a:pPr>
            <a:r>
              <a:rPr lang="en-US" sz="2500">
                <a:solidFill>
                  <a:srgbClr val="101A0D"/>
                </a:solidFill>
                <a:latin typeface="Source Sans Pro"/>
                <a:ea typeface="Source Sans Pro"/>
                <a:cs typeface="Source Sans Pro"/>
                <a:sym typeface="Source Sans Pro"/>
              </a:rPr>
              <a:t>88% effective with </a:t>
            </a:r>
            <a:r>
              <a:rPr lang="en-US" sz="2500" b="1">
                <a:solidFill>
                  <a:schemeClr val="accent5"/>
                </a:solidFill>
                <a:latin typeface="Source Sans Pro"/>
                <a:ea typeface="Source Sans Pro"/>
                <a:cs typeface="Source Sans Pro"/>
                <a:sym typeface="Source Sans Pro"/>
              </a:rPr>
              <a:t>typical</a:t>
            </a:r>
            <a:r>
              <a:rPr lang="en-US" sz="2500">
                <a:solidFill>
                  <a:srgbClr val="101A0D"/>
                </a:solidFill>
                <a:latin typeface="Source Sans Pro"/>
                <a:ea typeface="Source Sans Pro"/>
                <a:cs typeface="Source Sans Pro"/>
                <a:sym typeface="Source Sans Pro"/>
              </a:rPr>
              <a:t> use</a:t>
            </a:r>
            <a:endParaRPr/>
          </a:p>
          <a:p>
            <a:pPr marL="0" lvl="0" indent="0" algn="l" rtl="0">
              <a:lnSpc>
                <a:spcPct val="110000"/>
              </a:lnSpc>
              <a:spcBef>
                <a:spcPts val="600"/>
              </a:spcBef>
              <a:spcAft>
                <a:spcPts val="0"/>
              </a:spcAft>
              <a:buClr>
                <a:srgbClr val="101A0D"/>
              </a:buClr>
              <a:buSzPts val="2500"/>
              <a:buNone/>
            </a:pPr>
            <a:r>
              <a:rPr lang="en-US" sz="2500" b="1" i="1">
                <a:solidFill>
                  <a:srgbClr val="101A0D"/>
                </a:solidFill>
                <a:latin typeface="Source Sans Pro"/>
                <a:ea typeface="Source Sans Pro"/>
                <a:cs typeface="Source Sans Pro"/>
                <a:sym typeface="Source Sans Pro"/>
              </a:rPr>
              <a:t>Who can use it?</a:t>
            </a:r>
            <a:endParaRPr sz="2500">
              <a:latin typeface="Source Sans Pro"/>
              <a:ea typeface="Source Sans Pro"/>
              <a:cs typeface="Source Sans Pro"/>
              <a:sym typeface="Source Sans Pro"/>
            </a:endParaRPr>
          </a:p>
          <a:p>
            <a:pPr marL="228600" lvl="0" indent="-228600" algn="l" rtl="0">
              <a:lnSpc>
                <a:spcPct val="110000"/>
              </a:lnSpc>
              <a:spcBef>
                <a:spcPts val="600"/>
              </a:spcBef>
              <a:spcAft>
                <a:spcPts val="0"/>
              </a:spcAft>
              <a:buClr>
                <a:srgbClr val="101A0D"/>
              </a:buClr>
              <a:buSzPts val="2500"/>
              <a:buChar char="•"/>
            </a:pPr>
            <a:r>
              <a:rPr lang="en-US" sz="2500">
                <a:solidFill>
                  <a:srgbClr val="101A0D"/>
                </a:solidFill>
                <a:latin typeface="Source Sans Pro"/>
                <a:ea typeface="Source Sans Pro"/>
                <a:cs typeface="Source Sans Pro"/>
                <a:sym typeface="Source Sans Pro"/>
              </a:rPr>
              <a:t>Only women who regularly get their monthly bleeding about once a month (those with menstrual cycles between </a:t>
            </a:r>
            <a:r>
              <a:rPr lang="en-US" sz="2500" b="1">
                <a:solidFill>
                  <a:schemeClr val="accent5"/>
                </a:solidFill>
                <a:latin typeface="Source Sans Pro"/>
                <a:ea typeface="Source Sans Pro"/>
                <a:cs typeface="Source Sans Pro"/>
                <a:sym typeface="Source Sans Pro"/>
              </a:rPr>
              <a:t>26 to 32 days </a:t>
            </a:r>
            <a:r>
              <a:rPr lang="en-US" sz="2500">
                <a:solidFill>
                  <a:srgbClr val="101A0D"/>
                </a:solidFill>
                <a:latin typeface="Source Sans Pro"/>
                <a:ea typeface="Source Sans Pro"/>
                <a:cs typeface="Source Sans Pro"/>
                <a:sym typeface="Source Sans Pro"/>
              </a:rPr>
              <a:t>long)</a:t>
            </a:r>
            <a:endParaRPr/>
          </a:p>
          <a:p>
            <a:pPr marL="228600" lvl="0" indent="-228600" algn="l" rtl="0">
              <a:lnSpc>
                <a:spcPct val="110000"/>
              </a:lnSpc>
              <a:spcBef>
                <a:spcPts val="600"/>
              </a:spcBef>
              <a:spcAft>
                <a:spcPts val="0"/>
              </a:spcAft>
              <a:buClr>
                <a:srgbClr val="101A0D"/>
              </a:buClr>
              <a:buSzPts val="2500"/>
              <a:buChar char="•"/>
            </a:pPr>
            <a:r>
              <a:rPr lang="en-US" sz="2500">
                <a:solidFill>
                  <a:srgbClr val="101A0D"/>
                </a:solidFill>
                <a:latin typeface="Source Sans Pro"/>
                <a:ea typeface="Source Sans Pro"/>
                <a:cs typeface="Source Sans Pro"/>
                <a:sym typeface="Source Sans Pro"/>
              </a:rPr>
              <a:t>Couples who communicate well and mutually agree to avoid unprotected sex on the days the woman is fertile</a:t>
            </a:r>
            <a:endParaRPr sz="2500">
              <a:latin typeface="Source Sans Pro"/>
              <a:ea typeface="Source Sans Pro"/>
              <a:cs typeface="Source Sans Pro"/>
              <a:sym typeface="Source Sans Pro"/>
            </a:endParaRPr>
          </a:p>
        </p:txBody>
      </p:sp>
      <p:grpSp>
        <p:nvGrpSpPr>
          <p:cNvPr id="1860" name="Google Shape;1860;p49"/>
          <p:cNvGrpSpPr/>
          <p:nvPr/>
        </p:nvGrpSpPr>
        <p:grpSpPr>
          <a:xfrm>
            <a:off x="7533685" y="1691014"/>
            <a:ext cx="4222284" cy="3018277"/>
            <a:chOff x="8556031" y="2094471"/>
            <a:chExt cx="3417888" cy="2410271"/>
          </a:xfrm>
        </p:grpSpPr>
        <p:graphicFrame>
          <p:nvGraphicFramePr>
            <p:cNvPr id="1861" name="Google Shape;1861;p49"/>
            <p:cNvGraphicFramePr/>
            <p:nvPr/>
          </p:nvGraphicFramePr>
          <p:xfrm>
            <a:off x="8691656" y="2094471"/>
            <a:ext cx="3146639" cy="2410271"/>
          </p:xfrm>
          <a:graphic>
            <a:graphicData uri="http://schemas.openxmlformats.org/presentationml/2006/ole">
              <mc:AlternateContent xmlns:mc="http://schemas.openxmlformats.org/markup-compatibility/2006">
                <mc:Choice xmlns:v="urn:schemas-microsoft-com:vml" Requires="v">
                  <p:oleObj r:id="rId3" imgW="3146639" imgH="2410271" progId="CorelDRAW.Graphic.10">
                    <p:embed/>
                  </p:oleObj>
                </mc:Choice>
                <mc:Fallback>
                  <p:oleObj r:id="rId3" imgW="3146639" imgH="2410271" progId="CorelDRAW.Graphic.10">
                    <p:embed/>
                    <p:pic>
                      <p:nvPicPr>
                        <p:cNvPr id="1861" name="Google Shape;1861;p49"/>
                        <p:cNvPicPr preferRelativeResize="0"/>
                        <p:nvPr/>
                      </p:nvPicPr>
                      <p:blipFill rotWithShape="1">
                        <a:blip r:embed="rId4">
                          <a:alphaModFix/>
                        </a:blip>
                        <a:srcRect/>
                        <a:stretch/>
                      </p:blipFill>
                      <p:spPr>
                        <a:xfrm>
                          <a:off x="8691656" y="2094471"/>
                          <a:ext cx="3146639" cy="2410271"/>
                        </a:xfrm>
                        <a:prstGeom prst="rect">
                          <a:avLst/>
                        </a:prstGeom>
                        <a:noFill/>
                        <a:ln>
                          <a:noFill/>
                        </a:ln>
                      </p:spPr>
                    </p:pic>
                  </p:oleObj>
                </mc:Fallback>
              </mc:AlternateContent>
            </a:graphicData>
          </a:graphic>
        </p:graphicFrame>
        <p:sp>
          <p:nvSpPr>
            <p:cNvPr id="1862" name="Google Shape;1862;p49"/>
            <p:cNvSpPr txBox="1"/>
            <p:nvPr/>
          </p:nvSpPr>
          <p:spPr>
            <a:xfrm>
              <a:off x="8556031" y="3320030"/>
              <a:ext cx="3417888"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ource Sans Pro"/>
                  <a:ea typeface="Source Sans Pro"/>
                  <a:cs typeface="Source Sans Pro"/>
                  <a:sym typeface="Source Sans Pro"/>
                </a:rPr>
                <a:t>CycleBeads®</a:t>
              </a:r>
              <a:endParaRPr sz="1400" b="0" i="0" u="none" strike="noStrike" cap="none">
                <a:solidFill>
                  <a:schemeClr val="dk1"/>
                </a:solidFill>
                <a:latin typeface="Arial"/>
                <a:ea typeface="Arial"/>
                <a:cs typeface="Arial"/>
                <a:sym typeface="Arial"/>
              </a:endParaRPr>
            </a:p>
          </p:txBody>
        </p:sp>
      </p:grpSp>
      <p:sp>
        <p:nvSpPr>
          <p:cNvPr id="1863" name="Google Shape;1863;p49"/>
          <p:cNvSpPr txBox="1"/>
          <p:nvPr/>
        </p:nvSpPr>
        <p:spPr>
          <a:xfrm>
            <a:off x="9451075" y="4709500"/>
            <a:ext cx="23043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FP TRP, SDM module </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869"/>
        <p:cNvGrpSpPr/>
        <p:nvPr/>
      </p:nvGrpSpPr>
      <p:grpSpPr>
        <a:xfrm>
          <a:off x="0" y="0"/>
          <a:ext cx="0" cy="0"/>
          <a:chOff x="0" y="0"/>
          <a:chExt cx="0" cy="0"/>
        </a:xfrm>
      </p:grpSpPr>
      <p:sp>
        <p:nvSpPr>
          <p:cNvPr id="1870" name="Google Shape;1870;p47"/>
          <p:cNvSpPr txBox="1">
            <a:spLocks noGrp="1"/>
          </p:cNvSpPr>
          <p:nvPr>
            <p:ph type="title"/>
          </p:nvPr>
        </p:nvSpPr>
        <p:spPr>
          <a:xfrm>
            <a:off x="838197" y="423069"/>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SDM: What you should know</a:t>
            </a:r>
            <a:endParaRPr/>
          </a:p>
        </p:txBody>
      </p:sp>
      <p:sp>
        <p:nvSpPr>
          <p:cNvPr id="1871" name="Google Shape;1871;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123</a:t>
            </a:fld>
            <a:endParaRPr/>
          </a:p>
        </p:txBody>
      </p:sp>
      <p:sp>
        <p:nvSpPr>
          <p:cNvPr id="1872" name="Google Shape;1872;p47"/>
          <p:cNvSpPr txBox="1">
            <a:spLocks noGrp="1"/>
          </p:cNvSpPr>
          <p:nvPr>
            <p:ph type="body" idx="1"/>
          </p:nvPr>
        </p:nvSpPr>
        <p:spPr>
          <a:xfrm>
            <a:off x="4885151" y="1484844"/>
            <a:ext cx="6688138" cy="4948511"/>
          </a:xfrm>
          <a:prstGeom prst="rect">
            <a:avLst/>
          </a:prstGeom>
          <a:noFill/>
          <a:ln>
            <a:noFill/>
          </a:ln>
        </p:spPr>
        <p:txBody>
          <a:bodyPr spcFirstLastPara="1" wrap="square" lIns="91425" tIns="45700" rIns="91425" bIns="45700" anchor="t" anchorCtr="0">
            <a:normAutofit fontScale="92500" lnSpcReduction="10000"/>
          </a:bodyPr>
          <a:lstStyle/>
          <a:p>
            <a:pPr marL="457200" lvl="0" indent="-368300" algn="l" rtl="0">
              <a:lnSpc>
                <a:spcPct val="130000"/>
              </a:lnSpc>
              <a:spcBef>
                <a:spcPts val="600"/>
              </a:spcBef>
              <a:spcAft>
                <a:spcPts val="0"/>
              </a:spcAft>
              <a:buSzPct val="84942"/>
              <a:buFont typeface="Arial"/>
              <a:buChar char="•"/>
            </a:pPr>
            <a:r>
              <a:rPr lang="en-US" sz="2800"/>
              <a:t>If a woman’s cycle is not regular or between 26-32 days, she should use another method of contraception</a:t>
            </a:r>
            <a:endParaRPr/>
          </a:p>
          <a:p>
            <a:pPr marL="457200" lvl="0" indent="-368300" algn="l" rtl="0">
              <a:lnSpc>
                <a:spcPct val="130000"/>
              </a:lnSpc>
              <a:spcBef>
                <a:spcPts val="600"/>
              </a:spcBef>
              <a:spcAft>
                <a:spcPts val="0"/>
              </a:spcAft>
              <a:buSzPct val="84942"/>
              <a:buFont typeface="Arial"/>
              <a:buChar char="•"/>
            </a:pPr>
            <a:r>
              <a:rPr lang="en-US" sz="2800"/>
              <a:t>Requires daily tracking</a:t>
            </a:r>
            <a:endParaRPr/>
          </a:p>
          <a:p>
            <a:pPr marL="457200" lvl="0" indent="-368300" algn="l" rtl="0">
              <a:lnSpc>
                <a:spcPct val="130000"/>
              </a:lnSpc>
              <a:spcBef>
                <a:spcPts val="600"/>
              </a:spcBef>
              <a:spcAft>
                <a:spcPts val="0"/>
              </a:spcAft>
              <a:buSzPct val="84942"/>
              <a:buFont typeface="Arial"/>
              <a:buChar char="•"/>
            </a:pPr>
            <a:r>
              <a:rPr lang="en-US" sz="2800">
                <a:solidFill>
                  <a:schemeClr val="dk1"/>
                </a:solidFill>
                <a:latin typeface="Source Sans Pro"/>
                <a:ea typeface="Source Sans Pro"/>
                <a:cs typeface="Source Sans Pro"/>
                <a:sym typeface="Source Sans Pro"/>
              </a:rPr>
              <a:t>Requires cooperation between partners and agreement to a couple to abstain from sex or use another method on fertile days </a:t>
            </a:r>
            <a:endParaRPr/>
          </a:p>
          <a:p>
            <a:pPr marL="457200" lvl="0" indent="-368300" algn="l" rtl="0">
              <a:lnSpc>
                <a:spcPct val="130000"/>
              </a:lnSpc>
              <a:spcBef>
                <a:spcPts val="600"/>
              </a:spcBef>
              <a:spcAft>
                <a:spcPts val="0"/>
              </a:spcAft>
              <a:buSzPct val="84942"/>
              <a:buFont typeface="Arial"/>
              <a:buChar char="•"/>
            </a:pPr>
            <a:r>
              <a:rPr lang="en-US" sz="2800"/>
              <a:t>Does not protect against HIV or sexually transmitted infections</a:t>
            </a:r>
            <a:endParaRPr/>
          </a:p>
        </p:txBody>
      </p:sp>
      <p:pic>
        <p:nvPicPr>
          <p:cNvPr id="1873" name="Google Shape;1873;p47"/>
          <p:cNvPicPr preferRelativeResize="0"/>
          <p:nvPr/>
        </p:nvPicPr>
        <p:blipFill rotWithShape="1">
          <a:blip r:embed="rId3">
            <a:alphaModFix/>
          </a:blip>
          <a:srcRect/>
          <a:stretch/>
        </p:blipFill>
        <p:spPr>
          <a:xfrm>
            <a:off x="838197" y="1693888"/>
            <a:ext cx="3743142" cy="4319300"/>
          </a:xfrm>
          <a:prstGeom prst="rect">
            <a:avLst/>
          </a:prstGeom>
          <a:noFill/>
          <a:ln>
            <a:noFill/>
          </a:ln>
        </p:spPr>
      </p:pic>
      <p:sp>
        <p:nvSpPr>
          <p:cNvPr id="1874" name="Google Shape;1874;p47"/>
          <p:cNvSpPr txBox="1"/>
          <p:nvPr/>
        </p:nvSpPr>
        <p:spPr>
          <a:xfrm>
            <a:off x="871830" y="56853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878"/>
        <p:cNvGrpSpPr/>
        <p:nvPr/>
      </p:nvGrpSpPr>
      <p:grpSpPr>
        <a:xfrm>
          <a:off x="0" y="0"/>
          <a:ext cx="0" cy="0"/>
          <a:chOff x="0" y="0"/>
          <a:chExt cx="0" cy="0"/>
        </a:xfrm>
      </p:grpSpPr>
      <p:sp>
        <p:nvSpPr>
          <p:cNvPr id="1879" name="Google Shape;1879;p380"/>
          <p:cNvSpPr txBox="1"/>
          <p:nvPr/>
        </p:nvSpPr>
        <p:spPr>
          <a:xfrm>
            <a:off x="512998" y="2687952"/>
            <a:ext cx="3833400" cy="20559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880" name="Google Shape;1880;p380"/>
          <p:cNvSpPr txBox="1">
            <a:spLocks noGrp="1"/>
          </p:cNvSpPr>
          <p:nvPr>
            <p:ph type="title"/>
          </p:nvPr>
        </p:nvSpPr>
        <p:spPr>
          <a:xfrm>
            <a:off x="864977" y="548266"/>
            <a:ext cx="10817134"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SDM</a:t>
            </a:r>
            <a:endParaRPr i="1"/>
          </a:p>
        </p:txBody>
      </p:sp>
      <p:sp>
        <p:nvSpPr>
          <p:cNvPr id="1881" name="Google Shape;1881;p380"/>
          <p:cNvSpPr/>
          <p:nvPr/>
        </p:nvSpPr>
        <p:spPr>
          <a:xfrm>
            <a:off x="952500" y="1288936"/>
            <a:ext cx="8686800" cy="5285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82" name="Google Shape;1882;p380" descr="Diagram, text, whiteboard&#10;&#10;Description automatically generated"/>
          <p:cNvPicPr preferRelativeResize="0"/>
          <p:nvPr/>
        </p:nvPicPr>
        <p:blipFill rotWithShape="1">
          <a:blip r:embed="rId3">
            <a:alphaModFix/>
          </a:blip>
          <a:srcRect/>
          <a:stretch/>
        </p:blipFill>
        <p:spPr>
          <a:xfrm>
            <a:off x="4955576" y="46996"/>
            <a:ext cx="6726525" cy="6764017"/>
          </a:xfrm>
          <a:prstGeom prst="rect">
            <a:avLst/>
          </a:prstGeom>
          <a:noFill/>
          <a:ln>
            <a:noFill/>
          </a:ln>
        </p:spPr>
      </p:pic>
      <p:sp>
        <p:nvSpPr>
          <p:cNvPr id="1883" name="Google Shape;1883;p380"/>
          <p:cNvSpPr txBox="1"/>
          <p:nvPr/>
        </p:nvSpPr>
        <p:spPr>
          <a:xfrm>
            <a:off x="9887700" y="6611700"/>
            <a:ext cx="23043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FP TRP, SDM module </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888"/>
        <p:cNvGrpSpPr/>
        <p:nvPr/>
      </p:nvGrpSpPr>
      <p:grpSpPr>
        <a:xfrm>
          <a:off x="0" y="0"/>
          <a:ext cx="0" cy="0"/>
          <a:chOff x="0" y="0"/>
          <a:chExt cx="0" cy="0"/>
        </a:xfrm>
      </p:grpSpPr>
      <p:sp>
        <p:nvSpPr>
          <p:cNvPr id="1889" name="Google Shape;1889;p381"/>
          <p:cNvSpPr txBox="1">
            <a:spLocks noGrp="1"/>
          </p:cNvSpPr>
          <p:nvPr>
            <p:ph type="title"/>
          </p:nvPr>
        </p:nvSpPr>
        <p:spPr>
          <a:xfrm>
            <a:off x="838200" y="41744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SDM (continued)</a:t>
            </a:r>
            <a:endParaRPr/>
          </a:p>
        </p:txBody>
      </p:sp>
      <p:sp>
        <p:nvSpPr>
          <p:cNvPr id="1890" name="Google Shape;1890;p3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125</a:t>
            </a:fld>
            <a:endParaRPr/>
          </a:p>
        </p:txBody>
      </p:sp>
      <p:sp>
        <p:nvSpPr>
          <p:cNvPr id="1891" name="Google Shape;1891;p381"/>
          <p:cNvSpPr txBox="1"/>
          <p:nvPr/>
        </p:nvSpPr>
        <p:spPr>
          <a:xfrm>
            <a:off x="838201" y="1493837"/>
            <a:ext cx="5472658" cy="4946718"/>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3300"/>
              <a:buFont typeface="Arial"/>
              <a:buNone/>
            </a:pPr>
            <a:r>
              <a:rPr lang="en-US" sz="3300" b="1" i="0" u="none" strike="noStrike" cap="none">
                <a:solidFill>
                  <a:schemeClr val="accent5"/>
                </a:solidFill>
                <a:latin typeface="Source Sans Pro"/>
                <a:ea typeface="Source Sans Pro"/>
                <a:cs typeface="Source Sans Pro"/>
                <a:sym typeface="Source Sans Pro"/>
              </a:rPr>
              <a:t>2. What to expect </a:t>
            </a:r>
            <a:r>
              <a:rPr lang="en-US" sz="33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914400" marR="0" lvl="1" indent="-457200" algn="l" rtl="0">
              <a:lnSpc>
                <a:spcPct val="110000"/>
              </a:lnSpc>
              <a:spcBef>
                <a:spcPts val="600"/>
              </a:spcBef>
              <a:spcAft>
                <a:spcPts val="0"/>
              </a:spcAft>
              <a:buClr>
                <a:schemeClr val="dk1"/>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No side effects or health risks</a:t>
            </a:r>
            <a:endParaRPr sz="1400" b="0" i="0" u="none" strike="noStrike" cap="none">
              <a:solidFill>
                <a:srgbClr val="000000"/>
              </a:solidFill>
              <a:latin typeface="Arial"/>
              <a:ea typeface="Arial"/>
              <a:cs typeface="Arial"/>
              <a:sym typeface="Arial"/>
            </a:endParaRPr>
          </a:p>
          <a:p>
            <a:pPr marL="914400" marR="0" lvl="1" indent="-457200" algn="l" rtl="0">
              <a:lnSpc>
                <a:spcPct val="110000"/>
              </a:lnSpc>
              <a:spcBef>
                <a:spcPts val="600"/>
              </a:spcBef>
              <a:spcAft>
                <a:spcPts val="0"/>
              </a:spcAft>
              <a:buClr>
                <a:schemeClr val="dk1"/>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No change to monthly bleeding patterns</a:t>
            </a:r>
            <a:endParaRPr sz="1400" b="0" i="0" u="none" strike="noStrike" cap="none">
              <a:solidFill>
                <a:srgbClr val="000000"/>
              </a:solidFill>
              <a:latin typeface="Arial"/>
              <a:ea typeface="Arial"/>
              <a:cs typeface="Arial"/>
              <a:sym typeface="Arial"/>
            </a:endParaRPr>
          </a:p>
          <a:p>
            <a:pPr marL="914400" marR="0" lvl="1" indent="-457200" algn="l" rtl="0">
              <a:lnSpc>
                <a:spcPct val="110000"/>
              </a:lnSpc>
              <a:spcBef>
                <a:spcPts val="600"/>
              </a:spcBef>
              <a:spcAft>
                <a:spcPts val="0"/>
              </a:spcAft>
              <a:buClr>
                <a:schemeClr val="dk1"/>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Do not need a provider to stop use</a:t>
            </a:r>
            <a:endParaRPr sz="1400" b="0" i="0" u="none" strike="noStrike" cap="none">
              <a:solidFill>
                <a:srgbClr val="000000"/>
              </a:solidFill>
              <a:latin typeface="Arial"/>
              <a:ea typeface="Arial"/>
              <a:cs typeface="Arial"/>
              <a:sym typeface="Arial"/>
            </a:endParaRPr>
          </a:p>
          <a:p>
            <a:pPr marL="914400" marR="0" lvl="1" indent="-457200" algn="l" rtl="0">
              <a:lnSpc>
                <a:spcPct val="110000"/>
              </a:lnSpc>
              <a:spcBef>
                <a:spcPts val="600"/>
              </a:spcBef>
              <a:spcAft>
                <a:spcPts val="0"/>
              </a:spcAft>
              <a:buClr>
                <a:schemeClr val="dk1"/>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No change to fertility</a:t>
            </a:r>
            <a:endParaRPr sz="1400" b="0" i="0" u="none" strike="noStrike" cap="none">
              <a:solidFill>
                <a:srgbClr val="000000"/>
              </a:solidFill>
              <a:latin typeface="Arial"/>
              <a:ea typeface="Arial"/>
              <a:cs typeface="Arial"/>
              <a:sym typeface="Arial"/>
            </a:endParaRPr>
          </a:p>
        </p:txBody>
      </p:sp>
      <p:pic>
        <p:nvPicPr>
          <p:cNvPr id="1892" name="Google Shape;1892;p381" descr="A picture containing outdoor, ground, sky, tree&#10;&#10;Description automatically generated"/>
          <p:cNvPicPr preferRelativeResize="0"/>
          <p:nvPr/>
        </p:nvPicPr>
        <p:blipFill rotWithShape="1">
          <a:blip r:embed="rId3">
            <a:alphaModFix/>
          </a:blip>
          <a:srcRect/>
          <a:stretch/>
        </p:blipFill>
        <p:spPr>
          <a:xfrm>
            <a:off x="6741202" y="1628117"/>
            <a:ext cx="4612597" cy="4406561"/>
          </a:xfrm>
          <a:prstGeom prst="rect">
            <a:avLst/>
          </a:prstGeom>
          <a:noFill/>
          <a:ln>
            <a:noFill/>
          </a:ln>
        </p:spPr>
      </p:pic>
      <p:sp>
        <p:nvSpPr>
          <p:cNvPr id="1893" name="Google Shape;1893;p381"/>
          <p:cNvSpPr txBox="1"/>
          <p:nvPr/>
        </p:nvSpPr>
        <p:spPr>
          <a:xfrm>
            <a:off x="6741205" y="5706775"/>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898"/>
        <p:cNvGrpSpPr/>
        <p:nvPr/>
      </p:nvGrpSpPr>
      <p:grpSpPr>
        <a:xfrm>
          <a:off x="0" y="0"/>
          <a:ext cx="0" cy="0"/>
          <a:chOff x="0" y="0"/>
          <a:chExt cx="0" cy="0"/>
        </a:xfrm>
      </p:grpSpPr>
      <p:pic>
        <p:nvPicPr>
          <p:cNvPr id="1899" name="Google Shape;1899;p382"/>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900" name="Google Shape;1900;p382"/>
          <p:cNvSpPr txBox="1">
            <a:spLocks noGrp="1"/>
          </p:cNvSpPr>
          <p:nvPr>
            <p:ph type="title"/>
          </p:nvPr>
        </p:nvSpPr>
        <p:spPr>
          <a:xfrm>
            <a:off x="838200" y="515677"/>
            <a:ext cx="755461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SDM (continued)</a:t>
            </a:r>
            <a:endParaRPr/>
          </a:p>
        </p:txBody>
      </p:sp>
      <p:sp>
        <p:nvSpPr>
          <p:cNvPr id="1901" name="Google Shape;1901;p38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126</a:t>
            </a:fld>
            <a:endParaRPr/>
          </a:p>
        </p:txBody>
      </p:sp>
      <p:sp>
        <p:nvSpPr>
          <p:cNvPr id="1902" name="Google Shape;1902;p382"/>
          <p:cNvSpPr txBox="1"/>
          <p:nvPr/>
        </p:nvSpPr>
        <p:spPr>
          <a:xfrm>
            <a:off x="851452" y="1600200"/>
            <a:ext cx="7390506"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accent5"/>
                </a:solidFill>
                <a:latin typeface="Source Sans Pro"/>
                <a:ea typeface="Source Sans Pro"/>
                <a:cs typeface="Source Sans Pro"/>
                <a:sym typeface="Source Sans Pro"/>
              </a:rPr>
              <a:t>3. When </a:t>
            </a:r>
            <a:r>
              <a:rPr lang="en-US" sz="36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88975" marR="0" lvl="0" indent="-231775"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needs condoms, spermicides or ECPs</a:t>
            </a:r>
            <a:endParaRPr sz="1400" b="0" i="0" u="none" strike="noStrike" cap="none">
              <a:solidFill>
                <a:srgbClr val="000000"/>
              </a:solidFill>
              <a:latin typeface="Arial"/>
              <a:ea typeface="Arial"/>
              <a:cs typeface="Arial"/>
              <a:sym typeface="Arial"/>
            </a:endParaRPr>
          </a:p>
          <a:p>
            <a:pPr marL="688975" marR="0" lvl="0" indent="-231775"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688975" marR="0" lvl="0" indent="-231775"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wants to switch to another method</a:t>
            </a:r>
            <a:endParaRPr sz="1400" b="0" i="0" u="none" strike="noStrike" cap="none">
              <a:solidFill>
                <a:srgbClr val="000000"/>
              </a:solidFill>
              <a:latin typeface="Arial"/>
              <a:ea typeface="Arial"/>
              <a:cs typeface="Arial"/>
              <a:sym typeface="Arial"/>
            </a:endParaRPr>
          </a:p>
          <a:p>
            <a:pPr marL="692150" marR="0" lvl="0" indent="-222250"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thinks she is pregnant and wants a pregnancy test, or if she wants to get pregnant</a:t>
            </a:r>
            <a:endParaRPr sz="1400" b="0" i="0" u="none" strike="noStrike" cap="none">
              <a:solidFill>
                <a:srgbClr val="000000"/>
              </a:solidFill>
              <a:latin typeface="Arial"/>
              <a:ea typeface="Arial"/>
              <a:cs typeface="Arial"/>
              <a:sym typeface="Arial"/>
            </a:endParaRPr>
          </a:p>
        </p:txBody>
      </p:sp>
      <p:sp>
        <p:nvSpPr>
          <p:cNvPr id="1903" name="Google Shape;1903;p382"/>
          <p:cNvSpPr txBox="1"/>
          <p:nvPr/>
        </p:nvSpPr>
        <p:spPr>
          <a:xfrm>
            <a:off x="8461080" y="64539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908"/>
        <p:cNvGrpSpPr/>
        <p:nvPr/>
      </p:nvGrpSpPr>
      <p:grpSpPr>
        <a:xfrm>
          <a:off x="0" y="0"/>
          <a:ext cx="0" cy="0"/>
          <a:chOff x="0" y="0"/>
          <a:chExt cx="0" cy="0"/>
        </a:xfrm>
      </p:grpSpPr>
      <p:pic>
        <p:nvPicPr>
          <p:cNvPr id="1909" name="Google Shape;1909;p383" descr="A picture containing person, standing, posing&#10;&#10;Description automatically generated"/>
          <p:cNvPicPr preferRelativeResize="0"/>
          <p:nvPr/>
        </p:nvPicPr>
        <p:blipFill rotWithShape="1">
          <a:blip r:embed="rId3">
            <a:alphaModFix/>
          </a:blip>
          <a:srcRect/>
          <a:stretch/>
        </p:blipFill>
        <p:spPr>
          <a:xfrm>
            <a:off x="8581672" y="0"/>
            <a:ext cx="3610328" cy="6858000"/>
          </a:xfrm>
          <a:prstGeom prst="rect">
            <a:avLst/>
          </a:prstGeom>
          <a:noFill/>
          <a:ln>
            <a:noFill/>
          </a:ln>
        </p:spPr>
      </p:pic>
      <p:sp>
        <p:nvSpPr>
          <p:cNvPr id="1910" name="Google Shape;1910;p383"/>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1911" name="Google Shape;1911;p383"/>
          <p:cNvSpPr txBox="1">
            <a:spLocks noGrp="1"/>
          </p:cNvSpPr>
          <p:nvPr>
            <p:ph type="body" idx="1"/>
          </p:nvPr>
        </p:nvSpPr>
        <p:spPr>
          <a:xfrm>
            <a:off x="838200" y="1352000"/>
            <a:ext cx="7112100" cy="5505900"/>
          </a:xfrm>
          <a:prstGeom prst="rect">
            <a:avLst/>
          </a:prstGeom>
          <a:noFill/>
          <a:ln>
            <a:noFill/>
          </a:ln>
        </p:spPr>
        <p:txBody>
          <a:bodyPr spcFirstLastPara="1" wrap="square" lIns="91425" tIns="45700" rIns="91425" bIns="45700" anchor="t" anchorCtr="0">
            <a:normAutofit/>
          </a:bodyPr>
          <a:lstStyle/>
          <a:p>
            <a:pPr marL="88900" lvl="0" indent="0" algn="l" rtl="0">
              <a:lnSpc>
                <a:spcPct val="150000"/>
              </a:lnSpc>
              <a:spcBef>
                <a:spcPts val="0"/>
              </a:spcBef>
              <a:spcAft>
                <a:spcPts val="0"/>
              </a:spcAft>
              <a:buSzPts val="2200"/>
              <a:buNone/>
            </a:pPr>
            <a:r>
              <a:rPr lang="en-US" sz="3000" b="1">
                <a:solidFill>
                  <a:schemeClr val="accent5"/>
                </a:solidFill>
              </a:rPr>
              <a:t>Facts about SDM:</a:t>
            </a:r>
            <a:endParaRPr/>
          </a:p>
          <a:p>
            <a:pPr marL="457200" lvl="0" indent="-368300" algn="l" rtl="0">
              <a:lnSpc>
                <a:spcPct val="110000"/>
              </a:lnSpc>
              <a:spcBef>
                <a:spcPts val="600"/>
              </a:spcBef>
              <a:spcAft>
                <a:spcPts val="0"/>
              </a:spcAft>
              <a:buSzPts val="2200"/>
              <a:buFont typeface="Arial"/>
              <a:buChar char="•"/>
            </a:pPr>
            <a:r>
              <a:rPr lang="en-US" sz="2800"/>
              <a:t>Can be very effective if used consistently and correctly.</a:t>
            </a:r>
            <a:endParaRPr/>
          </a:p>
          <a:p>
            <a:pPr marL="457200" lvl="0" indent="-368300" algn="l" rtl="0">
              <a:lnSpc>
                <a:spcPct val="110000"/>
              </a:lnSpc>
              <a:spcBef>
                <a:spcPts val="600"/>
              </a:spcBef>
              <a:spcAft>
                <a:spcPts val="0"/>
              </a:spcAft>
              <a:buSzPts val="2200"/>
              <a:buFont typeface="Arial"/>
              <a:buChar char="•"/>
            </a:pPr>
            <a:r>
              <a:rPr lang="en-US" sz="2800"/>
              <a:t>Does not require literacy or advanced education.</a:t>
            </a:r>
            <a:endParaRPr/>
          </a:p>
          <a:p>
            <a:pPr marL="457200" lvl="0" indent="-368300" algn="l" rtl="0">
              <a:lnSpc>
                <a:spcPct val="110000"/>
              </a:lnSpc>
              <a:spcBef>
                <a:spcPts val="600"/>
              </a:spcBef>
              <a:spcAft>
                <a:spcPts val="0"/>
              </a:spcAft>
              <a:buSzPts val="2200"/>
              <a:buFont typeface="Arial"/>
              <a:buChar char="•"/>
            </a:pPr>
            <a:r>
              <a:rPr lang="en-US" sz="2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Does not harm men who abstain from sex.</a:t>
            </a:r>
            <a:endParaRPr/>
          </a:p>
          <a:p>
            <a:pPr marL="457200" lvl="0" indent="-368300" algn="l" rtl="0">
              <a:lnSpc>
                <a:spcPct val="110000"/>
              </a:lnSpc>
              <a:spcBef>
                <a:spcPts val="600"/>
              </a:spcBef>
              <a:spcAft>
                <a:spcPts val="0"/>
              </a:spcAft>
              <a:buSzPts val="2200"/>
              <a:buFont typeface="Arial"/>
              <a:buChar char="•"/>
            </a:pPr>
            <a:r>
              <a:rPr lang="en-US" sz="2800"/>
              <a:t>Does not work when a couple is mistaken about when the fertile time occurs, such as thinking it occurs during monthly bleeding.</a:t>
            </a:r>
            <a:endParaRPr/>
          </a:p>
          <a:p>
            <a:pPr marL="457200" lvl="0" indent="-228600" algn="l" rtl="0">
              <a:lnSpc>
                <a:spcPct val="150000"/>
              </a:lnSpc>
              <a:spcBef>
                <a:spcPts val="0"/>
              </a:spcBef>
              <a:spcAft>
                <a:spcPts val="0"/>
              </a:spcAft>
              <a:buSzPts val="2200"/>
              <a:buFont typeface="Arial"/>
              <a:buNone/>
            </a:pPr>
            <a:endParaRPr sz="2800"/>
          </a:p>
        </p:txBody>
      </p:sp>
      <p:sp>
        <p:nvSpPr>
          <p:cNvPr id="1912" name="Google Shape;1912;p38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127</a:t>
            </a:fld>
            <a:endParaRPr/>
          </a:p>
        </p:txBody>
      </p:sp>
      <p:sp>
        <p:nvSpPr>
          <p:cNvPr id="1913" name="Google Shape;1913;p383"/>
          <p:cNvSpPr txBox="1"/>
          <p:nvPr/>
        </p:nvSpPr>
        <p:spPr>
          <a:xfrm>
            <a:off x="8581676" y="6530100"/>
            <a:ext cx="27147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918"/>
        <p:cNvGrpSpPr/>
        <p:nvPr/>
      </p:nvGrpSpPr>
      <p:grpSpPr>
        <a:xfrm>
          <a:off x="0" y="0"/>
          <a:ext cx="0" cy="0"/>
          <a:chOff x="0" y="0"/>
          <a:chExt cx="0" cy="0"/>
        </a:xfrm>
      </p:grpSpPr>
      <p:sp>
        <p:nvSpPr>
          <p:cNvPr id="1919" name="Google Shape;1919;p384"/>
          <p:cNvSpPr txBox="1">
            <a:spLocks noGrp="1"/>
          </p:cNvSpPr>
          <p:nvPr>
            <p:ph type="title"/>
          </p:nvPr>
        </p:nvSpPr>
        <p:spPr>
          <a:xfrm>
            <a:off x="838197" y="423069"/>
            <a:ext cx="1091777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is LAM?</a:t>
            </a:r>
            <a:endParaRPr/>
          </a:p>
        </p:txBody>
      </p:sp>
      <p:sp>
        <p:nvSpPr>
          <p:cNvPr id="1920" name="Google Shape;1920;p38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128</a:t>
            </a:fld>
            <a:endParaRPr/>
          </a:p>
        </p:txBody>
      </p:sp>
      <p:sp>
        <p:nvSpPr>
          <p:cNvPr id="1921" name="Google Shape;1921;p384"/>
          <p:cNvSpPr txBox="1">
            <a:spLocks noGrp="1"/>
          </p:cNvSpPr>
          <p:nvPr>
            <p:ph type="body" idx="1"/>
          </p:nvPr>
        </p:nvSpPr>
        <p:spPr>
          <a:xfrm>
            <a:off x="838200" y="1313650"/>
            <a:ext cx="7466400" cy="5361900"/>
          </a:xfrm>
          <a:prstGeom prst="rect">
            <a:avLst/>
          </a:prstGeom>
          <a:noFill/>
          <a:ln>
            <a:noFill/>
          </a:ln>
        </p:spPr>
        <p:txBody>
          <a:bodyPr spcFirstLastPara="1" wrap="square" lIns="91425" tIns="45700" rIns="91425" bIns="45700" anchor="t" anchorCtr="0">
            <a:normAutofit lnSpcReduction="10000"/>
          </a:bodyPr>
          <a:lstStyle/>
          <a:p>
            <a:pPr marL="228600" marR="0" lvl="0" indent="-228600" algn="l" rtl="0">
              <a:lnSpc>
                <a:spcPct val="110000"/>
              </a:lnSpc>
              <a:spcBef>
                <a:spcPts val="600"/>
              </a:spcBef>
              <a:spcAft>
                <a:spcPts val="0"/>
              </a:spcAft>
              <a:buClr>
                <a:schemeClr val="dk1"/>
              </a:buClr>
              <a:buSzPts val="3200"/>
              <a:buFont typeface="Arial"/>
              <a:buChar char="•"/>
            </a:pPr>
            <a:r>
              <a:rPr lang="en-US" sz="3200" i="0">
                <a:solidFill>
                  <a:schemeClr val="dk1"/>
                </a:solidFill>
                <a:latin typeface="Source Sans Pro"/>
                <a:ea typeface="Source Sans Pro"/>
                <a:cs typeface="Source Sans Pro"/>
                <a:sym typeface="Source Sans Pro"/>
              </a:rPr>
              <a:t>A</a:t>
            </a:r>
            <a:r>
              <a:rPr lang="en-US" sz="3200" b="1" i="0">
                <a:solidFill>
                  <a:schemeClr val="accent5"/>
                </a:solidFill>
                <a:latin typeface="Source Sans Pro"/>
                <a:ea typeface="Source Sans Pro"/>
                <a:cs typeface="Source Sans Pro"/>
                <a:sym typeface="Source Sans Pro"/>
              </a:rPr>
              <a:t> temporary</a:t>
            </a:r>
            <a:r>
              <a:rPr lang="en-US" sz="3200" b="0" i="0">
                <a:solidFill>
                  <a:schemeClr val="dk1"/>
                </a:solidFill>
                <a:latin typeface="Source Sans Pro"/>
                <a:ea typeface="Source Sans Pro"/>
                <a:cs typeface="Source Sans Pro"/>
                <a:sym typeface="Source Sans Pro"/>
              </a:rPr>
              <a:t> contraceptive method based on breastfeeding</a:t>
            </a:r>
            <a:endParaRPr/>
          </a:p>
          <a:p>
            <a:pPr marL="228600" marR="0" lvl="0" indent="-228600" algn="l" rtl="0">
              <a:lnSpc>
                <a:spcPct val="110000"/>
              </a:lnSpc>
              <a:spcBef>
                <a:spcPts val="600"/>
              </a:spcBef>
              <a:spcAft>
                <a:spcPts val="0"/>
              </a:spcAft>
              <a:buClr>
                <a:schemeClr val="dk1"/>
              </a:buClr>
              <a:buSzPts val="3200"/>
              <a:buFont typeface="Arial"/>
              <a:buChar char="•"/>
            </a:pPr>
            <a:r>
              <a:rPr lang="en-US" sz="3200" b="0" i="0">
                <a:solidFill>
                  <a:schemeClr val="dk1"/>
                </a:solidFill>
                <a:latin typeface="Source Sans Pro"/>
                <a:ea typeface="Source Sans Pro"/>
                <a:cs typeface="Source Sans Pro"/>
                <a:sym typeface="Source Sans Pro"/>
              </a:rPr>
              <a:t>Baby’s suckling triggers signals in the body that eventually </a:t>
            </a:r>
            <a:r>
              <a:rPr lang="en-US" sz="3200" b="1" i="0">
                <a:solidFill>
                  <a:schemeClr val="accent5"/>
                </a:solidFill>
                <a:latin typeface="Source Sans Pro"/>
                <a:ea typeface="Source Sans Pro"/>
                <a:cs typeface="Source Sans Pro"/>
                <a:sym typeface="Source Sans Pro"/>
              </a:rPr>
              <a:t>disrupt and suppress ovulation</a:t>
            </a:r>
            <a:r>
              <a:rPr lang="en-US" sz="3200" b="0" i="0">
                <a:solidFill>
                  <a:schemeClr val="dk1"/>
                </a:solidFill>
                <a:latin typeface="Source Sans Pro"/>
                <a:ea typeface="Source Sans Pro"/>
                <a:cs typeface="Source Sans Pro"/>
                <a:sym typeface="Source Sans Pro"/>
              </a:rPr>
              <a:t>, therefore preventing unintended pregnancy</a:t>
            </a:r>
            <a:endParaRPr sz="3200" b="0" i="0">
              <a:solidFill>
                <a:schemeClr val="dk1"/>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SzPts val="3200"/>
              <a:buChar char="•"/>
            </a:pPr>
            <a:r>
              <a:rPr lang="en-US" sz="3200"/>
              <a:t>Must be feeding baby only breastmilk</a:t>
            </a:r>
            <a:endParaRPr sz="3200"/>
          </a:p>
          <a:p>
            <a:pPr marL="228600" marR="0" lvl="0" indent="-228600" algn="l" rtl="0">
              <a:lnSpc>
                <a:spcPct val="110000"/>
              </a:lnSpc>
              <a:spcBef>
                <a:spcPts val="600"/>
              </a:spcBef>
              <a:spcAft>
                <a:spcPts val="0"/>
              </a:spcAft>
              <a:buClr>
                <a:schemeClr val="dk1"/>
              </a:buClr>
              <a:buSzPts val="3200"/>
              <a:buFont typeface="Arial"/>
              <a:buChar char="•"/>
            </a:pPr>
            <a:r>
              <a:rPr lang="en-US" sz="3200"/>
              <a:t>98.5% effective with </a:t>
            </a:r>
            <a:r>
              <a:rPr lang="en-US" sz="3200" b="1">
                <a:solidFill>
                  <a:schemeClr val="accent5"/>
                </a:solidFill>
              </a:rPr>
              <a:t>perfect</a:t>
            </a:r>
            <a:r>
              <a:rPr lang="en-US" sz="3200"/>
              <a:t> use</a:t>
            </a:r>
            <a:endParaRPr/>
          </a:p>
          <a:p>
            <a:pPr marL="228600" marR="0" lvl="0" indent="-228600" algn="l" rtl="0">
              <a:lnSpc>
                <a:spcPct val="110000"/>
              </a:lnSpc>
              <a:spcBef>
                <a:spcPts val="600"/>
              </a:spcBef>
              <a:spcAft>
                <a:spcPts val="0"/>
              </a:spcAft>
              <a:buClr>
                <a:schemeClr val="dk1"/>
              </a:buClr>
              <a:buSzPts val="3200"/>
              <a:buFont typeface="Arial"/>
              <a:buChar char="•"/>
            </a:pPr>
            <a:r>
              <a:rPr lang="en-US" sz="3200" b="0" i="0">
                <a:solidFill>
                  <a:schemeClr val="dk1"/>
                </a:solidFill>
                <a:latin typeface="Source Sans Pro"/>
                <a:ea typeface="Source Sans Pro"/>
                <a:cs typeface="Source Sans Pro"/>
                <a:sym typeface="Source Sans Pro"/>
              </a:rPr>
              <a:t>98% effective with </a:t>
            </a:r>
            <a:r>
              <a:rPr lang="en-US" sz="3200" b="1" i="0">
                <a:solidFill>
                  <a:schemeClr val="accent5"/>
                </a:solidFill>
                <a:latin typeface="Source Sans Pro"/>
                <a:ea typeface="Source Sans Pro"/>
                <a:cs typeface="Source Sans Pro"/>
                <a:sym typeface="Source Sans Pro"/>
              </a:rPr>
              <a:t>typical</a:t>
            </a:r>
            <a:r>
              <a:rPr lang="en-US" sz="3200" b="0" i="0">
                <a:solidFill>
                  <a:schemeClr val="dk1"/>
                </a:solidFill>
                <a:latin typeface="Source Sans Pro"/>
                <a:ea typeface="Source Sans Pro"/>
                <a:cs typeface="Source Sans Pro"/>
                <a:sym typeface="Source Sans Pro"/>
              </a:rPr>
              <a:t> use, for 6 months or less only</a:t>
            </a:r>
            <a:endParaRPr/>
          </a:p>
        </p:txBody>
      </p:sp>
      <p:grpSp>
        <p:nvGrpSpPr>
          <p:cNvPr id="1922" name="Google Shape;1922;p384"/>
          <p:cNvGrpSpPr/>
          <p:nvPr/>
        </p:nvGrpSpPr>
        <p:grpSpPr>
          <a:xfrm>
            <a:off x="8144506" y="868363"/>
            <a:ext cx="3923906" cy="4880136"/>
            <a:chOff x="6586237" y="1003405"/>
            <a:chExt cx="2290541" cy="2896886"/>
          </a:xfrm>
        </p:grpSpPr>
        <p:sp>
          <p:nvSpPr>
            <p:cNvPr id="1923" name="Google Shape;1923;p384"/>
            <p:cNvSpPr/>
            <p:nvPr/>
          </p:nvSpPr>
          <p:spPr>
            <a:xfrm rot="-4584195">
              <a:off x="6451404" y="1583168"/>
              <a:ext cx="2560207" cy="1737360"/>
            </a:xfrm>
            <a:prstGeom prst="ellipse">
              <a:avLst/>
            </a:prstGeom>
            <a:solidFill>
              <a:schemeClr val="accent5">
                <a:alpha val="49411"/>
              </a:schemeClr>
            </a:solidFill>
            <a:ln>
              <a:noFill/>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chemeClr val="dk1"/>
                </a:buClr>
                <a:buSzPts val="1000"/>
                <a:buFont typeface="Arial"/>
                <a:buNone/>
              </a:pPr>
              <a:endParaRPr sz="1000" b="0" i="0" u="none" strike="noStrike" cap="none">
                <a:solidFill>
                  <a:schemeClr val="lt2"/>
                </a:solidFill>
                <a:latin typeface="Arial"/>
                <a:ea typeface="Arial"/>
                <a:cs typeface="Arial"/>
                <a:sym typeface="Arial"/>
              </a:endParaRPr>
            </a:p>
          </p:txBody>
        </p:sp>
        <p:pic>
          <p:nvPicPr>
            <p:cNvPr id="1924" name="Google Shape;1924;p384" descr="LAM-6mos"/>
            <p:cNvPicPr preferRelativeResize="0"/>
            <p:nvPr/>
          </p:nvPicPr>
          <p:blipFill rotWithShape="1">
            <a:blip r:embed="rId3">
              <a:alphaModFix/>
            </a:blip>
            <a:srcRect/>
            <a:stretch/>
          </p:blipFill>
          <p:spPr>
            <a:xfrm>
              <a:off x="7070046" y="1366193"/>
              <a:ext cx="1322922" cy="2103435"/>
            </a:xfrm>
            <a:prstGeom prst="rect">
              <a:avLst/>
            </a:prstGeom>
            <a:noFill/>
            <a:ln>
              <a:noFill/>
            </a:ln>
          </p:spPr>
        </p:pic>
      </p:grpSp>
      <p:sp>
        <p:nvSpPr>
          <p:cNvPr id="1925" name="Google Shape;1925;p384"/>
          <p:cNvSpPr txBox="1"/>
          <p:nvPr/>
        </p:nvSpPr>
        <p:spPr>
          <a:xfrm>
            <a:off x="8169713" y="5471551"/>
            <a:ext cx="3873600" cy="276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Credit:FP TRP, LAM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930"/>
        <p:cNvGrpSpPr/>
        <p:nvPr/>
      </p:nvGrpSpPr>
      <p:grpSpPr>
        <a:xfrm>
          <a:off x="0" y="0"/>
          <a:ext cx="0" cy="0"/>
          <a:chOff x="0" y="0"/>
          <a:chExt cx="0" cy="0"/>
        </a:xfrm>
      </p:grpSpPr>
      <p:pic>
        <p:nvPicPr>
          <p:cNvPr id="1931" name="Google Shape;1931;p65" descr="A group of people standing in a field of corn&#10;&#10;Description automatically generated with medium confidence"/>
          <p:cNvPicPr preferRelativeResize="0"/>
          <p:nvPr/>
        </p:nvPicPr>
        <p:blipFill rotWithShape="1">
          <a:blip r:embed="rId3">
            <a:alphaModFix/>
          </a:blip>
          <a:srcRect/>
          <a:stretch/>
        </p:blipFill>
        <p:spPr>
          <a:xfrm>
            <a:off x="6665843" y="-29817"/>
            <a:ext cx="5526157" cy="6858000"/>
          </a:xfrm>
          <a:prstGeom prst="rect">
            <a:avLst/>
          </a:prstGeom>
          <a:noFill/>
          <a:ln>
            <a:noFill/>
          </a:ln>
        </p:spPr>
      </p:pic>
      <p:sp>
        <p:nvSpPr>
          <p:cNvPr id="1932" name="Google Shape;1932;p65"/>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provide LAM to your clients?</a:t>
            </a:r>
            <a:endParaRPr/>
          </a:p>
        </p:txBody>
      </p:sp>
      <p:sp>
        <p:nvSpPr>
          <p:cNvPr id="1933" name="Google Shape;1933;p6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129</a:t>
            </a:fld>
            <a:endParaRPr/>
          </a:p>
        </p:txBody>
      </p:sp>
      <p:sp>
        <p:nvSpPr>
          <p:cNvPr id="1934" name="Google Shape;1934;p65"/>
          <p:cNvSpPr txBox="1"/>
          <p:nvPr/>
        </p:nvSpPr>
        <p:spPr>
          <a:xfrm>
            <a:off x="851451" y="1450715"/>
            <a:ext cx="10697819" cy="5331085"/>
          </a:xfrm>
          <a:prstGeom prst="rect">
            <a:avLst/>
          </a:prstGeom>
          <a:noFill/>
          <a:ln>
            <a:noFill/>
          </a:ln>
        </p:spPr>
        <p:txBody>
          <a:bodyPr spcFirstLastPara="1" wrap="square" lIns="91425" tIns="45700" rIns="91425" bIns="45700" anchor="t" anchorCtr="0">
            <a:normAutofit/>
          </a:bodyPr>
          <a:lstStyle/>
          <a:p>
            <a:pPr marL="228600" marR="0" lvl="0" indent="-57150" algn="l" rtl="0">
              <a:lnSpc>
                <a:spcPct val="95000"/>
              </a:lnSpc>
              <a:spcBef>
                <a:spcPts val="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1935" name="Google Shape;1935;p65"/>
          <p:cNvSpPr txBox="1"/>
          <p:nvPr/>
        </p:nvSpPr>
        <p:spPr>
          <a:xfrm>
            <a:off x="838200" y="1378446"/>
            <a:ext cx="5632173" cy="5461455"/>
          </a:xfrm>
          <a:prstGeom prst="rect">
            <a:avLst/>
          </a:prstGeom>
          <a:noFill/>
          <a:ln>
            <a:noFill/>
          </a:ln>
        </p:spPr>
        <p:txBody>
          <a:bodyPr spcFirstLastPara="1" wrap="square" lIns="91425" tIns="45700" rIns="91425" bIns="45700" anchor="t" anchorCtr="0">
            <a:spAutoFit/>
          </a:bodyPr>
          <a:lstStyle/>
          <a:p>
            <a:pPr marL="238125" marR="0" lvl="1" indent="-238125" algn="l" rtl="0">
              <a:lnSpc>
                <a:spcPct val="110000"/>
              </a:lnSpc>
              <a:spcBef>
                <a:spcPts val="600"/>
              </a:spcBef>
              <a:spcAft>
                <a:spcPts val="0"/>
              </a:spcAft>
              <a:buClr>
                <a:schemeClr val="dk1"/>
              </a:buClr>
              <a:buSzPts val="2300"/>
              <a:buFont typeface="Arial"/>
              <a:buChar char="•"/>
            </a:pPr>
            <a:r>
              <a:rPr lang="en-US" sz="2300" b="0" i="0" u="none" strike="noStrike" cap="none">
                <a:solidFill>
                  <a:schemeClr val="dk1"/>
                </a:solidFill>
                <a:latin typeface="Source Sans Pro"/>
                <a:ea typeface="Source Sans Pro"/>
                <a:cs typeface="Source Sans Pro"/>
                <a:sym typeface="Source Sans Pro"/>
              </a:rPr>
              <a:t>While LAM is not associated with a product you can sell, you have an opportunity to develop a </a:t>
            </a:r>
            <a:r>
              <a:rPr lang="en-US" sz="2300" b="1" i="0" u="none" strike="noStrike" cap="none">
                <a:solidFill>
                  <a:schemeClr val="accent5"/>
                </a:solidFill>
                <a:latin typeface="Source Sans Pro"/>
                <a:ea typeface="Source Sans Pro"/>
                <a:cs typeface="Source Sans Pro"/>
                <a:sym typeface="Source Sans Pro"/>
              </a:rPr>
              <a:t>trusted client </a:t>
            </a:r>
            <a:r>
              <a:rPr lang="en-US" sz="2300" b="0" i="0" u="none" strike="noStrike" cap="none">
                <a:solidFill>
                  <a:schemeClr val="dk1"/>
                </a:solidFill>
                <a:latin typeface="Source Sans Pro"/>
                <a:ea typeface="Source Sans Pro"/>
                <a:cs typeface="Source Sans Pro"/>
                <a:sym typeface="Source Sans Pro"/>
              </a:rPr>
              <a:t>relationship </a:t>
            </a:r>
            <a:endParaRPr sz="1400" b="0" i="0" u="none" strike="noStrike" cap="none">
              <a:solidFill>
                <a:srgbClr val="000000"/>
              </a:solidFill>
              <a:sym typeface="Arial"/>
            </a:endParaRPr>
          </a:p>
          <a:p>
            <a:pPr marL="238125" marR="0" lvl="1" indent="-238125" algn="l" rtl="0">
              <a:lnSpc>
                <a:spcPct val="110000"/>
              </a:lnSpc>
              <a:spcBef>
                <a:spcPts val="600"/>
              </a:spcBef>
              <a:spcAft>
                <a:spcPts val="0"/>
              </a:spcAft>
              <a:buClr>
                <a:schemeClr val="dk1"/>
              </a:buClr>
              <a:buSzPts val="2300"/>
              <a:buFont typeface="Arial"/>
              <a:buChar char="•"/>
            </a:pPr>
            <a:r>
              <a:rPr lang="en-US" sz="2300" b="0" i="0" u="none" strike="noStrike" cap="none">
                <a:solidFill>
                  <a:schemeClr val="dk1"/>
                </a:solidFill>
                <a:latin typeface="Source Sans Pro"/>
                <a:ea typeface="Source Sans Pro"/>
                <a:cs typeface="Source Sans Pro"/>
                <a:sym typeface="Source Sans Pro"/>
              </a:rPr>
              <a:t>Studies show that mothers often visit pharmacies and drug shops for their </a:t>
            </a:r>
            <a:r>
              <a:rPr lang="en-US" sz="2300" b="1" i="0" u="none" strike="noStrike" cap="none">
                <a:solidFill>
                  <a:schemeClr val="accent5"/>
                </a:solidFill>
                <a:latin typeface="Source Sans Pro"/>
                <a:ea typeface="Source Sans Pro"/>
                <a:cs typeface="Source Sans Pro"/>
                <a:sym typeface="Source Sans Pro"/>
              </a:rPr>
              <a:t>children’s and family’s urgent health needs</a:t>
            </a:r>
            <a:endParaRPr sz="1400" b="0" i="0" u="none" strike="noStrike" cap="none">
              <a:solidFill>
                <a:srgbClr val="000000"/>
              </a:solidFill>
              <a:sym typeface="Arial"/>
            </a:endParaRPr>
          </a:p>
          <a:p>
            <a:pPr marL="238125" marR="0" lvl="1" indent="-238125" algn="l" rtl="0">
              <a:lnSpc>
                <a:spcPct val="110000"/>
              </a:lnSpc>
              <a:spcBef>
                <a:spcPts val="600"/>
              </a:spcBef>
              <a:spcAft>
                <a:spcPts val="0"/>
              </a:spcAft>
              <a:buClr>
                <a:schemeClr val="dk1"/>
              </a:buClr>
              <a:buSzPts val="2300"/>
              <a:buFont typeface="Arial"/>
              <a:buChar char="•"/>
            </a:pPr>
            <a:r>
              <a:rPr lang="en-US" sz="2300" b="0" i="0" u="none" strike="noStrike" cap="none">
                <a:solidFill>
                  <a:schemeClr val="dk1"/>
                </a:solidFill>
                <a:latin typeface="Source Sans Pro"/>
                <a:ea typeface="Source Sans Pro"/>
                <a:cs typeface="Source Sans Pro"/>
                <a:sym typeface="Source Sans Pro"/>
              </a:rPr>
              <a:t>LAM may not be profitable now, but it can help your profits by </a:t>
            </a:r>
            <a:r>
              <a:rPr lang="en-US" sz="2300" b="1" i="0" u="none" strike="noStrike" cap="none">
                <a:solidFill>
                  <a:schemeClr val="accent5"/>
                </a:solidFill>
                <a:latin typeface="Source Sans Pro"/>
                <a:ea typeface="Source Sans Pro"/>
                <a:cs typeface="Source Sans Pro"/>
                <a:sym typeface="Source Sans Pro"/>
              </a:rPr>
              <a:t>building your client base</a:t>
            </a:r>
            <a:endParaRPr sz="1400" b="0" i="0" u="none" strike="noStrike" cap="none">
              <a:solidFill>
                <a:srgbClr val="000000"/>
              </a:solidFill>
              <a:sym typeface="Arial"/>
            </a:endParaRPr>
          </a:p>
          <a:p>
            <a:pPr marL="238125" marR="0" lvl="1" indent="-238125" algn="l" rtl="0">
              <a:lnSpc>
                <a:spcPct val="110000"/>
              </a:lnSpc>
              <a:spcBef>
                <a:spcPts val="600"/>
              </a:spcBef>
              <a:spcAft>
                <a:spcPts val="0"/>
              </a:spcAft>
              <a:buClr>
                <a:schemeClr val="dk1"/>
              </a:buClr>
              <a:buSzPts val="2300"/>
              <a:buFont typeface="Arial"/>
              <a:buChar char="•"/>
            </a:pPr>
            <a:r>
              <a:rPr lang="en-US" sz="2300" b="0" i="0" u="none" strike="noStrike" cap="none">
                <a:solidFill>
                  <a:schemeClr val="dk1"/>
                </a:solidFill>
                <a:latin typeface="Source Sans Pro"/>
                <a:ea typeface="Source Sans Pro"/>
                <a:cs typeface="Source Sans Pro"/>
                <a:sym typeface="Source Sans Pro"/>
              </a:rPr>
              <a:t>LAM only lasts for 6 months at most, so you can help her </a:t>
            </a:r>
            <a:r>
              <a:rPr lang="en-US" sz="2300" b="1" i="0" u="none" strike="noStrike" cap="none">
                <a:solidFill>
                  <a:schemeClr val="accent5"/>
                </a:solidFill>
                <a:latin typeface="Source Sans Pro"/>
                <a:ea typeface="Source Sans Pro"/>
                <a:cs typeface="Source Sans Pro"/>
                <a:sym typeface="Source Sans Pro"/>
              </a:rPr>
              <a:t>choose a new method </a:t>
            </a:r>
            <a:r>
              <a:rPr lang="en-US" sz="2300" b="0" i="0" u="none" strike="noStrike" cap="none">
                <a:solidFill>
                  <a:schemeClr val="dk1"/>
                </a:solidFill>
                <a:latin typeface="Source Sans Pro"/>
                <a:ea typeface="Source Sans Pro"/>
                <a:cs typeface="Source Sans Pro"/>
                <a:sym typeface="Source Sans Pro"/>
              </a:rPr>
              <a:t>when LAM is no longer effective</a:t>
            </a:r>
            <a:endParaRPr sz="1400" b="0" i="0" u="none" strike="noStrike" cap="none">
              <a:solidFill>
                <a:srgbClr val="000000"/>
              </a:solidFill>
              <a:sym typeface="Arial"/>
            </a:endParaRPr>
          </a:p>
        </p:txBody>
      </p:sp>
      <p:sp>
        <p:nvSpPr>
          <p:cNvPr id="1936" name="Google Shape;1936;p65"/>
          <p:cNvSpPr txBox="1"/>
          <p:nvPr/>
        </p:nvSpPr>
        <p:spPr>
          <a:xfrm>
            <a:off x="6665855" y="6500275"/>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320"/>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614" name="Google Shape;614;p320"/>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a:bodyPr>
          <a:lstStyle/>
          <a:p>
            <a:pPr marL="457200" marR="0" lvl="0" indent="-457200" algn="l" rtl="0">
              <a:lnSpc>
                <a:spcPct val="100000"/>
              </a:lnSpc>
              <a:spcBef>
                <a:spcPts val="600"/>
              </a:spcBef>
              <a:spcAft>
                <a:spcPts val="0"/>
              </a:spcAft>
              <a:buClr>
                <a:srgbClr val="FFFFFF"/>
              </a:buClr>
              <a:buSzPts val="2400"/>
              <a:buFont typeface="Calibri"/>
              <a:buAutoNum type="arabicPeriod"/>
            </a:pPr>
            <a:r>
              <a:rPr lang="en-US" sz="2000" i="0" u="none" strike="noStrike" cap="none">
                <a:solidFill>
                  <a:srgbClr val="FFFFFF"/>
                </a:solidFill>
                <a:latin typeface="Source Sans Pro"/>
                <a:ea typeface="Source Sans Pro"/>
                <a:cs typeface="Source Sans Pro"/>
                <a:sym typeface="Source Sans Pro"/>
              </a:rPr>
              <a:t>For pregnancy to start, an egg is released to unite with the sperm (processes called ovulation and fertilization)</a:t>
            </a:r>
            <a:endParaRPr/>
          </a:p>
          <a:p>
            <a:pPr marL="457200" marR="0" lvl="0" indent="-457200" algn="l" rtl="0">
              <a:lnSpc>
                <a:spcPct val="100000"/>
              </a:lnSpc>
              <a:spcBef>
                <a:spcPts val="1200"/>
              </a:spcBef>
              <a:spcAft>
                <a:spcPts val="0"/>
              </a:spcAft>
              <a:buClr>
                <a:srgbClr val="FFFFFF"/>
              </a:buClr>
              <a:buSzPts val="2400"/>
              <a:buFont typeface="Calibri"/>
              <a:buAutoNum type="arabicPeriod"/>
            </a:pPr>
            <a:r>
              <a:rPr lang="en-US" sz="2000" i="0" u="none" strike="noStrike" cap="none">
                <a:solidFill>
                  <a:srgbClr val="FFFFFF"/>
                </a:solidFill>
                <a:latin typeface="Source Sans Pro"/>
                <a:ea typeface="Source Sans Pro"/>
                <a:cs typeface="Source Sans Pro"/>
                <a:sym typeface="Source Sans Pro"/>
              </a:rPr>
              <a:t>Contraception prevents pregnancy by preventing these processes</a:t>
            </a:r>
            <a:r>
              <a:rPr lang="en-US" sz="2000">
                <a:solidFill>
                  <a:srgbClr val="FFFFFF"/>
                </a:solidFill>
                <a:latin typeface="Source Sans Pro"/>
                <a:ea typeface="Source Sans Pro"/>
                <a:cs typeface="Source Sans Pro"/>
                <a:sym typeface="Source Sans Pro"/>
              </a:rPr>
              <a:t> </a:t>
            </a:r>
            <a:r>
              <a:rPr lang="en-US" sz="2000" i="0" u="none" strike="noStrike" cap="none">
                <a:solidFill>
                  <a:srgbClr val="FFFFFF"/>
                </a:solidFill>
                <a:latin typeface="Source Sans Pro"/>
                <a:ea typeface="Source Sans Pro"/>
                <a:cs typeface="Source Sans Pro"/>
                <a:sym typeface="Source Sans Pro"/>
              </a:rPr>
              <a:t> </a:t>
            </a:r>
            <a:endParaRPr sz="1600"/>
          </a:p>
          <a:p>
            <a:pPr marL="457200" marR="0" lvl="0" indent="-457200" algn="l" rtl="0">
              <a:lnSpc>
                <a:spcPct val="100000"/>
              </a:lnSpc>
              <a:spcBef>
                <a:spcPts val="1200"/>
              </a:spcBef>
              <a:spcAft>
                <a:spcPts val="0"/>
              </a:spcAft>
              <a:buClr>
                <a:srgbClr val="FFFFFF"/>
              </a:buClr>
              <a:buSzPts val="2400"/>
              <a:buFont typeface="Calibri"/>
              <a:buAutoNum type="arabicPeriod"/>
            </a:pPr>
            <a:r>
              <a:rPr lang="en-US" sz="2000" i="0" u="none" strike="noStrike" cap="none">
                <a:solidFill>
                  <a:srgbClr val="FFFFFF"/>
                </a:solidFill>
                <a:latin typeface="Source Sans Pro"/>
                <a:ea typeface="Source Sans Pro"/>
                <a:cs typeface="Source Sans Pro"/>
                <a:sym typeface="Source Sans Pro"/>
              </a:rPr>
              <a:t>Contraceptive methods provided at pharmacies and drug shops typically include condoms, spermicides, emergency contraceptive pills, and oral contraceptive pills (and in some contexts, injectables)</a:t>
            </a:r>
            <a:endParaRPr/>
          </a:p>
        </p:txBody>
      </p:sp>
      <p:sp>
        <p:nvSpPr>
          <p:cNvPr id="615" name="Google Shape;615;p320"/>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13</a:t>
            </a:fld>
            <a:endParaRPr sz="1200" b="0" i="0" u="none" strike="noStrike" cap="none">
              <a:solidFill>
                <a:srgbClr val="289195"/>
              </a:solidFill>
              <a:latin typeface="Source Sans Pro"/>
              <a:ea typeface="Source Sans Pro"/>
              <a:cs typeface="Source Sans Pro"/>
              <a:sym typeface="Source Sans Pro"/>
            </a:endParaRPr>
          </a:p>
        </p:txBody>
      </p:sp>
      <p:pic>
        <p:nvPicPr>
          <p:cNvPr id="616" name="Google Shape;616;p320"/>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941"/>
        <p:cNvGrpSpPr/>
        <p:nvPr/>
      </p:nvGrpSpPr>
      <p:grpSpPr>
        <a:xfrm>
          <a:off x="0" y="0"/>
          <a:ext cx="0" cy="0"/>
          <a:chOff x="0" y="0"/>
          <a:chExt cx="0" cy="0"/>
        </a:xfrm>
      </p:grpSpPr>
      <p:sp>
        <p:nvSpPr>
          <p:cNvPr id="1942" name="Google Shape;1942;p385"/>
          <p:cNvSpPr txBox="1">
            <a:spLocks noGrp="1"/>
          </p:cNvSpPr>
          <p:nvPr>
            <p:ph type="title"/>
          </p:nvPr>
        </p:nvSpPr>
        <p:spPr>
          <a:xfrm>
            <a:off x="838197" y="423069"/>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LAM: What you should know</a:t>
            </a:r>
            <a:endParaRPr/>
          </a:p>
        </p:txBody>
      </p:sp>
      <p:sp>
        <p:nvSpPr>
          <p:cNvPr id="1943" name="Google Shape;1943;p38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130</a:t>
            </a:fld>
            <a:endParaRPr/>
          </a:p>
        </p:txBody>
      </p:sp>
      <p:sp>
        <p:nvSpPr>
          <p:cNvPr id="1944" name="Google Shape;1944;p385"/>
          <p:cNvSpPr txBox="1">
            <a:spLocks noGrp="1"/>
          </p:cNvSpPr>
          <p:nvPr>
            <p:ph type="body" idx="1"/>
          </p:nvPr>
        </p:nvSpPr>
        <p:spPr>
          <a:xfrm>
            <a:off x="5173249" y="1484844"/>
            <a:ext cx="6400040" cy="4948511"/>
          </a:xfrm>
          <a:prstGeom prst="rect">
            <a:avLst/>
          </a:prstGeom>
          <a:noFill/>
          <a:ln>
            <a:noFill/>
          </a:ln>
        </p:spPr>
        <p:txBody>
          <a:bodyPr spcFirstLastPara="1" wrap="square" lIns="91425" tIns="45700" rIns="91425" bIns="45700" anchor="t" anchorCtr="0">
            <a:noAutofit/>
          </a:bodyPr>
          <a:lstStyle/>
          <a:p>
            <a:pPr marL="457200" lvl="0" indent="-368300" algn="l" rtl="0">
              <a:lnSpc>
                <a:spcPct val="110000"/>
              </a:lnSpc>
              <a:spcBef>
                <a:spcPts val="600"/>
              </a:spcBef>
              <a:spcAft>
                <a:spcPts val="0"/>
              </a:spcAft>
              <a:buSzPts val="2200"/>
              <a:buChar char="•"/>
            </a:pPr>
            <a:r>
              <a:rPr lang="en-US" sz="2400"/>
              <a:t>Requires the baby receives only breastmilk during day and night</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Requires no supplies or procedures</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No side effects</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Can be used immediately after childbirth</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Does not interfere with sex</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Supports health of mother and baby</a:t>
            </a:r>
            <a:endParaRPr/>
          </a:p>
          <a:p>
            <a:pPr marL="457200" lvl="0" indent="-368300" algn="l" rtl="0">
              <a:lnSpc>
                <a:spcPct val="110000"/>
              </a:lnSpc>
              <a:spcBef>
                <a:spcPts val="600"/>
              </a:spcBef>
              <a:spcAft>
                <a:spcPts val="0"/>
              </a:spcAft>
              <a:buSzPts val="2200"/>
              <a:buFont typeface="Arial"/>
              <a:buChar char="•"/>
            </a:pPr>
            <a:r>
              <a:rPr lang="en-US" sz="2400" b="0" i="0" u="none" strike="noStrike">
                <a:solidFill>
                  <a:schemeClr val="dk1"/>
                </a:solidFill>
                <a:latin typeface="Source Sans Pro"/>
                <a:ea typeface="Source Sans Pro"/>
                <a:cs typeface="Source Sans Pro"/>
                <a:sym typeface="Source Sans Pro"/>
              </a:rPr>
              <a:t>Controlled by the woman</a:t>
            </a:r>
            <a:endParaRPr/>
          </a:p>
          <a:p>
            <a:pPr marL="457200" lvl="0" indent="-368300" algn="l" rtl="0">
              <a:lnSpc>
                <a:spcPct val="130000"/>
              </a:lnSpc>
              <a:spcBef>
                <a:spcPts val="600"/>
              </a:spcBef>
              <a:spcAft>
                <a:spcPts val="0"/>
              </a:spcAft>
              <a:buSzPts val="2200"/>
              <a:buFont typeface="Arial"/>
              <a:buChar char="•"/>
            </a:pPr>
            <a:r>
              <a:rPr lang="en-US" sz="2400"/>
              <a:t>Does not protect against HIV or sexually transmitted infections</a:t>
            </a:r>
            <a:endParaRPr/>
          </a:p>
        </p:txBody>
      </p:sp>
      <p:pic>
        <p:nvPicPr>
          <p:cNvPr id="1945" name="Google Shape;1945;p385" descr="A person holding a baby&#10;&#10;Description automatically generated"/>
          <p:cNvPicPr preferRelativeResize="0"/>
          <p:nvPr/>
        </p:nvPicPr>
        <p:blipFill rotWithShape="1">
          <a:blip r:embed="rId3">
            <a:alphaModFix/>
          </a:blip>
          <a:srcRect/>
          <a:stretch/>
        </p:blipFill>
        <p:spPr>
          <a:xfrm>
            <a:off x="956199" y="1876344"/>
            <a:ext cx="3865039" cy="4165509"/>
          </a:xfrm>
          <a:prstGeom prst="rect">
            <a:avLst/>
          </a:prstGeom>
          <a:noFill/>
          <a:ln>
            <a:noFill/>
          </a:ln>
        </p:spPr>
      </p:pic>
      <p:sp>
        <p:nvSpPr>
          <p:cNvPr id="1946" name="Google Shape;1946;p385"/>
          <p:cNvSpPr txBox="1"/>
          <p:nvPr/>
        </p:nvSpPr>
        <p:spPr>
          <a:xfrm>
            <a:off x="871830" y="56853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951"/>
        <p:cNvGrpSpPr/>
        <p:nvPr/>
      </p:nvGrpSpPr>
      <p:grpSpPr>
        <a:xfrm>
          <a:off x="0" y="0"/>
          <a:ext cx="0" cy="0"/>
          <a:chOff x="0" y="0"/>
          <a:chExt cx="0" cy="0"/>
        </a:xfrm>
      </p:grpSpPr>
      <p:sp>
        <p:nvSpPr>
          <p:cNvPr id="1952" name="Google Shape;1952;p66"/>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LAM</a:t>
            </a:r>
            <a:endParaRPr/>
          </a:p>
        </p:txBody>
      </p:sp>
      <p:sp>
        <p:nvSpPr>
          <p:cNvPr id="1953" name="Google Shape;1953;p6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131</a:t>
            </a:fld>
            <a:endParaRPr/>
          </a:p>
        </p:txBody>
      </p:sp>
      <p:sp>
        <p:nvSpPr>
          <p:cNvPr id="1954" name="Google Shape;1954;p66"/>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1955" name="Google Shape;1955;p66"/>
          <p:cNvSpPr txBox="1"/>
          <p:nvPr/>
        </p:nvSpPr>
        <p:spPr>
          <a:xfrm>
            <a:off x="952500" y="2211600"/>
            <a:ext cx="9729900" cy="4414500"/>
          </a:xfrm>
          <a:prstGeom prst="rect">
            <a:avLst/>
          </a:prstGeom>
          <a:noFill/>
          <a:ln>
            <a:noFill/>
          </a:ln>
        </p:spPr>
        <p:txBody>
          <a:bodyPr spcFirstLastPara="1" wrap="square" lIns="91425" tIns="45700" rIns="91425" bIns="45700" anchor="t" anchorCtr="0">
            <a:spAutoFit/>
          </a:bodyPr>
          <a:lstStyle/>
          <a:p>
            <a:pPr marL="342900" marR="0" lvl="0" indent="-342900" algn="l" rtl="0">
              <a:lnSpc>
                <a:spcPct val="90000"/>
              </a:lnSpc>
              <a:spcBef>
                <a:spcPts val="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If she is exclusively breastfeeding now, she can use LAM if </a:t>
            </a:r>
            <a:r>
              <a:rPr lang="en-US" sz="2400" b="1" i="0" u="none" strike="noStrike" cap="none">
                <a:solidFill>
                  <a:schemeClr val="accent5"/>
                </a:solidFill>
                <a:latin typeface="Source Sans Pro"/>
                <a:ea typeface="Source Sans Pro"/>
                <a:cs typeface="Source Sans Pro"/>
                <a:sym typeface="Source Sans Pro"/>
              </a:rPr>
              <a:t>all three </a:t>
            </a:r>
            <a:r>
              <a:rPr lang="en-US" sz="2400" b="0" i="0" u="none" strike="noStrike" cap="none">
                <a:solidFill>
                  <a:schemeClr val="dk1"/>
                </a:solidFill>
                <a:latin typeface="Source Sans Pro"/>
                <a:ea typeface="Source Sans Pro"/>
                <a:cs typeface="Source Sans Pro"/>
                <a:sym typeface="Source Sans Pro"/>
              </a:rPr>
              <a:t>of the necessary criteria are met:</a:t>
            </a:r>
            <a:endParaRPr sz="1400" b="0" i="0" u="none" strike="noStrike" cap="none">
              <a:solidFill>
                <a:srgbClr val="000000"/>
              </a:solidFill>
              <a:latin typeface="Arial"/>
              <a:ea typeface="Arial"/>
              <a:cs typeface="Arial"/>
              <a:sym typeface="Arial"/>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190500" algn="l" rtl="0">
              <a:lnSpc>
                <a:spcPct val="90000"/>
              </a:lnSpc>
              <a:spcBef>
                <a:spcPts val="0"/>
              </a:spcBef>
              <a:spcAft>
                <a:spcPts val="0"/>
              </a:spcAft>
              <a:buClr>
                <a:srgbClr val="000000"/>
              </a:buClr>
              <a:buSzPts val="2400"/>
              <a:buFont typeface="Arial"/>
              <a:buNone/>
            </a:pPr>
            <a:endParaRPr sz="2400" b="0" i="0" u="none" strike="noStrike" cap="none">
              <a:solidFill>
                <a:schemeClr val="dk1"/>
              </a:solidFill>
              <a:highlight>
                <a:srgbClr val="FFFF00"/>
              </a:highlight>
              <a:latin typeface="Source Sans Pro"/>
              <a:ea typeface="Source Sans Pro"/>
              <a:cs typeface="Source Sans Pro"/>
              <a:sym typeface="Source Sans Pro"/>
            </a:endParaRPr>
          </a:p>
          <a:p>
            <a:pPr marL="342900" marR="0" lvl="0" indent="-342900" algn="l" rtl="0">
              <a:lnSpc>
                <a:spcPct val="90000"/>
              </a:lnSpc>
              <a:spcBef>
                <a:spcPts val="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Before the end of the 6-month window, she needs to choose her post-LAM method</a:t>
            </a:r>
            <a:endParaRPr sz="2400" b="0" i="0" u="none" strike="noStrike" cap="none">
              <a:solidFill>
                <a:schemeClr val="dk1"/>
              </a:solidFill>
              <a:latin typeface="Source Sans Pro"/>
              <a:ea typeface="Source Sans Pro"/>
              <a:cs typeface="Source Sans Pro"/>
              <a:sym typeface="Source Sans Pro"/>
            </a:endParaRPr>
          </a:p>
        </p:txBody>
      </p:sp>
      <p:grpSp>
        <p:nvGrpSpPr>
          <p:cNvPr id="1956" name="Google Shape;1956;p66"/>
          <p:cNvGrpSpPr/>
          <p:nvPr/>
        </p:nvGrpSpPr>
        <p:grpSpPr>
          <a:xfrm>
            <a:off x="1648782" y="3063490"/>
            <a:ext cx="8894435" cy="2716789"/>
            <a:chOff x="952500" y="2963384"/>
            <a:chExt cx="10133990" cy="3514147"/>
          </a:xfrm>
        </p:grpSpPr>
        <p:pic>
          <p:nvPicPr>
            <p:cNvPr id="1957" name="Google Shape;1957;p66"/>
            <p:cNvPicPr preferRelativeResize="0"/>
            <p:nvPr/>
          </p:nvPicPr>
          <p:blipFill rotWithShape="1">
            <a:blip r:embed="rId3">
              <a:alphaModFix/>
            </a:blip>
            <a:srcRect/>
            <a:stretch/>
          </p:blipFill>
          <p:spPr>
            <a:xfrm>
              <a:off x="952500" y="2963384"/>
              <a:ext cx="10133990" cy="3295182"/>
            </a:xfrm>
            <a:prstGeom prst="rect">
              <a:avLst/>
            </a:prstGeom>
            <a:noFill/>
            <a:ln>
              <a:noFill/>
            </a:ln>
          </p:spPr>
        </p:pic>
        <p:sp>
          <p:nvSpPr>
            <p:cNvPr id="1958" name="Google Shape;1958;p66"/>
            <p:cNvSpPr txBox="1"/>
            <p:nvPr/>
          </p:nvSpPr>
          <p:spPr>
            <a:xfrm>
              <a:off x="1297394" y="6158931"/>
              <a:ext cx="9597300" cy="318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Source Sans Pro"/>
                  <a:ea typeface="Source Sans Pro"/>
                  <a:cs typeface="Source Sans Pro"/>
                  <a:sym typeface="Source Sans Pro"/>
                </a:rPr>
                <a:t>Credit: FHI360 CHW Counseling Tool 2019</a:t>
              </a:r>
              <a:endParaRPr sz="1000" b="0" i="0" u="none" strike="noStrike" cap="none">
                <a:solidFill>
                  <a:srgbClr val="000000"/>
                </a:solidFill>
                <a:latin typeface="Source Sans Pro"/>
                <a:ea typeface="Source Sans Pro"/>
                <a:cs typeface="Source Sans Pro"/>
                <a:sym typeface="Source Sans Pro"/>
              </a:endParaRPr>
            </a:p>
          </p:txBody>
        </p:sp>
      </p:grpSp>
      <p:sp>
        <p:nvSpPr>
          <p:cNvPr id="1959" name="Google Shape;1959;p66"/>
          <p:cNvSpPr txBox="1"/>
          <p:nvPr/>
        </p:nvSpPr>
        <p:spPr>
          <a:xfrm>
            <a:off x="843678" y="1450715"/>
            <a:ext cx="10729611" cy="57763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1. What to do </a:t>
            </a:r>
            <a:r>
              <a:rPr lang="en-US" sz="28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457200" marR="0" lvl="0" indent="-25400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964"/>
        <p:cNvGrpSpPr/>
        <p:nvPr/>
      </p:nvGrpSpPr>
      <p:grpSpPr>
        <a:xfrm>
          <a:off x="0" y="0"/>
          <a:ext cx="0" cy="0"/>
          <a:chOff x="0" y="0"/>
          <a:chExt cx="0" cy="0"/>
        </a:xfrm>
      </p:grpSpPr>
      <p:sp>
        <p:nvSpPr>
          <p:cNvPr id="1965" name="Google Shape;1965;p386"/>
          <p:cNvSpPr txBox="1">
            <a:spLocks noGrp="1"/>
          </p:cNvSpPr>
          <p:nvPr>
            <p:ph type="title"/>
          </p:nvPr>
        </p:nvSpPr>
        <p:spPr>
          <a:xfrm>
            <a:off x="838200" y="41744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LAM (continued)</a:t>
            </a:r>
            <a:endParaRPr/>
          </a:p>
        </p:txBody>
      </p:sp>
      <p:sp>
        <p:nvSpPr>
          <p:cNvPr id="1966" name="Google Shape;1966;p3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132</a:t>
            </a:fld>
            <a:endParaRPr/>
          </a:p>
        </p:txBody>
      </p:sp>
      <p:sp>
        <p:nvSpPr>
          <p:cNvPr id="1967" name="Google Shape;1967;p386"/>
          <p:cNvSpPr txBox="1"/>
          <p:nvPr/>
        </p:nvSpPr>
        <p:spPr>
          <a:xfrm>
            <a:off x="838201" y="1493837"/>
            <a:ext cx="5143500" cy="494671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300"/>
              <a:buFont typeface="Arial"/>
              <a:buNone/>
            </a:pPr>
            <a:r>
              <a:rPr lang="en-US" sz="3300" b="1" i="0" u="none" strike="noStrike" cap="none">
                <a:solidFill>
                  <a:schemeClr val="accent5"/>
                </a:solidFill>
                <a:latin typeface="Source Sans Pro"/>
                <a:ea typeface="Source Sans Pro"/>
                <a:cs typeface="Source Sans Pro"/>
                <a:sym typeface="Source Sans Pro"/>
              </a:rPr>
              <a:t>2. What to expect </a:t>
            </a:r>
            <a:r>
              <a:rPr lang="en-US" sz="33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457200" marR="0" lvl="0" indent="-457200" algn="l" rtl="0">
              <a:lnSpc>
                <a:spcPct val="110000"/>
              </a:lnSpc>
              <a:spcBef>
                <a:spcPts val="600"/>
              </a:spcBef>
              <a:spcAft>
                <a:spcPts val="0"/>
              </a:spcAft>
              <a:buClr>
                <a:srgbClr val="000000"/>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There are no side effects to expect</a:t>
            </a:r>
            <a:endParaRPr sz="1400" b="0" i="0" u="none" strike="noStrike" cap="none">
              <a:solidFill>
                <a:srgbClr val="000000"/>
              </a:solidFill>
              <a:latin typeface="Arial"/>
              <a:ea typeface="Arial"/>
              <a:cs typeface="Arial"/>
              <a:sym typeface="Arial"/>
            </a:endParaRPr>
          </a:p>
          <a:p>
            <a:pPr marL="457200" marR="0" lvl="0" indent="-457200" algn="l" rtl="0">
              <a:lnSpc>
                <a:spcPct val="110000"/>
              </a:lnSpc>
              <a:spcBef>
                <a:spcPts val="600"/>
              </a:spcBef>
              <a:spcAft>
                <a:spcPts val="0"/>
              </a:spcAft>
              <a:buClr>
                <a:srgbClr val="000000"/>
              </a:buClr>
              <a:buSzPts val="3100"/>
              <a:buFont typeface="Arial"/>
              <a:buChar char="•"/>
            </a:pPr>
            <a:r>
              <a:rPr lang="en-US" sz="3100" b="0" i="0" u="none" strike="noStrike" cap="none">
                <a:solidFill>
                  <a:schemeClr val="dk1"/>
                </a:solidFill>
                <a:latin typeface="Source Sans Pro"/>
                <a:ea typeface="Source Sans Pro"/>
                <a:cs typeface="Source Sans Pro"/>
                <a:sym typeface="Source Sans Pro"/>
              </a:rPr>
              <a:t>She can continue to breastfeed after LAM is no longer effective</a:t>
            </a:r>
            <a:endParaRPr sz="1400" b="0" i="0" u="none" strike="noStrike" cap="none">
              <a:solidFill>
                <a:srgbClr val="000000"/>
              </a:solidFill>
              <a:latin typeface="Arial"/>
              <a:ea typeface="Arial"/>
              <a:cs typeface="Arial"/>
              <a:sym typeface="Arial"/>
            </a:endParaRPr>
          </a:p>
        </p:txBody>
      </p:sp>
      <p:grpSp>
        <p:nvGrpSpPr>
          <p:cNvPr id="1968" name="Google Shape;1968;p386"/>
          <p:cNvGrpSpPr/>
          <p:nvPr/>
        </p:nvGrpSpPr>
        <p:grpSpPr>
          <a:xfrm>
            <a:off x="6258338" y="1212199"/>
            <a:ext cx="5143500" cy="4946718"/>
            <a:chOff x="7048500" y="265843"/>
            <a:chExt cx="5143500" cy="4946718"/>
          </a:xfrm>
        </p:grpSpPr>
        <p:pic>
          <p:nvPicPr>
            <p:cNvPr id="1969" name="Google Shape;1969;p386" descr="A picture containing person, baby&#10;&#10;Description automatically generated"/>
            <p:cNvPicPr preferRelativeResize="0"/>
            <p:nvPr/>
          </p:nvPicPr>
          <p:blipFill rotWithShape="1">
            <a:blip r:embed="rId3">
              <a:alphaModFix/>
            </a:blip>
            <a:srcRect/>
            <a:stretch/>
          </p:blipFill>
          <p:spPr>
            <a:xfrm>
              <a:off x="7048500" y="265843"/>
              <a:ext cx="5143500" cy="4946718"/>
            </a:xfrm>
            <a:prstGeom prst="rect">
              <a:avLst/>
            </a:prstGeom>
            <a:noFill/>
            <a:ln>
              <a:noFill/>
            </a:ln>
          </p:spPr>
        </p:pic>
        <p:sp>
          <p:nvSpPr>
            <p:cNvPr id="1970" name="Google Shape;1970;p386"/>
            <p:cNvSpPr txBox="1"/>
            <p:nvPr/>
          </p:nvSpPr>
          <p:spPr>
            <a:xfrm>
              <a:off x="7048521" y="4884595"/>
              <a:ext cx="22605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975"/>
        <p:cNvGrpSpPr/>
        <p:nvPr/>
      </p:nvGrpSpPr>
      <p:grpSpPr>
        <a:xfrm>
          <a:off x="0" y="0"/>
          <a:ext cx="0" cy="0"/>
          <a:chOff x="0" y="0"/>
          <a:chExt cx="0" cy="0"/>
        </a:xfrm>
      </p:grpSpPr>
      <p:pic>
        <p:nvPicPr>
          <p:cNvPr id="1976" name="Google Shape;1976;p387"/>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977" name="Google Shape;1977;p387"/>
          <p:cNvSpPr txBox="1">
            <a:spLocks noGrp="1"/>
          </p:cNvSpPr>
          <p:nvPr>
            <p:ph type="title"/>
          </p:nvPr>
        </p:nvSpPr>
        <p:spPr>
          <a:xfrm>
            <a:off x="838200" y="515677"/>
            <a:ext cx="7554611"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LAM (continued)</a:t>
            </a:r>
            <a:endParaRPr/>
          </a:p>
        </p:txBody>
      </p:sp>
      <p:sp>
        <p:nvSpPr>
          <p:cNvPr id="1978" name="Google Shape;1978;p38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133</a:t>
            </a:fld>
            <a:endParaRPr/>
          </a:p>
        </p:txBody>
      </p:sp>
      <p:sp>
        <p:nvSpPr>
          <p:cNvPr id="1979" name="Google Shape;1979;p387"/>
          <p:cNvSpPr txBox="1"/>
          <p:nvPr/>
        </p:nvSpPr>
        <p:spPr>
          <a:xfrm>
            <a:off x="545050" y="1315000"/>
            <a:ext cx="7696800" cy="5466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accent5"/>
                </a:solidFill>
                <a:latin typeface="Source Sans Pro"/>
                <a:ea typeface="Source Sans Pro"/>
                <a:cs typeface="Source Sans Pro"/>
                <a:sym typeface="Source Sans Pro"/>
              </a:rPr>
              <a:t>3. When </a:t>
            </a:r>
            <a:r>
              <a:rPr lang="en-US" sz="36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Before the baby is 6 months old, to choose and begin another method</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needs condoms, spermicides or ECPs</a:t>
            </a:r>
            <a:endParaRPr sz="1400" b="0" i="0" u="none" strike="noStrike" cap="none">
              <a:solidFill>
                <a:srgbClr val="000000"/>
              </a:solidFill>
              <a:latin typeface="Arial"/>
              <a:ea typeface="Arial"/>
              <a:cs typeface="Arial"/>
              <a:sym typeface="Arial"/>
            </a:endParaRPr>
          </a:p>
          <a:p>
            <a:pPr marL="688975" marR="0" lvl="0" indent="-231775"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688975" marR="0" lvl="0" indent="-231775"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wants to switch to another method</a:t>
            </a:r>
            <a:endParaRPr sz="1400" b="0" i="0" u="none" strike="noStrike" cap="none">
              <a:solidFill>
                <a:srgbClr val="000000"/>
              </a:solidFill>
              <a:latin typeface="Arial"/>
              <a:ea typeface="Arial"/>
              <a:cs typeface="Arial"/>
              <a:sym typeface="Arial"/>
            </a:endParaRPr>
          </a:p>
          <a:p>
            <a:pPr marL="692150" marR="0" lvl="0" indent="-222250" algn="l" rtl="0">
              <a:lnSpc>
                <a:spcPct val="110000"/>
              </a:lnSpc>
              <a:spcBef>
                <a:spcPts val="600"/>
              </a:spcBef>
              <a:spcAft>
                <a:spcPts val="0"/>
              </a:spcAft>
              <a:buClr>
                <a:srgbClr val="000000"/>
              </a:buClr>
              <a:buSzPts val="2900"/>
              <a:buFont typeface="Arial"/>
              <a:buChar char="•"/>
            </a:pPr>
            <a:r>
              <a:rPr lang="en-US" sz="2900" b="0" i="0" u="none" strike="noStrike" cap="none">
                <a:solidFill>
                  <a:schemeClr val="dk1"/>
                </a:solidFill>
                <a:latin typeface="Source Sans Pro"/>
                <a:ea typeface="Source Sans Pro"/>
                <a:cs typeface="Source Sans Pro"/>
                <a:sym typeface="Source Sans Pro"/>
              </a:rPr>
              <a:t>If s/he thinks she is pregnant and wants a pregnancy test, or if she wants to get pregnant</a:t>
            </a:r>
            <a:endParaRPr sz="1400" b="0" i="0" u="none" strike="noStrike" cap="none">
              <a:solidFill>
                <a:srgbClr val="000000"/>
              </a:solidFill>
              <a:latin typeface="Arial"/>
              <a:ea typeface="Arial"/>
              <a:cs typeface="Arial"/>
              <a:sym typeface="Arial"/>
            </a:endParaRPr>
          </a:p>
        </p:txBody>
      </p:sp>
      <p:sp>
        <p:nvSpPr>
          <p:cNvPr id="1980" name="Google Shape;1980;p387"/>
          <p:cNvSpPr txBox="1"/>
          <p:nvPr/>
        </p:nvSpPr>
        <p:spPr>
          <a:xfrm>
            <a:off x="8392805" y="65301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985"/>
        <p:cNvGrpSpPr/>
        <p:nvPr/>
      </p:nvGrpSpPr>
      <p:grpSpPr>
        <a:xfrm>
          <a:off x="0" y="0"/>
          <a:ext cx="0" cy="0"/>
          <a:chOff x="0" y="0"/>
          <a:chExt cx="0" cy="0"/>
        </a:xfrm>
      </p:grpSpPr>
      <p:pic>
        <p:nvPicPr>
          <p:cNvPr id="1986" name="Google Shape;1986;p388" descr="A person standing in a doorway&#10;&#10;Description automatically generated with low confidence"/>
          <p:cNvPicPr preferRelativeResize="0"/>
          <p:nvPr/>
        </p:nvPicPr>
        <p:blipFill rotWithShape="1">
          <a:blip r:embed="rId3">
            <a:alphaModFix/>
          </a:blip>
          <a:srcRect/>
          <a:stretch/>
        </p:blipFill>
        <p:spPr>
          <a:xfrm>
            <a:off x="8984013" y="0"/>
            <a:ext cx="3207987" cy="6858000"/>
          </a:xfrm>
          <a:prstGeom prst="rect">
            <a:avLst/>
          </a:prstGeom>
          <a:noFill/>
          <a:ln>
            <a:noFill/>
          </a:ln>
        </p:spPr>
      </p:pic>
      <p:sp>
        <p:nvSpPr>
          <p:cNvPr id="1987" name="Google Shape;1987;p388"/>
          <p:cNvSpPr txBox="1">
            <a:spLocks noGrp="1"/>
          </p:cNvSpPr>
          <p:nvPr>
            <p:ph type="title"/>
          </p:nvPr>
        </p:nvSpPr>
        <p:spPr>
          <a:xfrm>
            <a:off x="838200" y="6"/>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1988" name="Google Shape;1988;p388"/>
          <p:cNvSpPr txBox="1">
            <a:spLocks noGrp="1"/>
          </p:cNvSpPr>
          <p:nvPr>
            <p:ph type="body" idx="1"/>
          </p:nvPr>
        </p:nvSpPr>
        <p:spPr>
          <a:xfrm>
            <a:off x="838200" y="935093"/>
            <a:ext cx="7879200" cy="5505900"/>
          </a:xfrm>
          <a:prstGeom prst="rect">
            <a:avLst/>
          </a:prstGeom>
          <a:noFill/>
          <a:ln>
            <a:noFill/>
          </a:ln>
        </p:spPr>
        <p:txBody>
          <a:bodyPr spcFirstLastPara="1" wrap="square" lIns="91425" tIns="45700" rIns="91425" bIns="45700" anchor="t" anchorCtr="0">
            <a:normAutofit fontScale="77500" lnSpcReduction="20000"/>
          </a:bodyPr>
          <a:lstStyle/>
          <a:p>
            <a:pPr marL="88900" lvl="0" indent="0" algn="l" rtl="0">
              <a:lnSpc>
                <a:spcPct val="150000"/>
              </a:lnSpc>
              <a:spcBef>
                <a:spcPts val="0"/>
              </a:spcBef>
              <a:spcAft>
                <a:spcPts val="0"/>
              </a:spcAft>
              <a:buSzPct val="90721"/>
              <a:buNone/>
            </a:pPr>
            <a:r>
              <a:rPr lang="en-US" sz="3129" b="1">
                <a:solidFill>
                  <a:schemeClr val="accent5"/>
                </a:solidFill>
              </a:rPr>
              <a:t>Facts about LAM:</a:t>
            </a:r>
            <a:endParaRPr sz="2329"/>
          </a:p>
          <a:p>
            <a:pPr marL="457200" lvl="0" indent="-374711" algn="l" rtl="0">
              <a:lnSpc>
                <a:spcPct val="130000"/>
              </a:lnSpc>
              <a:spcBef>
                <a:spcPts val="600"/>
              </a:spcBef>
              <a:spcAft>
                <a:spcPts val="0"/>
              </a:spcAft>
              <a:buSzPct val="101321"/>
              <a:buFont typeface="Arial"/>
              <a:buChar char="•"/>
            </a:pPr>
            <a:r>
              <a:rPr lang="en-US" sz="2929"/>
              <a:t>Is just as effective among women with higher or lower weights.</a:t>
            </a:r>
            <a:endParaRPr sz="2329"/>
          </a:p>
          <a:p>
            <a:pPr marL="457200" lvl="0" indent="-374711" algn="l" rtl="0">
              <a:lnSpc>
                <a:spcPct val="130000"/>
              </a:lnSpc>
              <a:spcBef>
                <a:spcPts val="600"/>
              </a:spcBef>
              <a:spcAft>
                <a:spcPts val="0"/>
              </a:spcAft>
              <a:buSzPct val="101321"/>
              <a:buFont typeface="Arial"/>
              <a:buChar char="•"/>
            </a:pPr>
            <a:r>
              <a:rPr lang="en-US" sz="2929"/>
              <a:t>Can be used by women with normal nutrition. No special foods are required.</a:t>
            </a:r>
            <a:endParaRPr sz="2329"/>
          </a:p>
          <a:p>
            <a:pPr marL="457200" lvl="0" indent="-374711" algn="l" rtl="0">
              <a:lnSpc>
                <a:spcPct val="130000"/>
              </a:lnSpc>
              <a:spcBef>
                <a:spcPts val="600"/>
              </a:spcBef>
              <a:spcAft>
                <a:spcPts val="0"/>
              </a:spcAft>
              <a:buSzPct val="101321"/>
              <a:buFont typeface="Arial"/>
              <a:buChar char="•"/>
            </a:pPr>
            <a:r>
              <a:rPr lang="en-US" sz="2929"/>
              <a:t>Can be used for a full 6 months without the need for supplementary foods. (Mother’s milk alone can fully nourish a baby for the first 6 months of life. In fact, it is the ideal food for this time in a baby’s life.)</a:t>
            </a:r>
            <a:endParaRPr sz="2329"/>
          </a:p>
          <a:p>
            <a:pPr marL="457200" lvl="0" indent="-374711" algn="l" rtl="0">
              <a:lnSpc>
                <a:spcPct val="130000"/>
              </a:lnSpc>
              <a:spcBef>
                <a:spcPts val="600"/>
              </a:spcBef>
              <a:spcAft>
                <a:spcPts val="0"/>
              </a:spcAft>
              <a:buSzPct val="101321"/>
              <a:buFont typeface="Arial"/>
              <a:buChar char="•"/>
            </a:pPr>
            <a:r>
              <a:rPr lang="en-US" sz="2929"/>
              <a:t>Can be used for 6 months without worry that the woman will run out of milk. (Milk will continue to be produced through 6 months and longer in response to the baby’s suckling or the mother’s expression of her milk.)</a:t>
            </a:r>
            <a:endParaRPr sz="2329"/>
          </a:p>
        </p:txBody>
      </p:sp>
      <p:sp>
        <p:nvSpPr>
          <p:cNvPr id="1989" name="Google Shape;1989;p38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134</a:t>
            </a:fld>
            <a:endParaRPr/>
          </a:p>
        </p:txBody>
      </p:sp>
      <p:sp>
        <p:nvSpPr>
          <p:cNvPr id="1990" name="Google Shape;1990;p388"/>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389"/>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1997" name="Google Shape;1997;p389"/>
          <p:cNvSpPr txBox="1">
            <a:spLocks noGrp="1"/>
          </p:cNvSpPr>
          <p:nvPr>
            <p:ph type="body" idx="2"/>
          </p:nvPr>
        </p:nvSpPr>
        <p:spPr>
          <a:xfrm>
            <a:off x="5719136" y="1039660"/>
            <a:ext cx="5769601" cy="4796936"/>
          </a:xfrm>
          <a:prstGeom prst="rect">
            <a:avLst/>
          </a:prstGeom>
          <a:noFill/>
          <a:ln>
            <a:noFill/>
          </a:ln>
        </p:spPr>
        <p:txBody>
          <a:bodyPr spcFirstLastPara="1" wrap="square" lIns="91425" tIns="45700" rIns="91425" bIns="45700" anchor="ctr" anchorCtr="0">
            <a:normAutofit fontScale="85000" lnSpcReduction="20000"/>
          </a:bodyPr>
          <a:lstStyle/>
          <a:p>
            <a:pPr marL="514350" lvl="0" indent="-514350" algn="l" rtl="0">
              <a:lnSpc>
                <a:spcPct val="100000"/>
              </a:lnSpc>
              <a:spcBef>
                <a:spcPts val="1800"/>
              </a:spcBef>
              <a:spcAft>
                <a:spcPts val="0"/>
              </a:spcAft>
              <a:buSzPct val="117646"/>
              <a:buFont typeface="Arial"/>
              <a:buAutoNum type="arabicPeriod"/>
            </a:pPr>
            <a:r>
              <a:rPr lang="en-US" sz="2800"/>
              <a:t>Fertility awareness-based methods can be highly effective methods but require careful and clear explanation</a:t>
            </a:r>
            <a:endParaRPr/>
          </a:p>
          <a:p>
            <a:pPr marL="514350" lvl="0" indent="-514350" algn="l" rtl="0">
              <a:lnSpc>
                <a:spcPct val="100000"/>
              </a:lnSpc>
              <a:spcBef>
                <a:spcPts val="1800"/>
              </a:spcBef>
              <a:spcAft>
                <a:spcPts val="0"/>
              </a:spcAft>
              <a:buSzPct val="117646"/>
              <a:buFont typeface="Arial"/>
              <a:buAutoNum type="arabicPeriod"/>
            </a:pPr>
            <a:r>
              <a:rPr lang="en-US" sz="2800"/>
              <a:t>While SDM can be an ongoing contraceptive method, LAM is only temporary and should be a bridge to using another method</a:t>
            </a:r>
            <a:endParaRPr/>
          </a:p>
          <a:p>
            <a:pPr marL="514350" lvl="0" indent="-514350" algn="l" rtl="0">
              <a:lnSpc>
                <a:spcPct val="100000"/>
              </a:lnSpc>
              <a:spcBef>
                <a:spcPts val="1800"/>
              </a:spcBef>
              <a:spcAft>
                <a:spcPts val="0"/>
              </a:spcAft>
              <a:buSzPct val="117646"/>
              <a:buFont typeface="Arial"/>
              <a:buAutoNum type="arabicPeriod"/>
            </a:pPr>
            <a:r>
              <a:rPr lang="en-US" sz="2800"/>
              <a:t>If the situation does not allow enough time or privacy to provide full information about these methods, give her written materials, suggest digital information, or refer her to a higher-level provider</a:t>
            </a:r>
            <a:endParaRPr/>
          </a:p>
        </p:txBody>
      </p:sp>
      <p:sp>
        <p:nvSpPr>
          <p:cNvPr id="1998" name="Google Shape;1998;p389"/>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135</a:t>
            </a:fld>
            <a:endParaRPr sz="1200" b="0" i="0" u="none" strike="noStrike" cap="none">
              <a:solidFill>
                <a:srgbClr val="289195"/>
              </a:solidFill>
              <a:latin typeface="Source Sans Pro"/>
              <a:ea typeface="Source Sans Pro"/>
              <a:cs typeface="Source Sans Pro"/>
              <a:sym typeface="Source Sans Pro"/>
            </a:endParaRPr>
          </a:p>
        </p:txBody>
      </p:sp>
      <p:pic>
        <p:nvPicPr>
          <p:cNvPr id="1999" name="Google Shape;1999;p389"/>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9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9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9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2004"/>
        <p:cNvGrpSpPr/>
        <p:nvPr/>
      </p:nvGrpSpPr>
      <p:grpSpPr>
        <a:xfrm>
          <a:off x="0" y="0"/>
          <a:ext cx="0" cy="0"/>
          <a:chOff x="0" y="0"/>
          <a:chExt cx="0" cy="0"/>
        </a:xfrm>
      </p:grpSpPr>
      <p:sp>
        <p:nvSpPr>
          <p:cNvPr id="2005" name="Google Shape;2005;p206"/>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Contraceptive methods </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that</a:t>
            </a:r>
            <a:r>
              <a:rPr lang="en-US"/>
              <a:t> usually require you to refer a client to another provider</a:t>
            </a:r>
            <a:endParaRPr/>
          </a:p>
        </p:txBody>
      </p:sp>
      <p:sp>
        <p:nvSpPr>
          <p:cNvPr id="2006" name="Google Shape;2006;p206"/>
          <p:cNvSpPr txBox="1">
            <a:spLocks noGrp="1"/>
          </p:cNvSpPr>
          <p:nvPr>
            <p:ph type="body" idx="2"/>
          </p:nvPr>
        </p:nvSpPr>
        <p:spPr>
          <a:xfrm>
            <a:off x="965207" y="2523956"/>
            <a:ext cx="3027900" cy="521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10</a:t>
            </a:r>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2011"/>
        <p:cNvGrpSpPr/>
        <p:nvPr/>
      </p:nvGrpSpPr>
      <p:grpSpPr>
        <a:xfrm>
          <a:off x="0" y="0"/>
          <a:ext cx="0" cy="0"/>
          <a:chOff x="0" y="0"/>
          <a:chExt cx="0" cy="0"/>
        </a:xfrm>
      </p:grpSpPr>
      <p:sp>
        <p:nvSpPr>
          <p:cNvPr id="2012" name="Google Shape;2012;p207"/>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2013" name="Google Shape;2013;p207"/>
          <p:cNvSpPr txBox="1">
            <a:spLocks noGrp="1"/>
          </p:cNvSpPr>
          <p:nvPr>
            <p:ph type="body" idx="1"/>
          </p:nvPr>
        </p:nvSpPr>
        <p:spPr>
          <a:xfrm>
            <a:off x="838200" y="1297936"/>
            <a:ext cx="8167577" cy="5560064"/>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2300"/>
              <a:buNone/>
            </a:pPr>
            <a:r>
              <a:rPr lang="en-US" sz="3200"/>
              <a:t>By the end of this session, you will be able to:</a:t>
            </a:r>
            <a:endParaRPr sz="3200"/>
          </a:p>
          <a:p>
            <a:pPr marL="457200" lvl="0" indent="-368300" algn="l" rtl="0">
              <a:lnSpc>
                <a:spcPct val="110000"/>
              </a:lnSpc>
              <a:spcBef>
                <a:spcPts val="600"/>
              </a:spcBef>
              <a:spcAft>
                <a:spcPts val="0"/>
              </a:spcAft>
              <a:buSzPts val="2200"/>
              <a:buFont typeface="Arial"/>
              <a:buChar char="•"/>
            </a:pPr>
            <a:r>
              <a:rPr lang="en-US" sz="3200">
                <a:solidFill>
                  <a:schemeClr val="dk1"/>
                </a:solidFill>
                <a:latin typeface="Source Sans Pro"/>
                <a:ea typeface="Source Sans Pro"/>
                <a:cs typeface="Source Sans Pro"/>
                <a:sym typeface="Source Sans Pro"/>
              </a:rPr>
              <a:t>Explain key information for FP methods that are available but not provided by pharmacists and drug shop vendors (i.e., implants, IUDs and permanent methods)</a:t>
            </a:r>
            <a:endParaRPr/>
          </a:p>
          <a:p>
            <a:pPr marL="457200" lvl="0" indent="-368300" algn="l" rtl="0">
              <a:lnSpc>
                <a:spcPct val="110000"/>
              </a:lnSpc>
              <a:spcBef>
                <a:spcPts val="600"/>
              </a:spcBef>
              <a:spcAft>
                <a:spcPts val="0"/>
              </a:spcAft>
              <a:buSzPts val="2200"/>
              <a:buFont typeface="Arial"/>
              <a:buChar char="•"/>
            </a:pPr>
            <a:r>
              <a:rPr lang="en-US" sz="3200">
                <a:solidFill>
                  <a:schemeClr val="dk1"/>
                </a:solidFill>
                <a:latin typeface="Source Sans Pro"/>
                <a:ea typeface="Source Sans Pro"/>
                <a:cs typeface="Source Sans Pro"/>
                <a:sym typeface="Source Sans Pro"/>
              </a:rPr>
              <a:t>Explain how to effectively refer a client if s/he chooses one of these methods</a:t>
            </a:r>
            <a:endParaRPr/>
          </a:p>
        </p:txBody>
      </p:sp>
      <p:sp>
        <p:nvSpPr>
          <p:cNvPr id="2014" name="Google Shape;2014;p20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137</a:t>
            </a:fld>
            <a:endParaRPr sz="1200" b="0" i="0" u="none" strike="noStrike" cap="none">
              <a:solidFill>
                <a:srgbClr val="289195"/>
              </a:solidFill>
              <a:latin typeface="Source Sans Pro"/>
              <a:ea typeface="Source Sans Pro"/>
              <a:cs typeface="Source Sans Pro"/>
              <a:sym typeface="Source Sans Pro"/>
            </a:endParaRPr>
          </a:p>
        </p:txBody>
      </p:sp>
      <p:sp>
        <p:nvSpPr>
          <p:cNvPr id="2015" name="Google Shape;2015;p20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2016" name="Google Shape;2016;p207"/>
          <p:cNvPicPr preferRelativeResize="0"/>
          <p:nvPr/>
        </p:nvPicPr>
        <p:blipFill rotWithShape="1">
          <a:blip r:embed="rId3">
            <a:alphaModFix/>
          </a:blip>
          <a:srcRect/>
          <a:stretch/>
        </p:blipFill>
        <p:spPr>
          <a:xfrm>
            <a:off x="8884852" y="2043812"/>
            <a:ext cx="2896000" cy="2770376"/>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2021"/>
        <p:cNvGrpSpPr/>
        <p:nvPr/>
      </p:nvGrpSpPr>
      <p:grpSpPr>
        <a:xfrm>
          <a:off x="0" y="0"/>
          <a:ext cx="0" cy="0"/>
          <a:chOff x="0" y="0"/>
          <a:chExt cx="0" cy="0"/>
        </a:xfrm>
      </p:grpSpPr>
      <p:pic>
        <p:nvPicPr>
          <p:cNvPr id="2022" name="Google Shape;2022;p208"/>
          <p:cNvPicPr preferRelativeResize="0"/>
          <p:nvPr/>
        </p:nvPicPr>
        <p:blipFill rotWithShape="1">
          <a:blip r:embed="rId3">
            <a:alphaModFix/>
          </a:blip>
          <a:srcRect/>
          <a:stretch/>
        </p:blipFill>
        <p:spPr>
          <a:xfrm>
            <a:off x="10334824" y="979715"/>
            <a:ext cx="1372761" cy="1502522"/>
          </a:xfrm>
          <a:prstGeom prst="rect">
            <a:avLst/>
          </a:prstGeom>
          <a:noFill/>
          <a:ln>
            <a:noFill/>
          </a:ln>
        </p:spPr>
      </p:pic>
      <p:pic>
        <p:nvPicPr>
          <p:cNvPr id="2023" name="Google Shape;2023;p208" descr="JadellePackage"/>
          <p:cNvPicPr preferRelativeResize="0"/>
          <p:nvPr/>
        </p:nvPicPr>
        <p:blipFill rotWithShape="1">
          <a:blip r:embed="rId4">
            <a:alphaModFix/>
          </a:blip>
          <a:srcRect/>
          <a:stretch/>
        </p:blipFill>
        <p:spPr>
          <a:xfrm>
            <a:off x="8296874" y="1297567"/>
            <a:ext cx="2037951" cy="1656363"/>
          </a:xfrm>
          <a:prstGeom prst="rect">
            <a:avLst/>
          </a:prstGeom>
          <a:noFill/>
          <a:ln>
            <a:noFill/>
          </a:ln>
        </p:spPr>
      </p:pic>
      <p:sp>
        <p:nvSpPr>
          <p:cNvPr id="2024" name="Google Shape;2024;p208"/>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contraceptive implants?</a:t>
            </a:r>
            <a:endParaRPr/>
          </a:p>
        </p:txBody>
      </p:sp>
      <p:sp>
        <p:nvSpPr>
          <p:cNvPr id="2025" name="Google Shape;2025;p208"/>
          <p:cNvSpPr txBox="1">
            <a:spLocks noGrp="1"/>
          </p:cNvSpPr>
          <p:nvPr>
            <p:ph type="body" idx="1"/>
          </p:nvPr>
        </p:nvSpPr>
        <p:spPr>
          <a:xfrm>
            <a:off x="838201" y="1366345"/>
            <a:ext cx="7482638" cy="5692377"/>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600"/>
              </a:spcBef>
              <a:spcAft>
                <a:spcPts val="0"/>
              </a:spcAft>
              <a:buClr>
                <a:schemeClr val="dk1"/>
              </a:buClr>
              <a:buSzPts val="2000"/>
              <a:buChar char="•"/>
            </a:pPr>
            <a:r>
              <a:rPr lang="en-US" sz="2800"/>
              <a:t>A </a:t>
            </a:r>
            <a:r>
              <a:rPr lang="en-US" sz="2800" b="1">
                <a:solidFill>
                  <a:schemeClr val="accent5"/>
                </a:solidFill>
              </a:rPr>
              <a:t>long-acting method</a:t>
            </a:r>
            <a:r>
              <a:rPr lang="en-US" sz="2800"/>
              <a:t>: effective for 3-5 years</a:t>
            </a:r>
            <a:endParaRPr sz="2800"/>
          </a:p>
          <a:p>
            <a:pPr marL="234950" lvl="1" indent="-228600" algn="l" rtl="0">
              <a:lnSpc>
                <a:spcPct val="110000"/>
              </a:lnSpc>
              <a:spcBef>
                <a:spcPts val="600"/>
              </a:spcBef>
              <a:spcAft>
                <a:spcPts val="0"/>
              </a:spcAft>
              <a:buClr>
                <a:schemeClr val="dk1"/>
              </a:buClr>
              <a:buSzPts val="2000"/>
              <a:buChar char="•"/>
            </a:pPr>
            <a:r>
              <a:rPr lang="en-US" sz="2800"/>
              <a:t>Small, flexible plastic rod/rods placed under the skin of inner, upper arm of the non dominant hand </a:t>
            </a:r>
            <a:endParaRPr sz="2800"/>
          </a:p>
          <a:p>
            <a:pPr marL="234950" lvl="1" indent="-228600" algn="l" rtl="0">
              <a:lnSpc>
                <a:spcPct val="110000"/>
              </a:lnSpc>
              <a:spcBef>
                <a:spcPts val="600"/>
              </a:spcBef>
              <a:spcAft>
                <a:spcPts val="0"/>
              </a:spcAft>
              <a:buClr>
                <a:schemeClr val="dk1"/>
              </a:buClr>
              <a:buSzPts val="2000"/>
              <a:buChar char="•"/>
            </a:pPr>
            <a:r>
              <a:rPr lang="en-US" sz="2800" b="1">
                <a:solidFill>
                  <a:schemeClr val="accent5"/>
                </a:solidFill>
              </a:rPr>
              <a:t>Hormone</a:t>
            </a:r>
            <a:r>
              <a:rPr lang="en-US" sz="2800"/>
              <a:t> released from the rod/rods </a:t>
            </a:r>
            <a:r>
              <a:rPr lang="en-US" sz="2800" b="1">
                <a:solidFill>
                  <a:schemeClr val="accent5"/>
                </a:solidFill>
              </a:rPr>
              <a:t>block sperm </a:t>
            </a:r>
            <a:r>
              <a:rPr lang="en-US" sz="2800"/>
              <a:t>from reaching the egg and </a:t>
            </a:r>
            <a:r>
              <a:rPr lang="en-US" sz="2800" b="1">
                <a:solidFill>
                  <a:schemeClr val="accent5"/>
                </a:solidFill>
              </a:rPr>
              <a:t>prevent release </a:t>
            </a:r>
            <a:r>
              <a:rPr lang="en-US" sz="2800"/>
              <a:t>of egg, ultimately preventing unintended pregnancy</a:t>
            </a:r>
            <a:endParaRPr/>
          </a:p>
          <a:p>
            <a:pPr marL="234950" lvl="1" indent="-228600" algn="l" rtl="0">
              <a:lnSpc>
                <a:spcPct val="110000"/>
              </a:lnSpc>
              <a:spcBef>
                <a:spcPts val="600"/>
              </a:spcBef>
              <a:spcAft>
                <a:spcPts val="0"/>
              </a:spcAft>
              <a:buClr>
                <a:schemeClr val="dk1"/>
              </a:buClr>
              <a:buSzPts val="2000"/>
              <a:buChar char="•"/>
            </a:pPr>
            <a:r>
              <a:rPr lang="en-US" sz="2800"/>
              <a:t>More than 99% effective with </a:t>
            </a:r>
            <a:r>
              <a:rPr lang="en-US" sz="2800" b="1">
                <a:solidFill>
                  <a:schemeClr val="accent5"/>
                </a:solidFill>
              </a:rPr>
              <a:t>perfect</a:t>
            </a:r>
            <a:r>
              <a:rPr lang="en-US" sz="2800"/>
              <a:t> AND </a:t>
            </a:r>
            <a:r>
              <a:rPr lang="en-US" sz="2800" b="1">
                <a:solidFill>
                  <a:schemeClr val="accent5"/>
                </a:solidFill>
              </a:rPr>
              <a:t>typical</a:t>
            </a:r>
            <a:r>
              <a:rPr lang="en-US" sz="2800"/>
              <a:t> use</a:t>
            </a:r>
            <a:endParaRPr/>
          </a:p>
          <a:p>
            <a:pPr marL="234950" lvl="1" indent="-101600" algn="l" rtl="0">
              <a:lnSpc>
                <a:spcPct val="100000"/>
              </a:lnSpc>
              <a:spcBef>
                <a:spcPts val="600"/>
              </a:spcBef>
              <a:spcAft>
                <a:spcPts val="0"/>
              </a:spcAft>
              <a:buClr>
                <a:schemeClr val="dk1"/>
              </a:buClr>
              <a:buSzPts val="2000"/>
              <a:buNone/>
            </a:pPr>
            <a:endParaRPr/>
          </a:p>
        </p:txBody>
      </p:sp>
      <p:sp>
        <p:nvSpPr>
          <p:cNvPr id="2026" name="Google Shape;2026;p20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138</a:t>
            </a:fld>
            <a:endParaRPr/>
          </a:p>
        </p:txBody>
      </p:sp>
      <p:sp>
        <p:nvSpPr>
          <p:cNvPr id="2027" name="Google Shape;2027;p208"/>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028" name="Google Shape;2028;p20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2029" name="Google Shape;2029;p208"/>
          <p:cNvPicPr preferRelativeResize="0"/>
          <p:nvPr/>
        </p:nvPicPr>
        <p:blipFill rotWithShape="1">
          <a:blip r:embed="rId5">
            <a:alphaModFix/>
          </a:blip>
          <a:srcRect/>
          <a:stretch/>
        </p:blipFill>
        <p:spPr>
          <a:xfrm rot="1985966">
            <a:off x="8854230" y="3216521"/>
            <a:ext cx="2194810" cy="898539"/>
          </a:xfrm>
          <a:prstGeom prst="rect">
            <a:avLst/>
          </a:prstGeom>
          <a:noFill/>
          <a:ln>
            <a:noFill/>
          </a:ln>
        </p:spPr>
      </p:pic>
      <p:pic>
        <p:nvPicPr>
          <p:cNvPr id="2030" name="Google Shape;2030;p208"/>
          <p:cNvPicPr preferRelativeResize="0"/>
          <p:nvPr/>
        </p:nvPicPr>
        <p:blipFill rotWithShape="1">
          <a:blip r:embed="rId6">
            <a:alphaModFix/>
          </a:blip>
          <a:srcRect/>
          <a:stretch/>
        </p:blipFill>
        <p:spPr>
          <a:xfrm rot="-202711">
            <a:off x="8837209" y="4234418"/>
            <a:ext cx="2820136" cy="1788210"/>
          </a:xfrm>
          <a:prstGeom prst="rect">
            <a:avLst/>
          </a:prstGeom>
          <a:noFill/>
          <a:ln>
            <a:noFill/>
          </a:ln>
        </p:spPr>
      </p:pic>
      <p:sp>
        <p:nvSpPr>
          <p:cNvPr id="2031" name="Google Shape;2031;p208"/>
          <p:cNvSpPr txBox="1"/>
          <p:nvPr/>
        </p:nvSpPr>
        <p:spPr>
          <a:xfrm>
            <a:off x="7890475" y="5880875"/>
            <a:ext cx="4713600" cy="276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FP TRP, Contraceptive implants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2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2036"/>
        <p:cNvGrpSpPr/>
        <p:nvPr/>
      </p:nvGrpSpPr>
      <p:grpSpPr>
        <a:xfrm>
          <a:off x="0" y="0"/>
          <a:ext cx="0" cy="0"/>
          <a:chOff x="0" y="0"/>
          <a:chExt cx="0" cy="0"/>
        </a:xfrm>
      </p:grpSpPr>
      <p:sp>
        <p:nvSpPr>
          <p:cNvPr id="2037" name="Google Shape;2037;p210"/>
          <p:cNvSpPr txBox="1">
            <a:spLocks noGrp="1"/>
          </p:cNvSpPr>
          <p:nvPr>
            <p:ph type="title"/>
          </p:nvPr>
        </p:nvSpPr>
        <p:spPr>
          <a:xfrm>
            <a:off x="838200" y="515677"/>
            <a:ext cx="10515600" cy="8559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Contraceptive implants: What you should know</a:t>
            </a:r>
            <a:endParaRPr/>
          </a:p>
        </p:txBody>
      </p:sp>
      <p:sp>
        <p:nvSpPr>
          <p:cNvPr id="2038" name="Google Shape;2038;p2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139</a:t>
            </a:fld>
            <a:endParaRPr/>
          </a:p>
        </p:txBody>
      </p:sp>
      <p:sp>
        <p:nvSpPr>
          <p:cNvPr id="2039" name="Google Shape;2039;p210"/>
          <p:cNvSpPr txBox="1"/>
          <p:nvPr/>
        </p:nvSpPr>
        <p:spPr>
          <a:xfrm>
            <a:off x="851451" y="1450715"/>
            <a:ext cx="7827036" cy="5407285"/>
          </a:xfrm>
          <a:prstGeom prst="rect">
            <a:avLst/>
          </a:prstGeom>
          <a:noFill/>
          <a:ln>
            <a:noFill/>
          </a:ln>
        </p:spPr>
        <p:txBody>
          <a:bodyPr spcFirstLastPara="1" wrap="square" lIns="91425" tIns="45700" rIns="91425" bIns="45700" anchor="t" anchorCtr="0">
            <a:noAutofit/>
          </a:bodyPr>
          <a:lstStyle/>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Easy and safe to use; complications are rare!</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Can be removed any time a client wants to get pregnant</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Ability to get pregnant returns without delay when removed</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Can be used by breastfeeding women</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Requires an insertion of one or two rods right under the skin</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Cannot be initiated and removed without a trained  provider</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Offers non contraceptive health benefits</a:t>
            </a:r>
            <a:endParaRPr sz="2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10000"/>
              </a:lnSpc>
              <a:spcBef>
                <a:spcPts val="600"/>
              </a:spcBef>
              <a:spcAft>
                <a:spcPts val="0"/>
              </a:spcAft>
              <a:buClr>
                <a:srgbClr val="000000"/>
              </a:buClr>
              <a:buSzPts val="2400"/>
              <a:buFont typeface="Arial"/>
              <a:buChar char="•"/>
            </a:pPr>
            <a:r>
              <a:rPr lang="en-US" sz="2400" b="0" i="0" u="none" strike="noStrike" cap="none">
                <a:solidFill>
                  <a:srgbClr val="000000"/>
                </a:solidFill>
                <a:latin typeface="Source Sans Pro"/>
                <a:ea typeface="Source Sans Pro"/>
                <a:cs typeface="Source Sans Pro"/>
                <a:sym typeface="Source Sans Pro"/>
              </a:rPr>
              <a:t>Provides no protection from STIs/HIV</a:t>
            </a:r>
            <a:endParaRPr sz="2400" b="0" i="0" u="none" strike="noStrike" cap="none">
              <a:solidFill>
                <a:srgbClr val="000000"/>
              </a:solidFill>
              <a:latin typeface="Source Sans Pro"/>
              <a:ea typeface="Source Sans Pro"/>
              <a:cs typeface="Source Sans Pro"/>
              <a:sym typeface="Source Sans Pro"/>
            </a:endParaRPr>
          </a:p>
        </p:txBody>
      </p:sp>
      <p:sp>
        <p:nvSpPr>
          <p:cNvPr id="2040" name="Google Shape;2040;p210"/>
          <p:cNvSpPr txBox="1"/>
          <p:nvPr/>
        </p:nvSpPr>
        <p:spPr>
          <a:xfrm>
            <a:off x="6152322" y="1600201"/>
            <a:ext cx="5384358" cy="5029200"/>
          </a:xfrm>
          <a:prstGeom prst="rect">
            <a:avLst/>
          </a:prstGeom>
          <a:noFill/>
          <a:ln>
            <a:noFill/>
          </a:ln>
        </p:spPr>
        <p:txBody>
          <a:bodyPr spcFirstLastPara="1" wrap="square" lIns="91425" tIns="45700" rIns="91425" bIns="45700" anchor="t" anchorCtr="0">
            <a:noAutofit/>
          </a:bodyPr>
          <a:lstStyle/>
          <a:p>
            <a:pPr marL="228600" marR="0" lvl="0" indent="-139700" algn="l" rtl="0">
              <a:lnSpc>
                <a:spcPct val="95000"/>
              </a:lnSpc>
              <a:spcBef>
                <a:spcPts val="0"/>
              </a:spcBef>
              <a:spcAft>
                <a:spcPts val="0"/>
              </a:spcAft>
              <a:buClr>
                <a:schemeClr val="dk1"/>
              </a:buClr>
              <a:buSzPts val="1400"/>
              <a:buFont typeface="Arial"/>
              <a:buNone/>
            </a:pPr>
            <a:endParaRPr sz="1400" b="0" i="0" u="none" strike="noStrike" cap="none">
              <a:solidFill>
                <a:schemeClr val="dk1"/>
              </a:solidFill>
              <a:latin typeface="Source Sans Pro"/>
              <a:ea typeface="Source Sans Pro"/>
              <a:cs typeface="Source Sans Pro"/>
              <a:sym typeface="Source Sans Pro"/>
            </a:endParaRPr>
          </a:p>
        </p:txBody>
      </p:sp>
      <p:pic>
        <p:nvPicPr>
          <p:cNvPr id="2041" name="Google Shape;2041;p210"/>
          <p:cNvPicPr preferRelativeResize="0">
            <a:picLocks noGrp="1"/>
          </p:cNvPicPr>
          <p:nvPr>
            <p:ph type="body" idx="1"/>
          </p:nvPr>
        </p:nvPicPr>
        <p:blipFill rotWithShape="1">
          <a:blip r:embed="rId3">
            <a:alphaModFix/>
          </a:blip>
          <a:srcRect/>
          <a:stretch/>
        </p:blipFill>
        <p:spPr>
          <a:xfrm>
            <a:off x="8555596" y="1371602"/>
            <a:ext cx="2784953" cy="4525549"/>
          </a:xfrm>
          <a:prstGeom prst="rect">
            <a:avLst/>
          </a:prstGeom>
          <a:noFill/>
          <a:ln>
            <a:noFill/>
          </a:ln>
        </p:spPr>
      </p:pic>
      <p:sp>
        <p:nvSpPr>
          <p:cNvPr id="2042" name="Google Shape;2042;p210"/>
          <p:cNvSpPr txBox="1"/>
          <p:nvPr/>
        </p:nvSpPr>
        <p:spPr>
          <a:xfrm>
            <a:off x="7591275" y="5897150"/>
            <a:ext cx="4713600" cy="276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FP TRP, Contraceptive implants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p321"/>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solidFill>
                  <a:schemeClr val="accent3"/>
                </a:solidFill>
              </a:rPr>
              <a:t>FP methods provided by pharmacies and drug shops that </a:t>
            </a:r>
            <a:r>
              <a:rPr lang="en-US" u="sng">
                <a:solidFill>
                  <a:schemeClr val="accent3"/>
                </a:solidFill>
              </a:rPr>
              <a:t>do not</a:t>
            </a:r>
            <a:r>
              <a:rPr lang="en-US">
                <a:solidFill>
                  <a:schemeClr val="accent3"/>
                </a:solidFill>
              </a:rPr>
              <a:t> require medical screening</a:t>
            </a:r>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2047"/>
        <p:cNvGrpSpPr/>
        <p:nvPr/>
      </p:nvGrpSpPr>
      <p:grpSpPr>
        <a:xfrm>
          <a:off x="0" y="0"/>
          <a:ext cx="0" cy="0"/>
          <a:chOff x="0" y="0"/>
          <a:chExt cx="0" cy="0"/>
        </a:xfrm>
      </p:grpSpPr>
      <p:sp>
        <p:nvSpPr>
          <p:cNvPr id="2048" name="Google Shape;2048;p390"/>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Contraceptive implants</a:t>
            </a:r>
            <a:endParaRPr/>
          </a:p>
        </p:txBody>
      </p:sp>
      <p:sp>
        <p:nvSpPr>
          <p:cNvPr id="2049" name="Google Shape;2049;p39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140</a:t>
            </a:fld>
            <a:endParaRPr/>
          </a:p>
        </p:txBody>
      </p:sp>
      <p:sp>
        <p:nvSpPr>
          <p:cNvPr id="2050" name="Google Shape;2050;p390"/>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051" name="Google Shape;2051;p390"/>
          <p:cNvSpPr txBox="1"/>
          <p:nvPr/>
        </p:nvSpPr>
        <p:spPr>
          <a:xfrm>
            <a:off x="843679" y="1450714"/>
            <a:ext cx="8528922" cy="2338628"/>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rgbClr val="000000"/>
              </a:buClr>
              <a:buSzPts val="2800"/>
              <a:buFont typeface="Arial"/>
              <a:buAutoNum type="arabicPeriod"/>
            </a:pPr>
            <a:r>
              <a:rPr lang="en-US" sz="2800" b="1" i="0" u="none" strike="noStrike" cap="none">
                <a:solidFill>
                  <a:schemeClr val="accent5"/>
                </a:solidFill>
                <a:latin typeface="Source Sans Pro"/>
                <a:ea typeface="Source Sans Pro"/>
                <a:cs typeface="Source Sans Pro"/>
                <a:sym typeface="Source Sans Pro"/>
              </a:rPr>
              <a:t>What to do </a:t>
            </a:r>
            <a:r>
              <a:rPr lang="en-US" sz="28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200" b="0" i="0" u="none" strike="noStrike" cap="none">
                <a:solidFill>
                  <a:srgbClr val="000000"/>
                </a:solidFill>
                <a:latin typeface="Source Sans Pro"/>
                <a:ea typeface="Source Sans Pro"/>
                <a:cs typeface="Source Sans Pro"/>
                <a:sym typeface="Source Sans Pro"/>
              </a:rPr>
              <a:t>Use referral to visit a specially trained provider who inserts and removes implants</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200" b="0" i="0" u="none" strike="noStrike" cap="none">
                <a:solidFill>
                  <a:srgbClr val="000000"/>
                </a:solidFill>
                <a:latin typeface="Source Sans Pro"/>
                <a:ea typeface="Source Sans Pro"/>
                <a:cs typeface="Source Sans Pro"/>
                <a:sym typeface="Source Sans Pro"/>
              </a:rPr>
              <a:t>Nothing for the client to remember to do after insertion</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200" b="0" i="0" u="none" strike="noStrike" cap="none">
                <a:solidFill>
                  <a:srgbClr val="000000"/>
                </a:solidFill>
                <a:latin typeface="Source Sans Pro"/>
                <a:ea typeface="Source Sans Pro"/>
                <a:cs typeface="Source Sans Pro"/>
                <a:sym typeface="Source Sans Pro"/>
              </a:rPr>
              <a:t>Use a backup method (such as condoms) if there is a waiting time for appointment for insertion</a:t>
            </a:r>
            <a:endParaRPr sz="2200" b="0" i="0" u="none" strike="noStrike" cap="none">
              <a:solidFill>
                <a:schemeClr val="accent5"/>
              </a:solidFill>
              <a:latin typeface="Source Sans Pro"/>
              <a:ea typeface="Source Sans Pro"/>
              <a:cs typeface="Source Sans Pro"/>
              <a:sym typeface="Source Sans Pro"/>
            </a:endParaRPr>
          </a:p>
        </p:txBody>
      </p:sp>
      <p:sp>
        <p:nvSpPr>
          <p:cNvPr id="2052" name="Google Shape;2052;p390"/>
          <p:cNvSpPr txBox="1"/>
          <p:nvPr/>
        </p:nvSpPr>
        <p:spPr>
          <a:xfrm>
            <a:off x="838200" y="3804558"/>
            <a:ext cx="8403772" cy="1602728"/>
          </a:xfrm>
          <a:prstGeom prst="rect">
            <a:avLst/>
          </a:prstGeom>
          <a:noFill/>
          <a:ln>
            <a:noFill/>
          </a:ln>
        </p:spPr>
        <p:txBody>
          <a:bodyPr spcFirstLastPara="1" wrap="square" lIns="91425" tIns="45700" rIns="91425" bIns="45700" anchor="t" anchorCtr="0">
            <a:normAutofit/>
          </a:bodyPr>
          <a:lstStyle/>
          <a:p>
            <a:pPr marL="514350" marR="0" lvl="0" indent="-514350" algn="l" rtl="0">
              <a:lnSpc>
                <a:spcPct val="100000"/>
              </a:lnSpc>
              <a:spcBef>
                <a:spcPts val="0"/>
              </a:spcBef>
              <a:spcAft>
                <a:spcPts val="0"/>
              </a:spcAft>
              <a:buClr>
                <a:srgbClr val="000000"/>
              </a:buClr>
              <a:buSzPts val="2800"/>
              <a:buFont typeface="Arial"/>
              <a:buAutoNum type="arabicPeriod" startAt="2"/>
            </a:pPr>
            <a:r>
              <a:rPr lang="en-US" sz="2800" b="1" i="0" u="none" strike="noStrike" cap="none">
                <a:solidFill>
                  <a:schemeClr val="accent5"/>
                </a:solidFill>
                <a:latin typeface="Source Sans Pro"/>
                <a:ea typeface="Source Sans Pro"/>
                <a:cs typeface="Source Sans Pro"/>
                <a:sym typeface="Source Sans Pro"/>
              </a:rPr>
              <a:t>What to expect </a:t>
            </a:r>
            <a:r>
              <a:rPr lang="en-US" sz="28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200" b="0" i="0" u="none" strike="noStrike" cap="none">
                <a:solidFill>
                  <a:srgbClr val="000000"/>
                </a:solidFill>
                <a:latin typeface="Source Sans Pro"/>
                <a:ea typeface="Source Sans Pro"/>
                <a:cs typeface="Source Sans Pro"/>
                <a:sym typeface="Source Sans Pro"/>
              </a:rPr>
              <a:t>Like other hormonal methods, changes in monthly bleeding including irregular bleeding, spotting, heavier bleeding or no monthly bleeding, are common and safe</a:t>
            </a:r>
            <a:endParaRPr sz="1400" b="0" i="0" u="none" strike="noStrike" cap="none">
              <a:solidFill>
                <a:srgbClr val="000000"/>
              </a:solidFill>
              <a:latin typeface="Arial"/>
              <a:ea typeface="Arial"/>
              <a:cs typeface="Arial"/>
              <a:sym typeface="Arial"/>
            </a:endParaRPr>
          </a:p>
        </p:txBody>
      </p:sp>
      <p:sp>
        <p:nvSpPr>
          <p:cNvPr id="2053" name="Google Shape;2053;p390"/>
          <p:cNvSpPr txBox="1"/>
          <p:nvPr/>
        </p:nvSpPr>
        <p:spPr>
          <a:xfrm>
            <a:off x="840939" y="5407286"/>
            <a:ext cx="8534402" cy="1310596"/>
          </a:xfrm>
          <a:prstGeom prst="rect">
            <a:avLst/>
          </a:prstGeom>
          <a:noFill/>
          <a:ln>
            <a:noFill/>
          </a:ln>
        </p:spPr>
        <p:txBody>
          <a:bodyPr spcFirstLastPara="1" wrap="square" lIns="91425" tIns="45700" rIns="91425" bIns="45700" anchor="t" anchorCtr="0">
            <a:normAutofit fontScale="92500"/>
          </a:bodyPr>
          <a:lstStyle/>
          <a:p>
            <a:pPr marL="514350" marR="0" lvl="0" indent="-514350" algn="l" rtl="0">
              <a:lnSpc>
                <a:spcPct val="100000"/>
              </a:lnSpc>
              <a:spcBef>
                <a:spcPts val="0"/>
              </a:spcBef>
              <a:spcAft>
                <a:spcPts val="0"/>
              </a:spcAft>
              <a:buClr>
                <a:srgbClr val="000000"/>
              </a:buClr>
              <a:buSzPct val="108108"/>
              <a:buFont typeface="Arial"/>
              <a:buAutoNum type="arabicPeriod" startAt="3"/>
            </a:pPr>
            <a:r>
              <a:rPr lang="en-US" sz="2800" b="1" i="0" u="none" strike="noStrike" cap="none">
                <a:solidFill>
                  <a:schemeClr val="accent5"/>
                </a:solidFill>
                <a:latin typeface="Source Sans Pro"/>
                <a:ea typeface="Source Sans Pro"/>
                <a:cs typeface="Source Sans Pro"/>
                <a:sym typeface="Source Sans Pro"/>
              </a:rPr>
              <a:t>When </a:t>
            </a:r>
            <a:r>
              <a:rPr lang="en-US" sz="28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88975" marR="0" lvl="0" indent="-242251" algn="l" rtl="0">
              <a:lnSpc>
                <a:spcPct val="100000"/>
              </a:lnSpc>
              <a:spcBef>
                <a:spcPts val="0"/>
              </a:spcBef>
              <a:spcAft>
                <a:spcPts val="0"/>
              </a:spcAft>
              <a:buClr>
                <a:srgbClr val="000000"/>
              </a:buClr>
              <a:buSzPct val="108108"/>
              <a:buFont typeface="Arial"/>
              <a:buChar char="•"/>
            </a:pPr>
            <a:r>
              <a:rPr lang="en-US" sz="2200" b="0" i="0" u="none" strike="noStrike" cap="none">
                <a:solidFill>
                  <a:schemeClr val="dk1"/>
                </a:solidFill>
                <a:latin typeface="Source Sans Pro"/>
                <a:ea typeface="Source Sans Pro"/>
                <a:cs typeface="Source Sans Pro"/>
                <a:sym typeface="Source Sans Pro"/>
              </a:rPr>
              <a:t>If s/he needs condoms, spermicides or ECPs</a:t>
            </a:r>
            <a:endParaRPr sz="1400" b="0" i="0" u="none" strike="noStrike" cap="none">
              <a:solidFill>
                <a:srgbClr val="000000"/>
              </a:solidFill>
              <a:latin typeface="Arial"/>
              <a:ea typeface="Arial"/>
              <a:cs typeface="Arial"/>
              <a:sym typeface="Arial"/>
            </a:endParaRPr>
          </a:p>
          <a:p>
            <a:pPr marL="688975" marR="0" lvl="0" indent="-242251" algn="l" rtl="0">
              <a:lnSpc>
                <a:spcPct val="100000"/>
              </a:lnSpc>
              <a:spcBef>
                <a:spcPts val="0"/>
              </a:spcBef>
              <a:spcAft>
                <a:spcPts val="0"/>
              </a:spcAft>
              <a:buClr>
                <a:srgbClr val="000000"/>
              </a:buClr>
              <a:buSzPct val="108108"/>
              <a:buFont typeface="Arial"/>
              <a:buChar char="•"/>
            </a:pPr>
            <a:r>
              <a:rPr lang="en-US" sz="2200" b="0" i="0" u="none" strike="noStrike" cap="none">
                <a:solidFill>
                  <a:schemeClr val="dk1"/>
                </a:solidFill>
                <a:latin typeface="Source Sans Pro"/>
                <a:ea typeface="Source Sans Pro"/>
                <a:cs typeface="Source Sans Pro"/>
                <a:sym typeface="Source Sans Pro"/>
              </a:rPr>
              <a:t>If s/he wants to information on another method or a pregnancy test</a:t>
            </a:r>
            <a:endParaRPr sz="1400" b="0" i="0" u="none" strike="noStrike" cap="none">
              <a:solidFill>
                <a:srgbClr val="000000"/>
              </a:solidFill>
              <a:latin typeface="Arial"/>
              <a:ea typeface="Arial"/>
              <a:cs typeface="Arial"/>
              <a:sym typeface="Arial"/>
            </a:endParaRPr>
          </a:p>
        </p:txBody>
      </p:sp>
      <p:grpSp>
        <p:nvGrpSpPr>
          <p:cNvPr id="2054" name="Google Shape;2054;p390"/>
          <p:cNvGrpSpPr/>
          <p:nvPr/>
        </p:nvGrpSpPr>
        <p:grpSpPr>
          <a:xfrm>
            <a:off x="9372601" y="2620028"/>
            <a:ext cx="2552699" cy="2645797"/>
            <a:chOff x="322" y="1008"/>
            <a:chExt cx="1358" cy="1385"/>
          </a:xfrm>
        </p:grpSpPr>
        <p:pic>
          <p:nvPicPr>
            <p:cNvPr id="2055" name="Google Shape;2055;p390" descr="Implant(bentarmarrow)"/>
            <p:cNvPicPr preferRelativeResize="0"/>
            <p:nvPr/>
          </p:nvPicPr>
          <p:blipFill rotWithShape="1">
            <a:blip r:embed="rId3">
              <a:alphaModFix/>
            </a:blip>
            <a:srcRect/>
            <a:stretch/>
          </p:blipFill>
          <p:spPr>
            <a:xfrm>
              <a:off x="322" y="1008"/>
              <a:ext cx="1358" cy="1385"/>
            </a:xfrm>
            <a:prstGeom prst="rect">
              <a:avLst/>
            </a:prstGeom>
            <a:noFill/>
            <a:ln>
              <a:noFill/>
            </a:ln>
          </p:spPr>
        </p:pic>
        <p:sp>
          <p:nvSpPr>
            <p:cNvPr id="2056" name="Google Shape;2056;p390"/>
            <p:cNvSpPr/>
            <p:nvPr/>
          </p:nvSpPr>
          <p:spPr>
            <a:xfrm>
              <a:off x="1316" y="1666"/>
              <a:ext cx="125" cy="99"/>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p:txBody>
        </p:sp>
        <p:cxnSp>
          <p:nvCxnSpPr>
            <p:cNvPr id="2057" name="Google Shape;2057;p390"/>
            <p:cNvCxnSpPr/>
            <p:nvPr/>
          </p:nvCxnSpPr>
          <p:spPr>
            <a:xfrm>
              <a:off x="1361" y="1684"/>
              <a:ext cx="17" cy="67"/>
            </a:xfrm>
            <a:prstGeom prst="straightConnector1">
              <a:avLst/>
            </a:prstGeom>
            <a:noFill/>
            <a:ln w="9525" cap="flat" cmpd="sng">
              <a:solidFill>
                <a:srgbClr val="000000"/>
              </a:solidFill>
              <a:prstDash val="solid"/>
              <a:round/>
              <a:headEnd type="none" w="sm" len="sm"/>
              <a:tailEnd type="none" w="sm" len="sm"/>
            </a:ln>
          </p:spPr>
        </p:cxnSp>
        <p:cxnSp>
          <p:nvCxnSpPr>
            <p:cNvPr id="2058" name="Google Shape;2058;p390"/>
            <p:cNvCxnSpPr/>
            <p:nvPr/>
          </p:nvCxnSpPr>
          <p:spPr>
            <a:xfrm rot="495322">
              <a:off x="1375" y="1681"/>
              <a:ext cx="17" cy="67"/>
            </a:xfrm>
            <a:prstGeom prst="straightConnector1">
              <a:avLst/>
            </a:prstGeom>
            <a:noFill/>
            <a:ln w="9525" cap="flat" cmpd="sng">
              <a:solidFill>
                <a:srgbClr val="000000"/>
              </a:solidFill>
              <a:prstDash val="solid"/>
              <a:round/>
              <a:headEnd type="none" w="sm" len="sm"/>
              <a:tailEnd type="none" w="sm" len="sm"/>
            </a:ln>
          </p:spPr>
        </p:cxnSp>
      </p:grpSp>
      <p:sp>
        <p:nvSpPr>
          <p:cNvPr id="2059" name="Google Shape;2059;p390"/>
          <p:cNvSpPr txBox="1"/>
          <p:nvPr/>
        </p:nvSpPr>
        <p:spPr>
          <a:xfrm>
            <a:off x="8292150" y="5265825"/>
            <a:ext cx="3900000" cy="276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FP TRP, Contraceptive implants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2064"/>
        <p:cNvGrpSpPr/>
        <p:nvPr/>
      </p:nvGrpSpPr>
      <p:grpSpPr>
        <a:xfrm>
          <a:off x="0" y="0"/>
          <a:ext cx="0" cy="0"/>
          <a:chOff x="0" y="0"/>
          <a:chExt cx="0" cy="0"/>
        </a:xfrm>
      </p:grpSpPr>
      <p:sp>
        <p:nvSpPr>
          <p:cNvPr id="2065" name="Google Shape;2065;p211"/>
          <p:cNvSpPr txBox="1">
            <a:spLocks noGrp="1"/>
          </p:cNvSpPr>
          <p:nvPr>
            <p:ph type="title"/>
          </p:nvPr>
        </p:nvSpPr>
        <p:spPr>
          <a:xfrm>
            <a:off x="838200" y="515677"/>
            <a:ext cx="11921836"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Correcting misunderstandings</a:t>
            </a:r>
            <a:endParaRPr/>
          </a:p>
        </p:txBody>
      </p:sp>
      <p:sp>
        <p:nvSpPr>
          <p:cNvPr id="2066" name="Google Shape;2066;p2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141</a:t>
            </a:fld>
            <a:endParaRPr/>
          </a:p>
        </p:txBody>
      </p:sp>
      <p:sp>
        <p:nvSpPr>
          <p:cNvPr id="2067" name="Google Shape;2067;p211"/>
          <p:cNvSpPr txBox="1">
            <a:spLocks noGrp="1"/>
          </p:cNvSpPr>
          <p:nvPr>
            <p:ph type="body" idx="1"/>
          </p:nvPr>
        </p:nvSpPr>
        <p:spPr>
          <a:xfrm>
            <a:off x="838200" y="1450716"/>
            <a:ext cx="10383078" cy="5224722"/>
          </a:xfrm>
          <a:prstGeom prst="rect">
            <a:avLst/>
          </a:prstGeom>
          <a:noFill/>
          <a:ln>
            <a:noFill/>
          </a:ln>
        </p:spPr>
        <p:txBody>
          <a:bodyPr spcFirstLastPara="1" wrap="square" lIns="91425" tIns="45700" rIns="91425" bIns="45700" anchor="t" anchorCtr="0">
            <a:normAutofit fontScale="92500" lnSpcReduction="20000"/>
          </a:bodyPr>
          <a:lstStyle/>
          <a:p>
            <a:pPr marL="88900" lvl="0" indent="0" algn="l" rtl="0">
              <a:lnSpc>
                <a:spcPct val="150000"/>
              </a:lnSpc>
              <a:spcBef>
                <a:spcPts val="0"/>
              </a:spcBef>
              <a:spcAft>
                <a:spcPts val="0"/>
              </a:spcAft>
              <a:buSzPct val="79279"/>
              <a:buNone/>
            </a:pPr>
            <a:r>
              <a:rPr lang="en-US" sz="3000" b="1">
                <a:solidFill>
                  <a:schemeClr val="accent5"/>
                </a:solidFill>
              </a:rPr>
              <a:t>Facts about contraceptive implants:</a:t>
            </a:r>
            <a:endParaRPr/>
          </a:p>
          <a:p>
            <a:pPr marL="457200" marR="0" lvl="0" indent="-457200" algn="l" rtl="0">
              <a:lnSpc>
                <a:spcPct val="130000"/>
              </a:lnSpc>
              <a:spcBef>
                <a:spcPts val="600"/>
              </a:spcBef>
              <a:spcAft>
                <a:spcPts val="0"/>
              </a:spcAft>
              <a:buClr>
                <a:schemeClr val="dk1"/>
              </a:buClr>
              <a:buSzPct val="108108"/>
              <a:buFont typeface="Arial"/>
              <a:buChar char="•"/>
            </a:pPr>
            <a:r>
              <a:rPr lang="en-US" sz="2800">
                <a:solidFill>
                  <a:schemeClr val="dk1"/>
                </a:solidFill>
                <a:latin typeface="Source Sans Pro"/>
                <a:ea typeface="Source Sans Pro"/>
                <a:cs typeface="Source Sans Pro"/>
                <a:sym typeface="Source Sans Pro"/>
              </a:rPr>
              <a:t>They do not cause an abortion or disrupt a pregnancy.</a:t>
            </a:r>
            <a:endParaRPr/>
          </a:p>
          <a:p>
            <a:pPr marL="457200" marR="0" lvl="0" indent="-457200" algn="l" rtl="0">
              <a:lnSpc>
                <a:spcPct val="130000"/>
              </a:lnSpc>
              <a:spcBef>
                <a:spcPts val="600"/>
              </a:spcBef>
              <a:spcAft>
                <a:spcPts val="0"/>
              </a:spcAft>
              <a:buClr>
                <a:schemeClr val="dk1"/>
              </a:buClr>
              <a:buSzPct val="108108"/>
              <a:buFont typeface="Arial"/>
              <a:buChar char="•"/>
            </a:pPr>
            <a:r>
              <a:rPr lang="en-US" sz="2800">
                <a:latin typeface="Source Sans Pro"/>
                <a:ea typeface="Source Sans Pro"/>
                <a:cs typeface="Source Sans Pro"/>
                <a:sym typeface="Source Sans Pro"/>
              </a:rPr>
              <a:t>They do not make a woman infertile if she uses this method for a long time.</a:t>
            </a:r>
            <a:endParaRPr/>
          </a:p>
          <a:p>
            <a:pPr marL="457200" marR="0" lvl="0" indent="-457200" algn="l" rtl="0">
              <a:lnSpc>
                <a:spcPct val="130000"/>
              </a:lnSpc>
              <a:spcBef>
                <a:spcPts val="600"/>
              </a:spcBef>
              <a:spcAft>
                <a:spcPts val="0"/>
              </a:spcAft>
              <a:buClr>
                <a:schemeClr val="dk1"/>
              </a:buClr>
              <a:buSzPct val="108108"/>
              <a:buFont typeface="Arial"/>
              <a:buChar char="•"/>
            </a:pPr>
            <a:r>
              <a:rPr lang="en-US" sz="2800">
                <a:solidFill>
                  <a:schemeClr val="dk1"/>
                </a:solidFill>
                <a:latin typeface="Source Sans Pro"/>
                <a:ea typeface="Source Sans Pro"/>
                <a:cs typeface="Source Sans Pro"/>
                <a:sym typeface="Source Sans Pro"/>
              </a:rPr>
              <a:t>They do not move to another part of a woman’s body.</a:t>
            </a:r>
            <a:endParaRPr sz="2800">
              <a:latin typeface="Source Sans Pro"/>
              <a:ea typeface="Source Sans Pro"/>
              <a:cs typeface="Source Sans Pro"/>
              <a:sym typeface="Source Sans Pro"/>
            </a:endParaRPr>
          </a:p>
          <a:p>
            <a:pPr marL="457200" lvl="0" indent="-368300" algn="l" rtl="0">
              <a:lnSpc>
                <a:spcPct val="130000"/>
              </a:lnSpc>
              <a:spcBef>
                <a:spcPts val="600"/>
              </a:spcBef>
              <a:spcAft>
                <a:spcPts val="0"/>
              </a:spcAft>
              <a:buSzPct val="84942"/>
              <a:buChar char="•"/>
            </a:pPr>
            <a:r>
              <a:rPr lang="en-US" sz="2800">
                <a:latin typeface="Source Sans Pro"/>
                <a:ea typeface="Source Sans Pro"/>
                <a:cs typeface="Source Sans Pro"/>
                <a:sym typeface="Source Sans Pro"/>
              </a:rPr>
              <a:t>They do not work once they are removed. Their hormones do not remain in a woman’s body. </a:t>
            </a:r>
            <a:endParaRPr/>
          </a:p>
          <a:p>
            <a:pPr marL="457200" lvl="0" indent="-368300" algn="l" rtl="0">
              <a:lnSpc>
                <a:spcPct val="130000"/>
              </a:lnSpc>
              <a:spcBef>
                <a:spcPts val="600"/>
              </a:spcBef>
              <a:spcAft>
                <a:spcPts val="0"/>
              </a:spcAft>
              <a:buSzPct val="84942"/>
              <a:buChar char="•"/>
            </a:pPr>
            <a:r>
              <a:rPr lang="en-US" sz="2800">
                <a:latin typeface="Source Sans Pro"/>
                <a:ea typeface="Source Sans Pro"/>
                <a:cs typeface="Source Sans Pro"/>
                <a:sym typeface="Source Sans Pro"/>
              </a:rPr>
              <a:t>They do not cause any harm if they stop monthly bleeding. It is similar to not having monthly bleeding during pregnancy; blood is not building up inside the woman. </a:t>
            </a:r>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2072"/>
        <p:cNvGrpSpPr/>
        <p:nvPr/>
      </p:nvGrpSpPr>
      <p:grpSpPr>
        <a:xfrm>
          <a:off x="0" y="0"/>
          <a:ext cx="0" cy="0"/>
          <a:chOff x="0" y="0"/>
          <a:chExt cx="0" cy="0"/>
        </a:xfrm>
      </p:grpSpPr>
      <p:sp>
        <p:nvSpPr>
          <p:cNvPr id="2073" name="Google Shape;2073;p21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intrauterine devices (IUDs)?</a:t>
            </a:r>
            <a:endParaRPr/>
          </a:p>
        </p:txBody>
      </p:sp>
      <p:sp>
        <p:nvSpPr>
          <p:cNvPr id="2074" name="Google Shape;2074;p212"/>
          <p:cNvSpPr txBox="1">
            <a:spLocks noGrp="1"/>
          </p:cNvSpPr>
          <p:nvPr>
            <p:ph type="body" idx="1"/>
          </p:nvPr>
        </p:nvSpPr>
        <p:spPr>
          <a:xfrm>
            <a:off x="838200" y="1366346"/>
            <a:ext cx="8638444" cy="5309092"/>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600"/>
              </a:spcBef>
              <a:spcAft>
                <a:spcPts val="0"/>
              </a:spcAft>
              <a:buSzPts val="2000"/>
              <a:buChar char="•"/>
            </a:pPr>
            <a:r>
              <a:rPr lang="en-US"/>
              <a:t>A </a:t>
            </a:r>
            <a:r>
              <a:rPr lang="en-US" b="1">
                <a:solidFill>
                  <a:schemeClr val="accent5"/>
                </a:solidFill>
              </a:rPr>
              <a:t>long-acting method</a:t>
            </a:r>
            <a:r>
              <a:rPr lang="en-US"/>
              <a:t>: effective up to 12 years (copper) or up to 7 years (hormonal) and inserted into uterus</a:t>
            </a:r>
            <a:endParaRPr/>
          </a:p>
          <a:p>
            <a:pPr marL="228600" lvl="0" indent="-228600" algn="l" rtl="0">
              <a:lnSpc>
                <a:spcPct val="110000"/>
              </a:lnSpc>
              <a:spcBef>
                <a:spcPts val="600"/>
              </a:spcBef>
              <a:spcAft>
                <a:spcPts val="0"/>
              </a:spcAft>
              <a:buSzPts val="2000"/>
              <a:buChar char="•"/>
            </a:pPr>
            <a:r>
              <a:rPr lang="en-US" b="1">
                <a:solidFill>
                  <a:schemeClr val="accent5"/>
                </a:solidFill>
              </a:rPr>
              <a:t>Two types:</a:t>
            </a:r>
            <a:endParaRPr/>
          </a:p>
          <a:p>
            <a:pPr marL="692150" lvl="2" indent="-228600" algn="l" rtl="0">
              <a:lnSpc>
                <a:spcPct val="110000"/>
              </a:lnSpc>
              <a:spcBef>
                <a:spcPts val="600"/>
              </a:spcBef>
              <a:spcAft>
                <a:spcPts val="0"/>
              </a:spcAft>
              <a:buSzPts val="2000"/>
              <a:buChar char="•"/>
            </a:pPr>
            <a:r>
              <a:rPr lang="en-US" sz="2200"/>
              <a:t>Copper: small plastic frame with copper sleeves or wire around it, no hormones, effective up to 12 years</a:t>
            </a:r>
            <a:endParaRPr/>
          </a:p>
          <a:p>
            <a:pPr marL="692150" lvl="2" indent="-228600" algn="l" rtl="0">
              <a:lnSpc>
                <a:spcPct val="110000"/>
              </a:lnSpc>
              <a:spcBef>
                <a:spcPts val="600"/>
              </a:spcBef>
              <a:spcAft>
                <a:spcPts val="0"/>
              </a:spcAft>
              <a:buSzPts val="2000"/>
              <a:buChar char="•"/>
            </a:pPr>
            <a:r>
              <a:rPr lang="en-US" sz="2200"/>
              <a:t>Hormonal: T-shaped plastic device that steadily releases a small amount of the hormone levonorgestrel each day, effective 3-7 years</a:t>
            </a:r>
            <a:endParaRPr/>
          </a:p>
          <a:p>
            <a:pPr marL="457200" lvl="0" indent="-368300" algn="l" rtl="0">
              <a:lnSpc>
                <a:spcPct val="110000"/>
              </a:lnSpc>
              <a:spcBef>
                <a:spcPts val="600"/>
              </a:spcBef>
              <a:spcAft>
                <a:spcPts val="0"/>
              </a:spcAft>
              <a:buSzPts val="2200"/>
              <a:buChar char="•"/>
            </a:pPr>
            <a:r>
              <a:rPr lang="en-US" b="1">
                <a:solidFill>
                  <a:schemeClr val="accent5"/>
                </a:solidFill>
              </a:rPr>
              <a:t>Copper IUDs </a:t>
            </a:r>
            <a:r>
              <a:rPr lang="en-US"/>
              <a:t>prevent pregnancy by causing chemical changes that damage the sperm and egg before they can meet </a:t>
            </a:r>
            <a:endParaRPr/>
          </a:p>
          <a:p>
            <a:pPr marL="457200" lvl="0" indent="-368300" algn="l" rtl="0">
              <a:lnSpc>
                <a:spcPct val="110000"/>
              </a:lnSpc>
              <a:spcBef>
                <a:spcPts val="600"/>
              </a:spcBef>
              <a:spcAft>
                <a:spcPts val="0"/>
              </a:spcAft>
              <a:buSzPts val="2200"/>
              <a:buChar char="•"/>
            </a:pPr>
            <a:r>
              <a:rPr lang="en-US" b="1">
                <a:solidFill>
                  <a:schemeClr val="accent5"/>
                </a:solidFill>
              </a:rPr>
              <a:t>Hormonal IUDs </a:t>
            </a:r>
            <a:r>
              <a:rPr lang="en-US"/>
              <a:t>prevent pregnancy by releasing a small amount of a progestin hormone that prevents sperm from fertilizing an egg </a:t>
            </a:r>
            <a:endParaRPr/>
          </a:p>
          <a:p>
            <a:pPr marL="234950" lvl="1" indent="-228600" algn="l" rtl="0">
              <a:lnSpc>
                <a:spcPct val="110000"/>
              </a:lnSpc>
              <a:spcBef>
                <a:spcPts val="600"/>
              </a:spcBef>
              <a:spcAft>
                <a:spcPts val="0"/>
              </a:spcAft>
              <a:buSzPts val="2000"/>
              <a:buChar char="•"/>
            </a:pPr>
            <a:r>
              <a:rPr lang="en-US"/>
              <a:t>Both types are more than 99% effective with </a:t>
            </a:r>
            <a:r>
              <a:rPr lang="en-US" b="1">
                <a:solidFill>
                  <a:schemeClr val="accent5"/>
                </a:solidFill>
              </a:rPr>
              <a:t>perfect</a:t>
            </a:r>
            <a:r>
              <a:rPr lang="en-US"/>
              <a:t> AND </a:t>
            </a:r>
            <a:r>
              <a:rPr lang="en-US" b="1">
                <a:solidFill>
                  <a:schemeClr val="accent5"/>
                </a:solidFill>
              </a:rPr>
              <a:t>typical</a:t>
            </a:r>
            <a:r>
              <a:rPr lang="en-US"/>
              <a:t> use</a:t>
            </a:r>
            <a:endParaRPr/>
          </a:p>
        </p:txBody>
      </p:sp>
      <p:sp>
        <p:nvSpPr>
          <p:cNvPr id="2075" name="Google Shape;2075;p21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142</a:t>
            </a:fld>
            <a:endParaRPr/>
          </a:p>
        </p:txBody>
      </p:sp>
      <p:sp>
        <p:nvSpPr>
          <p:cNvPr id="2076" name="Google Shape;2076;p21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2077" name="Google Shape;2077;p212"/>
          <p:cNvSpPr txBox="1"/>
          <p:nvPr/>
        </p:nvSpPr>
        <p:spPr>
          <a:xfrm>
            <a:off x="10170180" y="732446"/>
            <a:ext cx="13377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Copper IUD</a:t>
            </a:r>
            <a:endParaRPr sz="1400" b="0" i="0" u="none" strike="noStrike" cap="none">
              <a:solidFill>
                <a:srgbClr val="000000"/>
              </a:solidFill>
              <a:latin typeface="Arial"/>
              <a:ea typeface="Arial"/>
              <a:cs typeface="Arial"/>
              <a:sym typeface="Arial"/>
            </a:endParaRPr>
          </a:p>
        </p:txBody>
      </p:sp>
      <p:sp>
        <p:nvSpPr>
          <p:cNvPr id="2078" name="Google Shape;2078;p212"/>
          <p:cNvSpPr txBox="1"/>
          <p:nvPr/>
        </p:nvSpPr>
        <p:spPr>
          <a:xfrm>
            <a:off x="10166248" y="5940959"/>
            <a:ext cx="1650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Hormonal IUD</a:t>
            </a:r>
            <a:endParaRPr sz="1400" b="0" i="0" u="none" strike="noStrike" cap="none">
              <a:solidFill>
                <a:srgbClr val="000000"/>
              </a:solidFill>
              <a:latin typeface="Arial"/>
              <a:ea typeface="Arial"/>
              <a:cs typeface="Arial"/>
              <a:sym typeface="Arial"/>
            </a:endParaRPr>
          </a:p>
        </p:txBody>
      </p:sp>
      <p:pic>
        <p:nvPicPr>
          <p:cNvPr id="2079" name="Google Shape;2079;p212"/>
          <p:cNvPicPr preferRelativeResize="0"/>
          <p:nvPr/>
        </p:nvPicPr>
        <p:blipFill rotWithShape="1">
          <a:blip r:embed="rId3">
            <a:alphaModFix/>
          </a:blip>
          <a:srcRect/>
          <a:stretch/>
        </p:blipFill>
        <p:spPr>
          <a:xfrm>
            <a:off x="9654813" y="3600473"/>
            <a:ext cx="2368475" cy="2340425"/>
          </a:xfrm>
          <a:prstGeom prst="rect">
            <a:avLst/>
          </a:prstGeom>
          <a:noFill/>
          <a:ln>
            <a:noFill/>
          </a:ln>
        </p:spPr>
      </p:pic>
      <p:sp>
        <p:nvSpPr>
          <p:cNvPr id="2080" name="Google Shape;2080;p212"/>
          <p:cNvSpPr txBox="1"/>
          <p:nvPr/>
        </p:nvSpPr>
        <p:spPr>
          <a:xfrm>
            <a:off x="9708800" y="5763400"/>
            <a:ext cx="2260500" cy="177600"/>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LEAP Project</a:t>
            </a:r>
            <a:endParaRPr sz="1000" b="0" i="0" u="none" strike="noStrike" cap="none">
              <a:solidFill>
                <a:schemeClr val="lt1"/>
              </a:solidFill>
              <a:latin typeface="Source Sans Pro"/>
              <a:ea typeface="Source Sans Pro"/>
              <a:cs typeface="Source Sans Pro"/>
              <a:sym typeface="Source Sans Pro"/>
            </a:endParaRPr>
          </a:p>
        </p:txBody>
      </p:sp>
      <p:pic>
        <p:nvPicPr>
          <p:cNvPr id="2081" name="Google Shape;2081;p212"/>
          <p:cNvPicPr preferRelativeResize="0"/>
          <p:nvPr/>
        </p:nvPicPr>
        <p:blipFill rotWithShape="1">
          <a:blip r:embed="rId4">
            <a:alphaModFix/>
          </a:blip>
          <a:srcRect/>
          <a:stretch/>
        </p:blipFill>
        <p:spPr>
          <a:xfrm>
            <a:off x="9629052" y="1114381"/>
            <a:ext cx="2368450" cy="2333695"/>
          </a:xfrm>
          <a:prstGeom prst="rect">
            <a:avLst/>
          </a:prstGeom>
          <a:noFill/>
          <a:ln>
            <a:noFill/>
          </a:ln>
        </p:spPr>
      </p:pic>
      <p:sp>
        <p:nvSpPr>
          <p:cNvPr id="2082" name="Google Shape;2082;p212"/>
          <p:cNvSpPr txBox="1"/>
          <p:nvPr/>
        </p:nvSpPr>
        <p:spPr>
          <a:xfrm>
            <a:off x="9629050" y="3270475"/>
            <a:ext cx="2260500" cy="177600"/>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Reproductive Health Supplies Coalition</a:t>
            </a:r>
            <a:endParaRPr sz="1000" b="0" i="0" u="none" strike="noStrike" cap="none">
              <a:solidFill>
                <a:schemeClr val="lt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7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7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7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2087"/>
        <p:cNvGrpSpPr/>
        <p:nvPr/>
      </p:nvGrpSpPr>
      <p:grpSpPr>
        <a:xfrm>
          <a:off x="0" y="0"/>
          <a:ext cx="0" cy="0"/>
          <a:chOff x="0" y="0"/>
          <a:chExt cx="0" cy="0"/>
        </a:xfrm>
      </p:grpSpPr>
      <p:sp>
        <p:nvSpPr>
          <p:cNvPr id="2088" name="Google Shape;2088;p214"/>
          <p:cNvSpPr txBox="1">
            <a:spLocks noGrp="1"/>
          </p:cNvSpPr>
          <p:nvPr>
            <p:ph type="title"/>
          </p:nvPr>
        </p:nvSpPr>
        <p:spPr>
          <a:xfrm>
            <a:off x="838200" y="515677"/>
            <a:ext cx="10515600" cy="61485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IUDs: What you should know</a:t>
            </a:r>
            <a:endParaRPr/>
          </a:p>
        </p:txBody>
      </p:sp>
      <p:sp>
        <p:nvSpPr>
          <p:cNvPr id="2089" name="Google Shape;2089;p21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143</a:t>
            </a:fld>
            <a:endParaRPr/>
          </a:p>
        </p:txBody>
      </p:sp>
      <p:sp>
        <p:nvSpPr>
          <p:cNvPr id="2090" name="Google Shape;2090;p214"/>
          <p:cNvSpPr txBox="1"/>
          <p:nvPr/>
        </p:nvSpPr>
        <p:spPr>
          <a:xfrm>
            <a:off x="851450" y="1130531"/>
            <a:ext cx="5244550" cy="5631729"/>
          </a:xfrm>
          <a:prstGeom prst="rect">
            <a:avLst/>
          </a:prstGeom>
          <a:noFill/>
          <a:ln>
            <a:noFill/>
          </a:ln>
        </p:spPr>
        <p:txBody>
          <a:bodyPr spcFirstLastPara="1" wrap="square" lIns="91425" tIns="45700" rIns="91425" bIns="45700" anchor="t" anchorCtr="0">
            <a:normAutofit fontScale="92500" lnSpcReduction="10000"/>
          </a:bodyPr>
          <a:lstStyle/>
          <a:p>
            <a:pPr marL="228600" marR="0" lvl="0" indent="-228600" algn="l" rtl="0">
              <a:lnSpc>
                <a:spcPct val="130000"/>
              </a:lnSpc>
              <a:spcBef>
                <a:spcPts val="600"/>
              </a:spcBef>
              <a:spcAft>
                <a:spcPts val="0"/>
              </a:spcAft>
              <a:buClr>
                <a:srgbClr val="000000"/>
              </a:buClr>
              <a:buSzPct val="100000"/>
              <a:buFont typeface="Arial"/>
              <a:buChar char="•"/>
            </a:pPr>
            <a:r>
              <a:rPr lang="en-US" sz="2500" b="0" i="0" u="none" strike="noStrike" cap="none">
                <a:solidFill>
                  <a:srgbClr val="000000"/>
                </a:solidFill>
                <a:latin typeface="Source Sans Pro"/>
                <a:ea typeface="Source Sans Pro"/>
                <a:cs typeface="Source Sans Pro"/>
                <a:sym typeface="Source Sans Pro"/>
              </a:rPr>
              <a:t>Safe to use; complications are rare!</a:t>
            </a:r>
            <a:endParaRPr sz="25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30000"/>
              </a:lnSpc>
              <a:spcBef>
                <a:spcPts val="600"/>
              </a:spcBef>
              <a:spcAft>
                <a:spcPts val="0"/>
              </a:spcAft>
              <a:buClr>
                <a:srgbClr val="000000"/>
              </a:buClr>
              <a:buSzPct val="100000"/>
              <a:buFont typeface="Arial"/>
              <a:buChar char="•"/>
            </a:pPr>
            <a:r>
              <a:rPr lang="en-US" sz="2500" b="0" i="0" u="none" strike="noStrike" cap="none">
                <a:solidFill>
                  <a:srgbClr val="000000"/>
                </a:solidFill>
                <a:latin typeface="Source Sans Pro"/>
                <a:ea typeface="Source Sans Pro"/>
                <a:cs typeface="Source Sans Pro"/>
                <a:sym typeface="Source Sans Pro"/>
              </a:rPr>
              <a:t>Can be removed any time a client wants to get pregnant</a:t>
            </a:r>
            <a:endParaRPr sz="2800" b="0" i="0" u="none" strike="noStrike" cap="none">
              <a:solidFill>
                <a:srgbClr val="000000"/>
              </a:solidFill>
              <a:latin typeface="Arial"/>
              <a:ea typeface="Arial"/>
              <a:cs typeface="Arial"/>
              <a:sym typeface="Arial"/>
            </a:endParaRPr>
          </a:p>
          <a:p>
            <a:pPr marL="228600" marR="0" lvl="0" indent="-228600" algn="l" rtl="0">
              <a:lnSpc>
                <a:spcPct val="130000"/>
              </a:lnSpc>
              <a:spcBef>
                <a:spcPts val="600"/>
              </a:spcBef>
              <a:spcAft>
                <a:spcPts val="0"/>
              </a:spcAft>
              <a:buClr>
                <a:srgbClr val="000000"/>
              </a:buClr>
              <a:buSzPct val="100000"/>
              <a:buFont typeface="Arial"/>
              <a:buChar char="•"/>
            </a:pPr>
            <a:r>
              <a:rPr lang="en-US" sz="2500" b="0" i="0" u="none" strike="noStrike" cap="none">
                <a:solidFill>
                  <a:srgbClr val="000000"/>
                </a:solidFill>
                <a:latin typeface="Source Sans Pro"/>
                <a:ea typeface="Source Sans Pro"/>
                <a:cs typeface="Source Sans Pro"/>
                <a:sym typeface="Source Sans Pro"/>
              </a:rPr>
              <a:t>Ability to get pregnant returns without delay when removed</a:t>
            </a:r>
            <a:endParaRPr sz="2800" b="0" i="0" u="none" strike="noStrike" cap="none">
              <a:solidFill>
                <a:srgbClr val="000000"/>
              </a:solidFill>
              <a:latin typeface="Arial"/>
              <a:ea typeface="Arial"/>
              <a:cs typeface="Arial"/>
              <a:sym typeface="Arial"/>
            </a:endParaRPr>
          </a:p>
          <a:p>
            <a:pPr marL="228600" marR="0" lvl="0" indent="-228600" algn="l" rtl="0">
              <a:lnSpc>
                <a:spcPct val="130000"/>
              </a:lnSpc>
              <a:spcBef>
                <a:spcPts val="600"/>
              </a:spcBef>
              <a:spcAft>
                <a:spcPts val="0"/>
              </a:spcAft>
              <a:buClr>
                <a:schemeClr val="dk1"/>
              </a:buClr>
              <a:buSzPct val="100000"/>
              <a:buFont typeface="Arial"/>
              <a:buChar char="•"/>
            </a:pPr>
            <a:r>
              <a:rPr lang="en-US" sz="2500" b="0" i="0" u="none" strike="noStrike" cap="none">
                <a:solidFill>
                  <a:schemeClr val="dk1"/>
                </a:solidFill>
                <a:latin typeface="Source Sans Pro"/>
                <a:ea typeface="Source Sans Pro"/>
                <a:cs typeface="Source Sans Pro"/>
                <a:sym typeface="Source Sans Pro"/>
              </a:rPr>
              <a:t>Can be used by breastfeeding women</a:t>
            </a:r>
            <a:endParaRPr sz="1400" b="0" i="0" u="none" strike="noStrike" cap="none">
              <a:solidFill>
                <a:schemeClr val="dk1"/>
              </a:solidFill>
              <a:latin typeface="Arial"/>
              <a:ea typeface="Arial"/>
              <a:cs typeface="Arial"/>
              <a:sym typeface="Arial"/>
            </a:endParaRPr>
          </a:p>
          <a:p>
            <a:pPr marL="228600" marR="0" lvl="0" indent="-228600" algn="l" rtl="0">
              <a:lnSpc>
                <a:spcPct val="130000"/>
              </a:lnSpc>
              <a:spcBef>
                <a:spcPts val="600"/>
              </a:spcBef>
              <a:spcAft>
                <a:spcPts val="0"/>
              </a:spcAft>
              <a:buClr>
                <a:schemeClr val="dk1"/>
              </a:buClr>
              <a:buSzPct val="100000"/>
              <a:buFont typeface="Arial"/>
              <a:buChar char="•"/>
            </a:pPr>
            <a:r>
              <a:rPr lang="en-US" sz="2500" b="0" i="0" u="none" strike="noStrike" cap="none">
                <a:solidFill>
                  <a:schemeClr val="dk1"/>
                </a:solidFill>
                <a:latin typeface="Source Sans Pro"/>
                <a:ea typeface="Source Sans Pro"/>
                <a:cs typeface="Source Sans Pro"/>
                <a:sym typeface="Source Sans Pro"/>
              </a:rPr>
              <a:t>Offer non contraceptive health benefits</a:t>
            </a:r>
            <a:endParaRPr sz="1400" b="0" i="0" u="none" strike="noStrike" cap="none">
              <a:solidFill>
                <a:schemeClr val="dk1"/>
              </a:solidFill>
              <a:latin typeface="Arial"/>
              <a:ea typeface="Arial"/>
              <a:cs typeface="Arial"/>
              <a:sym typeface="Arial"/>
            </a:endParaRPr>
          </a:p>
          <a:p>
            <a:pPr marL="228600" marR="0" lvl="0" indent="-228600" algn="l" rtl="0">
              <a:lnSpc>
                <a:spcPct val="130000"/>
              </a:lnSpc>
              <a:spcBef>
                <a:spcPts val="600"/>
              </a:spcBef>
              <a:spcAft>
                <a:spcPts val="0"/>
              </a:spcAft>
              <a:buClr>
                <a:schemeClr val="dk1"/>
              </a:buClr>
              <a:buSzPct val="100000"/>
              <a:buFont typeface="Arial"/>
              <a:buChar char="•"/>
            </a:pPr>
            <a:r>
              <a:rPr lang="en-US" sz="2500" b="0" i="0" u="none" strike="noStrike" cap="none">
                <a:solidFill>
                  <a:schemeClr val="dk1"/>
                </a:solidFill>
                <a:latin typeface="Source Sans Pro"/>
                <a:ea typeface="Source Sans Pro"/>
                <a:cs typeface="Source Sans Pro"/>
                <a:sym typeface="Source Sans Pro"/>
              </a:rPr>
              <a:t>Can be inserted post abortion and after the birth of a child if there is no evidence of complications </a:t>
            </a:r>
            <a:endParaRPr sz="1400" b="0" i="0" u="none" strike="noStrike" cap="none">
              <a:solidFill>
                <a:srgbClr val="000000"/>
              </a:solidFill>
              <a:latin typeface="Arial"/>
              <a:ea typeface="Arial"/>
              <a:cs typeface="Arial"/>
              <a:sym typeface="Arial"/>
            </a:endParaRPr>
          </a:p>
          <a:p>
            <a:pPr marL="228600" marR="0" lvl="0" indent="-228600" algn="l" rtl="0">
              <a:lnSpc>
                <a:spcPct val="130000"/>
              </a:lnSpc>
              <a:spcBef>
                <a:spcPts val="600"/>
              </a:spcBef>
              <a:spcAft>
                <a:spcPts val="0"/>
              </a:spcAft>
              <a:buClr>
                <a:srgbClr val="000000"/>
              </a:buClr>
              <a:buSzPct val="100000"/>
              <a:buFont typeface="Arial"/>
              <a:buChar char="•"/>
            </a:pPr>
            <a:r>
              <a:rPr lang="en-US" sz="2500" b="0" i="0" u="none" strike="noStrike" cap="none">
                <a:solidFill>
                  <a:srgbClr val="000000"/>
                </a:solidFill>
                <a:latin typeface="Source Sans Pro"/>
                <a:ea typeface="Source Sans Pro"/>
                <a:cs typeface="Source Sans Pro"/>
                <a:sym typeface="Source Sans Pro"/>
              </a:rPr>
              <a:t>Provide no protection from STIs/HIV</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1000"/>
              </a:spcBef>
              <a:spcAft>
                <a:spcPts val="0"/>
              </a:spcAft>
              <a:buClr>
                <a:schemeClr val="dk1"/>
              </a:buClr>
              <a:buSzPct val="100000"/>
              <a:buFont typeface="Arial"/>
              <a:buNone/>
            </a:pPr>
            <a:endParaRPr sz="2400" b="0" i="0" u="none" strike="noStrike" cap="none">
              <a:solidFill>
                <a:schemeClr val="dk1"/>
              </a:solidFill>
              <a:latin typeface="Source Sans Pro"/>
              <a:ea typeface="Source Sans Pro"/>
              <a:cs typeface="Source Sans Pro"/>
              <a:sym typeface="Source Sans Pro"/>
            </a:endParaRPr>
          </a:p>
        </p:txBody>
      </p:sp>
      <p:sp>
        <p:nvSpPr>
          <p:cNvPr id="2091" name="Google Shape;2091;p214"/>
          <p:cNvSpPr txBox="1"/>
          <p:nvPr/>
        </p:nvSpPr>
        <p:spPr>
          <a:xfrm>
            <a:off x="6152322" y="1600201"/>
            <a:ext cx="5384358" cy="5029200"/>
          </a:xfrm>
          <a:prstGeom prst="rect">
            <a:avLst/>
          </a:prstGeom>
          <a:noFill/>
          <a:ln>
            <a:noFill/>
          </a:ln>
        </p:spPr>
        <p:txBody>
          <a:bodyPr spcFirstLastPara="1" wrap="square" lIns="91425" tIns="45700" rIns="91425" bIns="45700" anchor="t" anchorCtr="0">
            <a:noAutofit/>
          </a:bodyPr>
          <a:lstStyle/>
          <a:p>
            <a:pPr marL="228600" marR="0" lvl="0" indent="-139700" algn="l" rtl="0">
              <a:lnSpc>
                <a:spcPct val="95000"/>
              </a:lnSpc>
              <a:spcBef>
                <a:spcPts val="0"/>
              </a:spcBef>
              <a:spcAft>
                <a:spcPts val="0"/>
              </a:spcAft>
              <a:buClr>
                <a:schemeClr val="dk1"/>
              </a:buClr>
              <a:buSzPts val="1400"/>
              <a:buFont typeface="Arial"/>
              <a:buNone/>
            </a:pPr>
            <a:endParaRPr sz="1400" b="0" i="0" u="none" strike="noStrike" cap="none">
              <a:solidFill>
                <a:schemeClr val="dk1"/>
              </a:solidFill>
              <a:latin typeface="Source Sans Pro"/>
              <a:ea typeface="Source Sans Pro"/>
              <a:cs typeface="Source Sans Pro"/>
              <a:sym typeface="Source Sans Pro"/>
            </a:endParaRPr>
          </a:p>
        </p:txBody>
      </p:sp>
      <p:sp>
        <p:nvSpPr>
          <p:cNvPr id="2092" name="Google Shape;2092;p214"/>
          <p:cNvSpPr txBox="1"/>
          <p:nvPr/>
        </p:nvSpPr>
        <p:spPr>
          <a:xfrm>
            <a:off x="6096000" y="1070336"/>
            <a:ext cx="5608319" cy="5787663"/>
          </a:xfrm>
          <a:prstGeom prst="rect">
            <a:avLst/>
          </a:prstGeom>
          <a:noFill/>
          <a:ln>
            <a:noFill/>
          </a:ln>
        </p:spPr>
        <p:txBody>
          <a:bodyPr spcFirstLastPara="1" wrap="square" lIns="91425" tIns="45700" rIns="91425" bIns="45700" anchor="t" anchorCtr="0">
            <a:normAutofit fontScale="32500" lnSpcReduction="20000"/>
          </a:bodyPr>
          <a:lstStyle/>
          <a:p>
            <a:pPr marL="0" marR="0" lvl="0" indent="0" algn="l" rtl="0">
              <a:lnSpc>
                <a:spcPct val="130000"/>
              </a:lnSpc>
              <a:spcBef>
                <a:spcPts val="600"/>
              </a:spcBef>
              <a:spcAft>
                <a:spcPts val="0"/>
              </a:spcAft>
              <a:buClr>
                <a:schemeClr val="accent5"/>
              </a:buClr>
              <a:buSzPct val="100000"/>
              <a:buFont typeface="Arial"/>
              <a:buNone/>
            </a:pPr>
            <a:r>
              <a:rPr lang="en-US" sz="5800" b="1" i="0" u="none" strike="noStrike" cap="none">
                <a:solidFill>
                  <a:schemeClr val="accent5"/>
                </a:solidFill>
                <a:latin typeface="Source Sans Pro"/>
                <a:ea typeface="Source Sans Pro"/>
                <a:cs typeface="Source Sans Pro"/>
                <a:sym typeface="Source Sans Pro"/>
              </a:rPr>
              <a:t>Differences</a:t>
            </a:r>
            <a:r>
              <a:rPr lang="en-US" sz="5800" b="0" i="0" u="none" strike="noStrike" cap="none">
                <a:solidFill>
                  <a:srgbClr val="000000"/>
                </a:solidFill>
                <a:latin typeface="Source Sans Pro"/>
                <a:ea typeface="Source Sans Pro"/>
                <a:cs typeface="Source Sans Pro"/>
                <a:sym typeface="Source Sans Pro"/>
              </a:rPr>
              <a:t> between the types:</a:t>
            </a:r>
            <a:endParaRPr sz="5800" b="0" i="0" u="none" strike="noStrike" cap="none">
              <a:solidFill>
                <a:srgbClr val="000000"/>
              </a:solidFill>
              <a:latin typeface="Source Sans Pro"/>
              <a:ea typeface="Source Sans Pro"/>
              <a:cs typeface="Source Sans Pro"/>
              <a:sym typeface="Source Sans Pro"/>
            </a:endParaRPr>
          </a:p>
          <a:p>
            <a:pPr marL="285750" marR="0" lvl="1" indent="-285750" algn="l" rtl="0">
              <a:lnSpc>
                <a:spcPct val="130000"/>
              </a:lnSpc>
              <a:spcBef>
                <a:spcPts val="600"/>
              </a:spcBef>
              <a:spcAft>
                <a:spcPts val="0"/>
              </a:spcAft>
              <a:buClr>
                <a:schemeClr val="accent5"/>
              </a:buClr>
              <a:buSzPct val="100000"/>
              <a:buFont typeface="Arial"/>
              <a:buChar char="•"/>
            </a:pPr>
            <a:r>
              <a:rPr lang="en-US" sz="5800" b="1" i="0" u="none" strike="noStrike" cap="none">
                <a:solidFill>
                  <a:schemeClr val="accent5"/>
                </a:solidFill>
                <a:latin typeface="Source Sans Pro"/>
                <a:ea typeface="Source Sans Pro"/>
                <a:cs typeface="Source Sans Pro"/>
                <a:sym typeface="Source Sans Pro"/>
              </a:rPr>
              <a:t>Hormonal: </a:t>
            </a:r>
            <a:endParaRPr sz="5800" b="0" i="0" u="none" strike="noStrike" cap="none">
              <a:solidFill>
                <a:schemeClr val="dk1"/>
              </a:solidFill>
              <a:latin typeface="Source Sans Pro"/>
              <a:ea typeface="Source Sans Pro"/>
              <a:cs typeface="Source Sans Pro"/>
              <a:sym typeface="Source Sans Pro"/>
            </a:endParaRPr>
          </a:p>
          <a:p>
            <a:pPr marL="514350" marR="0" lvl="1" indent="-293687" algn="l" rtl="0">
              <a:lnSpc>
                <a:spcPct val="130000"/>
              </a:lnSpc>
              <a:spcBef>
                <a:spcPts val="600"/>
              </a:spcBef>
              <a:spcAft>
                <a:spcPts val="0"/>
              </a:spcAft>
              <a:buClr>
                <a:schemeClr val="dk1"/>
              </a:buClr>
              <a:buSzPct val="100000"/>
              <a:buFont typeface="Arial"/>
              <a:buChar char="•"/>
            </a:pPr>
            <a:r>
              <a:rPr lang="en-US" sz="5800" b="0" i="0" u="none" strike="noStrike" cap="none">
                <a:solidFill>
                  <a:schemeClr val="dk1"/>
                </a:solidFill>
                <a:latin typeface="Source Sans Pro"/>
                <a:ea typeface="Source Sans Pro"/>
                <a:cs typeface="Source Sans Pro"/>
                <a:sym typeface="Source Sans Pro"/>
              </a:rPr>
              <a:t>Slightly more effective than copper IUDs</a:t>
            </a:r>
            <a:endParaRPr sz="5800" b="0" i="0" u="none" strike="noStrike" cap="none">
              <a:solidFill>
                <a:schemeClr val="dk1"/>
              </a:solidFill>
              <a:latin typeface="Source Sans Pro"/>
              <a:ea typeface="Source Sans Pro"/>
              <a:cs typeface="Source Sans Pro"/>
              <a:sym typeface="Source Sans Pro"/>
            </a:endParaRPr>
          </a:p>
          <a:p>
            <a:pPr marL="514350" marR="0" lvl="1" indent="-293687" algn="l" rtl="0">
              <a:lnSpc>
                <a:spcPct val="130000"/>
              </a:lnSpc>
              <a:spcBef>
                <a:spcPts val="600"/>
              </a:spcBef>
              <a:spcAft>
                <a:spcPts val="0"/>
              </a:spcAft>
              <a:buClr>
                <a:schemeClr val="dk1"/>
              </a:buClr>
              <a:buSzPct val="100000"/>
              <a:buFont typeface="Arial"/>
              <a:buChar char="•"/>
            </a:pPr>
            <a:r>
              <a:rPr lang="en-US" sz="5800" b="0" i="0" u="none" strike="noStrike" cap="none">
                <a:solidFill>
                  <a:schemeClr val="dk1"/>
                </a:solidFill>
                <a:latin typeface="Source Sans Pro"/>
                <a:ea typeface="Source Sans Pro"/>
                <a:cs typeface="Source Sans Pro"/>
                <a:sym typeface="Source Sans Pro"/>
              </a:rPr>
              <a:t>Reduces menstrual cramps, heavy monthly bleeding, pelvic pain and irregular bleeding </a:t>
            </a:r>
            <a:endParaRPr sz="5800" b="0" i="0" u="none" strike="noStrike" cap="none">
              <a:solidFill>
                <a:schemeClr val="dk1"/>
              </a:solidFill>
              <a:latin typeface="Source Sans Pro"/>
              <a:ea typeface="Source Sans Pro"/>
              <a:cs typeface="Source Sans Pro"/>
              <a:sym typeface="Source Sans Pro"/>
            </a:endParaRPr>
          </a:p>
          <a:p>
            <a:pPr marL="514350" marR="0" lvl="1" indent="-293687" algn="l" rtl="0">
              <a:lnSpc>
                <a:spcPct val="130000"/>
              </a:lnSpc>
              <a:spcBef>
                <a:spcPts val="600"/>
              </a:spcBef>
              <a:spcAft>
                <a:spcPts val="0"/>
              </a:spcAft>
              <a:buClr>
                <a:schemeClr val="dk1"/>
              </a:buClr>
              <a:buSzPct val="100000"/>
              <a:buFont typeface="Arial"/>
              <a:buChar char="•"/>
            </a:pPr>
            <a:r>
              <a:rPr lang="en-US" sz="5800" b="0" i="0" u="none" strike="noStrike" cap="none">
                <a:solidFill>
                  <a:schemeClr val="dk1"/>
                </a:solidFill>
                <a:latin typeface="Source Sans Pro"/>
                <a:ea typeface="Source Sans Pro"/>
                <a:cs typeface="Source Sans Pro"/>
                <a:sym typeface="Source Sans Pro"/>
              </a:rPr>
              <a:t>Changes in bleeding patterns include lighter bleeding, fewer days of bleeding, or no bleeding; some side effects such as headaches, breast tenderness</a:t>
            </a:r>
            <a:endParaRPr sz="5800" b="0" i="0" u="none" strike="noStrike" cap="none">
              <a:solidFill>
                <a:schemeClr val="dk1"/>
              </a:solidFill>
              <a:latin typeface="Source Sans Pro"/>
              <a:ea typeface="Source Sans Pro"/>
              <a:cs typeface="Source Sans Pro"/>
              <a:sym typeface="Source Sans Pro"/>
            </a:endParaRPr>
          </a:p>
          <a:p>
            <a:pPr marL="233363" marR="0" lvl="1" indent="-228600" algn="l" rtl="0">
              <a:lnSpc>
                <a:spcPct val="130000"/>
              </a:lnSpc>
              <a:spcBef>
                <a:spcPts val="600"/>
              </a:spcBef>
              <a:spcAft>
                <a:spcPts val="0"/>
              </a:spcAft>
              <a:buClr>
                <a:schemeClr val="accent5"/>
              </a:buClr>
              <a:buSzPct val="100000"/>
              <a:buFont typeface="Arial"/>
              <a:buChar char="•"/>
            </a:pPr>
            <a:r>
              <a:rPr lang="en-US" sz="5800" b="1" i="0" u="none" strike="noStrike" cap="none">
                <a:solidFill>
                  <a:schemeClr val="accent5"/>
                </a:solidFill>
                <a:latin typeface="Source Sans Pro"/>
                <a:ea typeface="Source Sans Pro"/>
                <a:cs typeface="Source Sans Pro"/>
                <a:sym typeface="Source Sans Pro"/>
              </a:rPr>
              <a:t>Copper:</a:t>
            </a:r>
            <a:endParaRPr sz="5800" b="0" i="0" u="none" strike="noStrike" cap="none">
              <a:solidFill>
                <a:srgbClr val="000000"/>
              </a:solidFill>
              <a:latin typeface="Source Sans Pro"/>
              <a:ea typeface="Source Sans Pro"/>
              <a:cs typeface="Source Sans Pro"/>
              <a:sym typeface="Source Sans Pro"/>
            </a:endParaRPr>
          </a:p>
          <a:p>
            <a:pPr marL="465137" marR="0" lvl="2" indent="-228600" algn="l" rtl="0">
              <a:lnSpc>
                <a:spcPct val="130000"/>
              </a:lnSpc>
              <a:spcBef>
                <a:spcPts val="600"/>
              </a:spcBef>
              <a:spcAft>
                <a:spcPts val="0"/>
              </a:spcAft>
              <a:buClr>
                <a:srgbClr val="000000"/>
              </a:buClr>
              <a:buSzPct val="100000"/>
              <a:buFont typeface="Arial"/>
              <a:buChar char="•"/>
            </a:pPr>
            <a:r>
              <a:rPr lang="en-US" sz="5800" b="0" i="0" u="none" strike="noStrike" cap="none">
                <a:solidFill>
                  <a:srgbClr val="000000"/>
                </a:solidFill>
                <a:latin typeface="Source Sans Pro"/>
                <a:ea typeface="Source Sans Pro"/>
                <a:cs typeface="Source Sans Pro"/>
                <a:sym typeface="Source Sans Pro"/>
              </a:rPr>
              <a:t>Usually more commonly available and cheaper</a:t>
            </a:r>
            <a:endParaRPr sz="5800" b="0" i="0" u="none" strike="noStrike" cap="none">
              <a:solidFill>
                <a:srgbClr val="000000"/>
              </a:solidFill>
              <a:latin typeface="Source Sans Pro"/>
              <a:ea typeface="Source Sans Pro"/>
              <a:cs typeface="Source Sans Pro"/>
              <a:sym typeface="Source Sans Pro"/>
            </a:endParaRPr>
          </a:p>
          <a:p>
            <a:pPr marL="465137" marR="0" lvl="2" indent="-228600" algn="l" rtl="0">
              <a:lnSpc>
                <a:spcPct val="130000"/>
              </a:lnSpc>
              <a:spcBef>
                <a:spcPts val="600"/>
              </a:spcBef>
              <a:spcAft>
                <a:spcPts val="0"/>
              </a:spcAft>
              <a:buClr>
                <a:srgbClr val="000000"/>
              </a:buClr>
              <a:buSzPct val="100000"/>
              <a:buFont typeface="Arial"/>
              <a:buChar char="•"/>
            </a:pPr>
            <a:r>
              <a:rPr lang="en-US" sz="5800" b="0" i="0" u="none" strike="noStrike" cap="none">
                <a:solidFill>
                  <a:schemeClr val="dk1"/>
                </a:solidFill>
                <a:latin typeface="Source Sans Pro"/>
                <a:ea typeface="Source Sans Pro"/>
                <a:cs typeface="Source Sans Pro"/>
                <a:sym typeface="Source Sans Pro"/>
              </a:rPr>
              <a:t>Changes in bleeding patterns include prolonged and heavier monthly bleeding, some  cramping  during monthly bleeding (for first 6 months)</a:t>
            </a:r>
            <a:endParaRPr sz="5800" b="0" i="0" u="none" strike="noStrike" cap="none">
              <a:solidFill>
                <a:srgbClr val="000000"/>
              </a:solidFill>
              <a:latin typeface="Source Sans Pro"/>
              <a:ea typeface="Source Sans Pro"/>
              <a:cs typeface="Source Sans Pro"/>
              <a:sym typeface="Source Sans Pro"/>
            </a:endParaRPr>
          </a:p>
          <a:p>
            <a:pPr marL="0" marR="0" lvl="0" indent="0" algn="l" rtl="0">
              <a:lnSpc>
                <a:spcPct val="95000"/>
              </a:lnSpc>
              <a:spcBef>
                <a:spcPts val="1000"/>
              </a:spcBef>
              <a:spcAft>
                <a:spcPts val="0"/>
              </a:spcAft>
              <a:buClr>
                <a:schemeClr val="dk1"/>
              </a:buClr>
              <a:buSzPct val="100000"/>
              <a:buFont typeface="Arial"/>
              <a:buNone/>
            </a:pPr>
            <a:endParaRPr sz="2400" b="0" i="0" u="none" strike="noStrike" cap="none">
              <a:solidFill>
                <a:schemeClr val="dk1"/>
              </a:solidFill>
              <a:latin typeface="Source Sans Pro"/>
              <a:ea typeface="Source Sans Pro"/>
              <a:cs typeface="Source Sans Pro"/>
              <a:sym typeface="Source Sans Pro"/>
            </a:endParaRPr>
          </a:p>
        </p:txBody>
      </p:sp>
      <p:sp>
        <p:nvSpPr>
          <p:cNvPr id="2093" name="Google Shape;2093;p21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2098"/>
        <p:cNvGrpSpPr/>
        <p:nvPr/>
      </p:nvGrpSpPr>
      <p:grpSpPr>
        <a:xfrm>
          <a:off x="0" y="0"/>
          <a:ext cx="0" cy="0"/>
          <a:chOff x="0" y="0"/>
          <a:chExt cx="0" cy="0"/>
        </a:xfrm>
      </p:grpSpPr>
      <p:sp>
        <p:nvSpPr>
          <p:cNvPr id="2099" name="Google Shape;2099;p391"/>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IUDs</a:t>
            </a:r>
            <a:endParaRPr/>
          </a:p>
        </p:txBody>
      </p:sp>
      <p:sp>
        <p:nvSpPr>
          <p:cNvPr id="2100" name="Google Shape;2100;p39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144</a:t>
            </a:fld>
            <a:endParaRPr/>
          </a:p>
        </p:txBody>
      </p:sp>
      <p:sp>
        <p:nvSpPr>
          <p:cNvPr id="2101" name="Google Shape;2101;p391"/>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102" name="Google Shape;2102;p391"/>
          <p:cNvSpPr txBox="1"/>
          <p:nvPr/>
        </p:nvSpPr>
        <p:spPr>
          <a:xfrm>
            <a:off x="843678" y="1450714"/>
            <a:ext cx="10377599" cy="2338628"/>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rgbClr val="000000"/>
              </a:buClr>
              <a:buSzPts val="2400"/>
              <a:buFont typeface="Arial"/>
              <a:buAutoNum type="arabicPeriod"/>
            </a:pPr>
            <a:r>
              <a:rPr lang="en-US" sz="2400" b="1" i="0" u="none" strike="noStrike" cap="none">
                <a:solidFill>
                  <a:schemeClr val="accent5"/>
                </a:solidFill>
                <a:latin typeface="Source Sans Pro"/>
                <a:ea typeface="Source Sans Pro"/>
                <a:cs typeface="Source Sans Pro"/>
                <a:sym typeface="Source Sans Pro"/>
              </a:rPr>
              <a:t>What to do </a:t>
            </a:r>
            <a:r>
              <a:rPr lang="en-US" sz="24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400" b="0" i="0" u="none" strike="noStrike" cap="none">
                <a:solidFill>
                  <a:srgbClr val="000000"/>
                </a:solidFill>
                <a:latin typeface="Source Sans Pro"/>
                <a:ea typeface="Source Sans Pro"/>
                <a:cs typeface="Source Sans Pro"/>
                <a:sym typeface="Source Sans Pro"/>
              </a:rPr>
              <a:t>Use referral to visit a specially trained provider who inserts and removes IUDs</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400" b="0" i="0" u="none" strike="noStrike" cap="none">
                <a:solidFill>
                  <a:srgbClr val="000000"/>
                </a:solidFill>
                <a:latin typeface="Source Sans Pro"/>
                <a:ea typeface="Source Sans Pro"/>
                <a:cs typeface="Source Sans Pro"/>
                <a:sym typeface="Source Sans Pro"/>
              </a:rPr>
              <a:t>Nothing for the client to remember to do after insertion</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400" b="0" i="0" u="none" strike="noStrike" cap="none">
                <a:solidFill>
                  <a:srgbClr val="000000"/>
                </a:solidFill>
                <a:latin typeface="Source Sans Pro"/>
                <a:ea typeface="Source Sans Pro"/>
                <a:cs typeface="Source Sans Pro"/>
                <a:sym typeface="Source Sans Pro"/>
              </a:rPr>
              <a:t>Use a backup method (such as condoms) if there is a waiting time for appointment for insertion</a:t>
            </a:r>
            <a:endParaRPr sz="2400" b="0" i="0" u="none" strike="noStrike" cap="none">
              <a:solidFill>
                <a:schemeClr val="accent5"/>
              </a:solidFill>
              <a:latin typeface="Source Sans Pro"/>
              <a:ea typeface="Source Sans Pro"/>
              <a:cs typeface="Source Sans Pro"/>
              <a:sym typeface="Source Sans Pro"/>
            </a:endParaRPr>
          </a:p>
        </p:txBody>
      </p:sp>
      <p:sp>
        <p:nvSpPr>
          <p:cNvPr id="2103" name="Google Shape;2103;p391"/>
          <p:cNvSpPr txBox="1"/>
          <p:nvPr/>
        </p:nvSpPr>
        <p:spPr>
          <a:xfrm>
            <a:off x="843679" y="4066485"/>
            <a:ext cx="10377598" cy="1602728"/>
          </a:xfrm>
          <a:prstGeom prst="rect">
            <a:avLst/>
          </a:prstGeom>
          <a:noFill/>
          <a:ln>
            <a:noFill/>
          </a:ln>
        </p:spPr>
        <p:txBody>
          <a:bodyPr spcFirstLastPara="1" wrap="square" lIns="91425" tIns="45700" rIns="91425" bIns="45700" anchor="t" anchorCtr="0">
            <a:normAutofit lnSpcReduction="10000"/>
          </a:bodyPr>
          <a:lstStyle/>
          <a:p>
            <a:pPr marL="514350" marR="0" lvl="0" indent="-514350" algn="l" rtl="0">
              <a:lnSpc>
                <a:spcPct val="100000"/>
              </a:lnSpc>
              <a:spcBef>
                <a:spcPts val="0"/>
              </a:spcBef>
              <a:spcAft>
                <a:spcPts val="0"/>
              </a:spcAft>
              <a:buClr>
                <a:srgbClr val="000000"/>
              </a:buClr>
              <a:buSzPts val="2400"/>
              <a:buFont typeface="Arial"/>
              <a:buAutoNum type="arabicPeriod" startAt="2"/>
            </a:pPr>
            <a:r>
              <a:rPr lang="en-US" sz="2400" b="1" i="0" u="none" strike="noStrike" cap="none">
                <a:solidFill>
                  <a:schemeClr val="accent5"/>
                </a:solidFill>
                <a:latin typeface="Source Sans Pro"/>
                <a:ea typeface="Source Sans Pro"/>
                <a:cs typeface="Source Sans Pro"/>
                <a:sym typeface="Source Sans Pro"/>
              </a:rPr>
              <a:t>What to expect </a:t>
            </a:r>
            <a:r>
              <a:rPr lang="en-US" sz="24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400" b="0" i="0" u="none" strike="noStrike" cap="none">
                <a:solidFill>
                  <a:srgbClr val="000000"/>
                </a:solidFill>
                <a:latin typeface="Source Sans Pro"/>
                <a:ea typeface="Source Sans Pro"/>
                <a:cs typeface="Source Sans Pro"/>
                <a:sym typeface="Source Sans Pro"/>
              </a:rPr>
              <a:t>There are different types of bleeding changes depending on the type, which are common and safe (many side effects can be addressed - refer to your local healthcare provider for help) </a:t>
            </a:r>
            <a:endParaRPr sz="1400" b="0" i="0" u="none" strike="noStrike" cap="none">
              <a:solidFill>
                <a:srgbClr val="000000"/>
              </a:solidFill>
              <a:latin typeface="Arial"/>
              <a:ea typeface="Arial"/>
              <a:cs typeface="Arial"/>
              <a:sym typeface="Arial"/>
            </a:endParaRPr>
          </a:p>
        </p:txBody>
      </p:sp>
      <p:sp>
        <p:nvSpPr>
          <p:cNvPr id="2104" name="Google Shape;2104;p391"/>
          <p:cNvSpPr txBox="1"/>
          <p:nvPr/>
        </p:nvSpPr>
        <p:spPr>
          <a:xfrm>
            <a:off x="908550" y="5562499"/>
            <a:ext cx="10374900" cy="1170600"/>
          </a:xfrm>
          <a:prstGeom prst="rect">
            <a:avLst/>
          </a:prstGeom>
          <a:noFill/>
          <a:ln>
            <a:noFill/>
          </a:ln>
        </p:spPr>
        <p:txBody>
          <a:bodyPr spcFirstLastPara="1" wrap="square" lIns="91425" tIns="45700" rIns="91425" bIns="45700" anchor="t" anchorCtr="0">
            <a:normAutofit lnSpcReduction="10000"/>
          </a:bodyPr>
          <a:lstStyle/>
          <a:p>
            <a:pPr marL="514350" marR="0" lvl="0" indent="-514350" algn="l" rtl="0">
              <a:lnSpc>
                <a:spcPct val="100000"/>
              </a:lnSpc>
              <a:spcBef>
                <a:spcPts val="0"/>
              </a:spcBef>
              <a:spcAft>
                <a:spcPts val="0"/>
              </a:spcAft>
              <a:buClr>
                <a:srgbClr val="000000"/>
              </a:buClr>
              <a:buSzPts val="2400"/>
              <a:buFont typeface="Arial"/>
              <a:buAutoNum type="arabicPeriod" startAt="3"/>
            </a:pPr>
            <a:r>
              <a:rPr lang="en-US" sz="2400" b="1" i="0" u="none" strike="noStrike" cap="none">
                <a:solidFill>
                  <a:schemeClr val="accent5"/>
                </a:solidFill>
                <a:latin typeface="Source Sans Pro"/>
                <a:ea typeface="Source Sans Pro"/>
                <a:cs typeface="Source Sans Pro"/>
                <a:sym typeface="Source Sans Pro"/>
              </a:rPr>
              <a:t>When </a:t>
            </a:r>
            <a:r>
              <a:rPr lang="en-US" sz="24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If s/he needs condoms, spermicides or ECPs</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400"/>
              <a:buFont typeface="Arial"/>
              <a:buChar char="•"/>
            </a:pPr>
            <a:r>
              <a:rPr lang="en-US" sz="2400" b="0" i="0" u="none" strike="noStrike" cap="none">
                <a:solidFill>
                  <a:schemeClr val="dk1"/>
                </a:solidFill>
                <a:latin typeface="Source Sans Pro"/>
                <a:ea typeface="Source Sans Pro"/>
                <a:cs typeface="Source Sans Pro"/>
                <a:sym typeface="Source Sans Pro"/>
              </a:rPr>
              <a:t>If s/he wants information on another method or a pregnancy test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2109"/>
        <p:cNvGrpSpPr/>
        <p:nvPr/>
      </p:nvGrpSpPr>
      <p:grpSpPr>
        <a:xfrm>
          <a:off x="0" y="0"/>
          <a:ext cx="0" cy="0"/>
          <a:chOff x="0" y="0"/>
          <a:chExt cx="0" cy="0"/>
        </a:xfrm>
      </p:grpSpPr>
      <p:sp>
        <p:nvSpPr>
          <p:cNvPr id="2110" name="Google Shape;2110;p392"/>
          <p:cNvSpPr txBox="1">
            <a:spLocks noGrp="1"/>
          </p:cNvSpPr>
          <p:nvPr>
            <p:ph type="title"/>
          </p:nvPr>
        </p:nvSpPr>
        <p:spPr>
          <a:xfrm>
            <a:off x="838200" y="515677"/>
            <a:ext cx="11921836"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Correcting misunderstandings</a:t>
            </a:r>
            <a:endParaRPr/>
          </a:p>
        </p:txBody>
      </p:sp>
      <p:sp>
        <p:nvSpPr>
          <p:cNvPr id="2111" name="Google Shape;2111;p3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145</a:t>
            </a:fld>
            <a:endParaRPr/>
          </a:p>
        </p:txBody>
      </p:sp>
      <p:sp>
        <p:nvSpPr>
          <p:cNvPr id="2112" name="Google Shape;2112;p392"/>
          <p:cNvSpPr txBox="1">
            <a:spLocks noGrp="1"/>
          </p:cNvSpPr>
          <p:nvPr>
            <p:ph type="body" idx="1"/>
          </p:nvPr>
        </p:nvSpPr>
        <p:spPr>
          <a:xfrm>
            <a:off x="838200" y="1450725"/>
            <a:ext cx="7807036" cy="5224800"/>
          </a:xfrm>
          <a:prstGeom prst="rect">
            <a:avLst/>
          </a:prstGeom>
          <a:noFill/>
          <a:ln>
            <a:noFill/>
          </a:ln>
        </p:spPr>
        <p:txBody>
          <a:bodyPr spcFirstLastPara="1" wrap="square" lIns="91425" tIns="45700" rIns="91425" bIns="45700" anchor="t" anchorCtr="0">
            <a:normAutofit fontScale="85000" lnSpcReduction="10000"/>
          </a:bodyPr>
          <a:lstStyle/>
          <a:p>
            <a:pPr marL="88900" lvl="0" indent="0" algn="l" rtl="0">
              <a:lnSpc>
                <a:spcPct val="150000"/>
              </a:lnSpc>
              <a:spcBef>
                <a:spcPts val="0"/>
              </a:spcBef>
              <a:spcAft>
                <a:spcPts val="0"/>
              </a:spcAft>
              <a:buSzPct val="79279"/>
              <a:buNone/>
            </a:pPr>
            <a:r>
              <a:rPr lang="en-US" sz="3000" b="1">
                <a:solidFill>
                  <a:schemeClr val="accent5"/>
                </a:solidFill>
              </a:rPr>
              <a:t>Facts about IUDs:</a:t>
            </a:r>
            <a:endParaRPr/>
          </a:p>
          <a:p>
            <a:pPr marL="571500" lvl="1" indent="-437496" algn="l" rtl="0">
              <a:lnSpc>
                <a:spcPct val="120000"/>
              </a:lnSpc>
              <a:spcBef>
                <a:spcPts val="600"/>
              </a:spcBef>
              <a:spcAft>
                <a:spcPts val="0"/>
              </a:spcAft>
              <a:buSzPct val="104103"/>
              <a:buChar char="•"/>
            </a:pPr>
            <a:r>
              <a:rPr lang="en-US" sz="2600"/>
              <a:t>They do not cause pain for the woman or man during sex.</a:t>
            </a:r>
            <a:endParaRPr sz="2600"/>
          </a:p>
          <a:p>
            <a:pPr marL="571500" lvl="1" indent="-437496" algn="l" rtl="0">
              <a:lnSpc>
                <a:spcPct val="120000"/>
              </a:lnSpc>
              <a:spcBef>
                <a:spcPts val="600"/>
              </a:spcBef>
              <a:spcAft>
                <a:spcPts val="0"/>
              </a:spcAft>
              <a:buSzPct val="104103"/>
              <a:buChar char="•"/>
            </a:pPr>
            <a:r>
              <a:rPr lang="en-US" sz="2600"/>
              <a:t>They can be used by women who have had children and those who have not, including youth and adolescents.</a:t>
            </a:r>
            <a:endParaRPr sz="2600"/>
          </a:p>
          <a:p>
            <a:pPr marL="571500" marR="0" lvl="1" indent="-443846" algn="l" rtl="0">
              <a:lnSpc>
                <a:spcPct val="120000"/>
              </a:lnSpc>
              <a:spcBef>
                <a:spcPts val="600"/>
              </a:spcBef>
              <a:spcAft>
                <a:spcPts val="0"/>
              </a:spcAft>
              <a:buClr>
                <a:schemeClr val="dk1"/>
              </a:buClr>
              <a:buSzPct val="104103"/>
              <a:buFont typeface="Arial"/>
              <a:buChar char="•"/>
            </a:pPr>
            <a:r>
              <a:rPr lang="en-US" sz="2600" b="0" i="0" u="none" strike="noStrike" cap="none">
                <a:solidFill>
                  <a:schemeClr val="dk1"/>
                </a:solidFill>
                <a:latin typeface="Source Sans Pro"/>
                <a:ea typeface="Source Sans Pro"/>
                <a:cs typeface="Source Sans Pro"/>
                <a:sym typeface="Source Sans Pro"/>
              </a:rPr>
              <a:t>They do not increase the risk of STIs, including HIV.</a:t>
            </a:r>
            <a:endParaRPr sz="2600">
              <a:latin typeface="Source Sans Pro"/>
              <a:ea typeface="Source Sans Pro"/>
              <a:cs typeface="Source Sans Pro"/>
              <a:sym typeface="Source Sans Pro"/>
            </a:endParaRPr>
          </a:p>
          <a:p>
            <a:pPr marL="571500" marR="0" lvl="1" indent="-443846" algn="l" rtl="0">
              <a:lnSpc>
                <a:spcPct val="120000"/>
              </a:lnSpc>
              <a:spcBef>
                <a:spcPts val="600"/>
              </a:spcBef>
              <a:spcAft>
                <a:spcPts val="0"/>
              </a:spcAft>
              <a:buClr>
                <a:schemeClr val="dk1"/>
              </a:buClr>
              <a:buSzPct val="104103"/>
              <a:buFont typeface="Arial"/>
              <a:buChar char="•"/>
            </a:pPr>
            <a:r>
              <a:rPr lang="en-US" sz="2600" b="0" i="0" u="none" strike="noStrike" cap="none">
                <a:solidFill>
                  <a:schemeClr val="dk1"/>
                </a:solidFill>
                <a:latin typeface="Source Sans Pro"/>
                <a:ea typeface="Source Sans Pro"/>
                <a:cs typeface="Source Sans Pro"/>
                <a:sym typeface="Source Sans Pro"/>
              </a:rPr>
              <a:t>They do not make women infertile.</a:t>
            </a:r>
            <a:endParaRPr sz="2600">
              <a:latin typeface="Source Sans Pro"/>
              <a:ea typeface="Source Sans Pro"/>
              <a:cs typeface="Source Sans Pro"/>
              <a:sym typeface="Source Sans Pro"/>
            </a:endParaRPr>
          </a:p>
          <a:p>
            <a:pPr marL="571500" marR="0" lvl="1" indent="-443846" algn="l" rtl="0">
              <a:lnSpc>
                <a:spcPct val="120000"/>
              </a:lnSpc>
              <a:spcBef>
                <a:spcPts val="600"/>
              </a:spcBef>
              <a:spcAft>
                <a:spcPts val="0"/>
              </a:spcAft>
              <a:buClr>
                <a:schemeClr val="dk1"/>
              </a:buClr>
              <a:buSzPct val="104103"/>
              <a:buFont typeface="Arial"/>
              <a:buChar char="•"/>
            </a:pPr>
            <a:r>
              <a:rPr lang="en-US" sz="2600">
                <a:latin typeface="Source Sans Pro"/>
                <a:ea typeface="Source Sans Pro"/>
                <a:cs typeface="Source Sans Pro"/>
                <a:sym typeface="Source Sans Pro"/>
              </a:rPr>
              <a:t>They do not increase the risk of miscarriage when a woman becomes pregnant after the IUD is removed. </a:t>
            </a:r>
            <a:endParaRPr sz="2600"/>
          </a:p>
          <a:p>
            <a:pPr marL="571500" marR="0" lvl="1" indent="-443846" algn="l" rtl="0">
              <a:lnSpc>
                <a:spcPct val="120000"/>
              </a:lnSpc>
              <a:spcBef>
                <a:spcPts val="600"/>
              </a:spcBef>
              <a:spcAft>
                <a:spcPts val="0"/>
              </a:spcAft>
              <a:buClr>
                <a:schemeClr val="dk1"/>
              </a:buClr>
              <a:buSzPct val="104103"/>
              <a:buFont typeface="Arial"/>
              <a:buChar char="•"/>
            </a:pPr>
            <a:r>
              <a:rPr lang="en-US" sz="2600">
                <a:latin typeface="Source Sans Pro"/>
                <a:ea typeface="Source Sans Pro"/>
                <a:cs typeface="Source Sans Pro"/>
                <a:sym typeface="Source Sans Pro"/>
              </a:rPr>
              <a:t>They do not cause birth defects. </a:t>
            </a:r>
            <a:endParaRPr sz="2600"/>
          </a:p>
          <a:p>
            <a:pPr marL="571500" marR="0" lvl="1" indent="-443846" algn="l" rtl="0">
              <a:lnSpc>
                <a:spcPct val="120000"/>
              </a:lnSpc>
              <a:spcBef>
                <a:spcPts val="600"/>
              </a:spcBef>
              <a:spcAft>
                <a:spcPts val="0"/>
              </a:spcAft>
              <a:buClr>
                <a:schemeClr val="dk1"/>
              </a:buClr>
              <a:buSzPct val="104103"/>
              <a:buFont typeface="Arial"/>
              <a:buChar char="•"/>
            </a:pPr>
            <a:r>
              <a:rPr lang="en-US" sz="2600">
                <a:latin typeface="Source Sans Pro"/>
                <a:ea typeface="Source Sans Pro"/>
                <a:cs typeface="Source Sans Pro"/>
                <a:sym typeface="Source Sans Pro"/>
              </a:rPr>
              <a:t>They do not move around the body to the heart or brain. </a:t>
            </a:r>
            <a:endParaRPr sz="2600"/>
          </a:p>
        </p:txBody>
      </p:sp>
      <p:grpSp>
        <p:nvGrpSpPr>
          <p:cNvPr id="2113" name="Google Shape;2113;p392"/>
          <p:cNvGrpSpPr/>
          <p:nvPr/>
        </p:nvGrpSpPr>
        <p:grpSpPr>
          <a:xfrm>
            <a:off x="8763101" y="2402201"/>
            <a:ext cx="3072675" cy="2053604"/>
            <a:chOff x="2900176" y="68451"/>
            <a:chExt cx="3072675" cy="2053604"/>
          </a:xfrm>
        </p:grpSpPr>
        <p:pic>
          <p:nvPicPr>
            <p:cNvPr id="2114" name="Google Shape;2114;p392"/>
            <p:cNvPicPr preferRelativeResize="0"/>
            <p:nvPr/>
          </p:nvPicPr>
          <p:blipFill rotWithShape="1">
            <a:blip r:embed="rId3">
              <a:alphaModFix/>
            </a:blip>
            <a:srcRect/>
            <a:stretch/>
          </p:blipFill>
          <p:spPr>
            <a:xfrm>
              <a:off x="2900176" y="68451"/>
              <a:ext cx="3072675" cy="2053600"/>
            </a:xfrm>
            <a:prstGeom prst="rect">
              <a:avLst/>
            </a:prstGeom>
            <a:noFill/>
            <a:ln>
              <a:noFill/>
            </a:ln>
          </p:spPr>
        </p:pic>
        <p:sp>
          <p:nvSpPr>
            <p:cNvPr id="2115" name="Google Shape;2115;p392"/>
            <p:cNvSpPr txBox="1"/>
            <p:nvPr/>
          </p:nvSpPr>
          <p:spPr>
            <a:xfrm>
              <a:off x="2953975" y="1922555"/>
              <a:ext cx="2260500" cy="1995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72972"/>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chemeClr val="lt1"/>
                </a:solidFill>
                <a:latin typeface="Source Sans Pro"/>
                <a:ea typeface="Source Sans Pro"/>
                <a:cs typeface="Source Sans Pro"/>
                <a:sym typeface="Source Sans Pro"/>
              </a:endParaRPr>
            </a:p>
          </p:txBody>
        </p:sp>
      </p:gr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2120"/>
        <p:cNvGrpSpPr/>
        <p:nvPr/>
      </p:nvGrpSpPr>
      <p:grpSpPr>
        <a:xfrm>
          <a:off x="0" y="0"/>
          <a:ext cx="0" cy="0"/>
          <a:chOff x="0" y="0"/>
          <a:chExt cx="0" cy="0"/>
        </a:xfrm>
      </p:grpSpPr>
      <p:sp>
        <p:nvSpPr>
          <p:cNvPr id="2121" name="Google Shape;2121;p216"/>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is female sterilization?</a:t>
            </a:r>
            <a:endParaRPr/>
          </a:p>
        </p:txBody>
      </p:sp>
      <p:sp>
        <p:nvSpPr>
          <p:cNvPr id="2122" name="Google Shape;2122;p216"/>
          <p:cNvSpPr txBox="1">
            <a:spLocks noGrp="1"/>
          </p:cNvSpPr>
          <p:nvPr>
            <p:ph type="body" idx="1"/>
          </p:nvPr>
        </p:nvSpPr>
        <p:spPr>
          <a:xfrm>
            <a:off x="838200" y="1464262"/>
            <a:ext cx="6419016" cy="5393738"/>
          </a:xfrm>
          <a:prstGeom prst="rect">
            <a:avLst/>
          </a:prstGeom>
          <a:noFill/>
          <a:ln>
            <a:noFill/>
          </a:ln>
        </p:spPr>
        <p:txBody>
          <a:bodyPr spcFirstLastPara="1" wrap="square" lIns="91425" tIns="45700" rIns="91425" bIns="45700" anchor="t" anchorCtr="0">
            <a:noAutofit/>
          </a:bodyPr>
          <a:lstStyle/>
          <a:p>
            <a:pPr marL="228600" lvl="0" indent="-228600" algn="l" rtl="0">
              <a:lnSpc>
                <a:spcPct val="104000"/>
              </a:lnSpc>
              <a:spcBef>
                <a:spcPts val="0"/>
              </a:spcBef>
              <a:spcAft>
                <a:spcPts val="0"/>
              </a:spcAft>
              <a:buClr>
                <a:schemeClr val="dk1"/>
              </a:buClr>
              <a:buSzPts val="2400"/>
              <a:buChar char="•"/>
            </a:pPr>
            <a:r>
              <a:rPr lang="en-US" sz="2400"/>
              <a:t>A </a:t>
            </a:r>
            <a:r>
              <a:rPr lang="en-US" sz="2400" b="1">
                <a:solidFill>
                  <a:schemeClr val="accent5"/>
                </a:solidFill>
              </a:rPr>
              <a:t>permanent method </a:t>
            </a:r>
            <a:r>
              <a:rPr lang="en-US" sz="2400"/>
              <a:t>– it is not reversible</a:t>
            </a:r>
            <a:endParaRPr/>
          </a:p>
          <a:p>
            <a:pPr marL="228600" lvl="0" indent="-228600" algn="l" rtl="0">
              <a:lnSpc>
                <a:spcPct val="104000"/>
              </a:lnSpc>
              <a:spcBef>
                <a:spcPts val="600"/>
              </a:spcBef>
              <a:spcAft>
                <a:spcPts val="0"/>
              </a:spcAft>
              <a:buClr>
                <a:schemeClr val="dk1"/>
              </a:buClr>
              <a:buSzPts val="2400"/>
              <a:buChar char="•"/>
            </a:pPr>
            <a:r>
              <a:rPr lang="en-US" sz="2400"/>
              <a:t>A </a:t>
            </a:r>
            <a:r>
              <a:rPr lang="en-US" sz="2400" b="1">
                <a:solidFill>
                  <a:schemeClr val="accent5"/>
                </a:solidFill>
              </a:rPr>
              <a:t>surgical procedure</a:t>
            </a:r>
            <a:r>
              <a:rPr lang="en-US" sz="2400"/>
              <a:t> using a small incision (one inch/25 mm)</a:t>
            </a:r>
            <a:endParaRPr sz="2400"/>
          </a:p>
          <a:p>
            <a:pPr marL="228600" lvl="0" indent="-228600" algn="l" rtl="0">
              <a:lnSpc>
                <a:spcPct val="104000"/>
              </a:lnSpc>
              <a:spcBef>
                <a:spcPts val="600"/>
              </a:spcBef>
              <a:spcAft>
                <a:spcPts val="0"/>
              </a:spcAft>
              <a:buClr>
                <a:schemeClr val="dk1"/>
              </a:buClr>
              <a:buSzPts val="2400"/>
              <a:buChar char="•"/>
            </a:pPr>
            <a:r>
              <a:rPr lang="en-US" sz="2400"/>
              <a:t>Prevents pregnancy by </a:t>
            </a:r>
            <a:r>
              <a:rPr lang="en-US" sz="2400" b="1">
                <a:solidFill>
                  <a:schemeClr val="accent5"/>
                </a:solidFill>
              </a:rPr>
              <a:t>removing a segment </a:t>
            </a:r>
            <a:r>
              <a:rPr lang="en-US" sz="2400"/>
              <a:t>of the fallopian tube, and then </a:t>
            </a:r>
            <a:r>
              <a:rPr lang="en-US" sz="2400" b="1">
                <a:solidFill>
                  <a:schemeClr val="accent5"/>
                </a:solidFill>
              </a:rPr>
              <a:t>tying or blocking </a:t>
            </a:r>
            <a:r>
              <a:rPr lang="en-US" sz="2400"/>
              <a:t>the tube, preventing sperm from fertilizing the egg and preventing unintended pregnancy</a:t>
            </a:r>
            <a:endParaRPr/>
          </a:p>
          <a:p>
            <a:pPr marL="228600" lvl="0" indent="-228600" algn="l" rtl="0">
              <a:lnSpc>
                <a:spcPct val="104000"/>
              </a:lnSpc>
              <a:spcBef>
                <a:spcPts val="600"/>
              </a:spcBef>
              <a:spcAft>
                <a:spcPts val="0"/>
              </a:spcAft>
              <a:buClr>
                <a:schemeClr val="dk1"/>
              </a:buClr>
              <a:buSzPts val="2400"/>
              <a:buChar char="•"/>
            </a:pPr>
            <a:r>
              <a:rPr lang="en-US" sz="2400"/>
              <a:t>Also called </a:t>
            </a:r>
            <a:r>
              <a:rPr lang="en-US" sz="2400" b="1">
                <a:solidFill>
                  <a:schemeClr val="accent5"/>
                </a:solidFill>
              </a:rPr>
              <a:t>tubal ligation</a:t>
            </a:r>
            <a:r>
              <a:rPr lang="en-US" sz="2400"/>
              <a:t>, surgical contraception, or simply </a:t>
            </a:r>
            <a:r>
              <a:rPr lang="en-US" sz="24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“the operation”</a:t>
            </a:r>
            <a:r>
              <a:rPr lang="en-US" sz="2400"/>
              <a:t> or “tubes tied”</a:t>
            </a:r>
            <a:endParaRPr/>
          </a:p>
          <a:p>
            <a:pPr marL="228600" lvl="0" indent="-228600" algn="l" rtl="0">
              <a:lnSpc>
                <a:spcPct val="104000"/>
              </a:lnSpc>
              <a:spcBef>
                <a:spcPts val="600"/>
              </a:spcBef>
              <a:spcAft>
                <a:spcPts val="0"/>
              </a:spcAft>
              <a:buSzPts val="2400"/>
              <a:buChar char="•"/>
            </a:pPr>
            <a:r>
              <a:rPr lang="en-US" sz="2400"/>
              <a:t>Both types are more than 99% effective with </a:t>
            </a:r>
            <a:r>
              <a:rPr lang="en-US" sz="2400" b="1">
                <a:solidFill>
                  <a:schemeClr val="accent5"/>
                </a:solidFill>
              </a:rPr>
              <a:t>perfect</a:t>
            </a:r>
            <a:r>
              <a:rPr lang="en-US" sz="2400"/>
              <a:t> AND </a:t>
            </a:r>
            <a:r>
              <a:rPr lang="en-US" sz="2400" b="1">
                <a:solidFill>
                  <a:schemeClr val="accent5"/>
                </a:solidFill>
              </a:rPr>
              <a:t>typical</a:t>
            </a:r>
            <a:r>
              <a:rPr lang="en-US" sz="2400"/>
              <a:t> use</a:t>
            </a:r>
            <a:endParaRPr/>
          </a:p>
        </p:txBody>
      </p:sp>
      <p:sp>
        <p:nvSpPr>
          <p:cNvPr id="2123" name="Google Shape;2123;p2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146</a:t>
            </a:fld>
            <a:endParaRPr/>
          </a:p>
        </p:txBody>
      </p:sp>
      <p:sp>
        <p:nvSpPr>
          <p:cNvPr id="2124" name="Google Shape;2124;p216"/>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grpSp>
        <p:nvGrpSpPr>
          <p:cNvPr id="2125" name="Google Shape;2125;p216"/>
          <p:cNvGrpSpPr/>
          <p:nvPr/>
        </p:nvGrpSpPr>
        <p:grpSpPr>
          <a:xfrm>
            <a:off x="7202180" y="681644"/>
            <a:ext cx="4371109" cy="5521416"/>
            <a:chOff x="5230370" y="1368726"/>
            <a:chExt cx="3571264" cy="4618000"/>
          </a:xfrm>
        </p:grpSpPr>
        <p:pic>
          <p:nvPicPr>
            <p:cNvPr id="2126" name="Google Shape;2126;p216"/>
            <p:cNvPicPr preferRelativeResize="0"/>
            <p:nvPr/>
          </p:nvPicPr>
          <p:blipFill rotWithShape="1">
            <a:blip r:embed="rId3">
              <a:alphaModFix/>
            </a:blip>
            <a:srcRect/>
            <a:stretch/>
          </p:blipFill>
          <p:spPr>
            <a:xfrm>
              <a:off x="5230370" y="2100313"/>
              <a:ext cx="3488939" cy="3886413"/>
            </a:xfrm>
            <a:prstGeom prst="rect">
              <a:avLst/>
            </a:prstGeom>
            <a:noFill/>
            <a:ln>
              <a:noFill/>
            </a:ln>
          </p:spPr>
        </p:pic>
        <p:pic>
          <p:nvPicPr>
            <p:cNvPr id="2127" name="Google Shape;2127;p216"/>
            <p:cNvPicPr preferRelativeResize="0"/>
            <p:nvPr/>
          </p:nvPicPr>
          <p:blipFill rotWithShape="1">
            <a:blip r:embed="rId4">
              <a:alphaModFix/>
            </a:blip>
            <a:srcRect/>
            <a:stretch/>
          </p:blipFill>
          <p:spPr>
            <a:xfrm>
              <a:off x="6515436" y="1368726"/>
              <a:ext cx="2286198" cy="768163"/>
            </a:xfrm>
            <a:prstGeom prst="rect">
              <a:avLst/>
            </a:prstGeom>
            <a:noFill/>
            <a:ln>
              <a:noFill/>
            </a:ln>
          </p:spPr>
        </p:pic>
        <p:pic>
          <p:nvPicPr>
            <p:cNvPr id="2128" name="Google Shape;2128;p216"/>
            <p:cNvPicPr preferRelativeResize="0"/>
            <p:nvPr/>
          </p:nvPicPr>
          <p:blipFill rotWithShape="1">
            <a:blip r:embed="rId5">
              <a:alphaModFix/>
            </a:blip>
            <a:srcRect/>
            <a:stretch/>
          </p:blipFill>
          <p:spPr>
            <a:xfrm>
              <a:off x="6400800" y="1983620"/>
              <a:ext cx="574039" cy="1487556"/>
            </a:xfrm>
            <a:prstGeom prst="rect">
              <a:avLst/>
            </a:prstGeom>
            <a:noFill/>
            <a:ln>
              <a:noFill/>
            </a:ln>
          </p:spPr>
        </p:pic>
        <p:pic>
          <p:nvPicPr>
            <p:cNvPr id="2129" name="Google Shape;2129;p216"/>
            <p:cNvPicPr preferRelativeResize="0"/>
            <p:nvPr/>
          </p:nvPicPr>
          <p:blipFill rotWithShape="1">
            <a:blip r:embed="rId6">
              <a:alphaModFix/>
            </a:blip>
            <a:srcRect/>
            <a:stretch/>
          </p:blipFill>
          <p:spPr>
            <a:xfrm>
              <a:off x="7336972" y="1983619"/>
              <a:ext cx="321563" cy="1588036"/>
            </a:xfrm>
            <a:prstGeom prst="rect">
              <a:avLst/>
            </a:prstGeom>
            <a:noFill/>
            <a:ln>
              <a:noFill/>
            </a:ln>
          </p:spPr>
        </p:pic>
      </p:grpSp>
      <p:sp>
        <p:nvSpPr>
          <p:cNvPr id="2130" name="Google Shape;2130;p216"/>
          <p:cNvSpPr txBox="1"/>
          <p:nvPr/>
        </p:nvSpPr>
        <p:spPr>
          <a:xfrm>
            <a:off x="7673575" y="6202875"/>
            <a:ext cx="39000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FP TRP, Tubal Ligation (Female Sterilization)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2135"/>
        <p:cNvGrpSpPr/>
        <p:nvPr/>
      </p:nvGrpSpPr>
      <p:grpSpPr>
        <a:xfrm>
          <a:off x="0" y="0"/>
          <a:ext cx="0" cy="0"/>
          <a:chOff x="0" y="0"/>
          <a:chExt cx="0" cy="0"/>
        </a:xfrm>
      </p:grpSpPr>
      <p:pic>
        <p:nvPicPr>
          <p:cNvPr id="2136" name="Google Shape;2136;p218"/>
          <p:cNvPicPr preferRelativeResize="0"/>
          <p:nvPr/>
        </p:nvPicPr>
        <p:blipFill rotWithShape="1">
          <a:blip r:embed="rId3">
            <a:alphaModFix/>
          </a:blip>
          <a:srcRect/>
          <a:stretch/>
        </p:blipFill>
        <p:spPr>
          <a:xfrm>
            <a:off x="7400924" y="1818400"/>
            <a:ext cx="3867945" cy="3633355"/>
          </a:xfrm>
          <a:prstGeom prst="rect">
            <a:avLst/>
          </a:prstGeom>
          <a:noFill/>
          <a:ln>
            <a:noFill/>
          </a:ln>
        </p:spPr>
      </p:pic>
      <p:sp>
        <p:nvSpPr>
          <p:cNvPr id="2137" name="Google Shape;2137;p218"/>
          <p:cNvSpPr txBox="1">
            <a:spLocks noGrp="1"/>
          </p:cNvSpPr>
          <p:nvPr>
            <p:ph type="title"/>
          </p:nvPr>
        </p:nvSpPr>
        <p:spPr>
          <a:xfrm>
            <a:off x="838200" y="515677"/>
            <a:ext cx="10515600" cy="61485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Female sterilization: What you should know</a:t>
            </a:r>
            <a:endParaRPr/>
          </a:p>
        </p:txBody>
      </p:sp>
      <p:sp>
        <p:nvSpPr>
          <p:cNvPr id="2138" name="Google Shape;2138;p2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147</a:t>
            </a:fld>
            <a:endParaRPr/>
          </a:p>
        </p:txBody>
      </p:sp>
      <p:sp>
        <p:nvSpPr>
          <p:cNvPr id="2139" name="Google Shape;2139;p218"/>
          <p:cNvSpPr txBox="1"/>
          <p:nvPr/>
        </p:nvSpPr>
        <p:spPr>
          <a:xfrm>
            <a:off x="851449" y="1298938"/>
            <a:ext cx="6549475" cy="5376500"/>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120000"/>
              </a:lnSpc>
              <a:spcBef>
                <a:spcPts val="600"/>
              </a:spcBef>
              <a:spcAft>
                <a:spcPts val="0"/>
              </a:spcAft>
              <a:buClr>
                <a:srgbClr val="000404"/>
              </a:buClr>
              <a:buSzPts val="2800"/>
              <a:buFont typeface="Arial"/>
              <a:buChar char="•"/>
            </a:pPr>
            <a:r>
              <a:rPr lang="en-US" sz="2800" b="0" i="0" u="none" strike="noStrike" cap="none">
                <a:solidFill>
                  <a:srgbClr val="000000"/>
                </a:solidFill>
                <a:latin typeface="Source Sans Pro"/>
                <a:ea typeface="Source Sans Pro"/>
                <a:cs typeface="Source Sans Pro"/>
                <a:sym typeface="Source Sans Pro"/>
              </a:rPr>
              <a:t>It requires a medical evaluation, including a physical examination</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600"/>
              </a:spcBef>
              <a:spcAft>
                <a:spcPts val="0"/>
              </a:spcAft>
              <a:buClr>
                <a:srgbClr val="000404"/>
              </a:buClr>
              <a:buSzPts val="2800"/>
              <a:buFont typeface="Arial"/>
              <a:buChar char="•"/>
            </a:pPr>
            <a:r>
              <a:rPr lang="en-US" sz="2800" b="0" i="0" u="none" strike="noStrike" cap="none">
                <a:solidFill>
                  <a:srgbClr val="000404"/>
                </a:solidFill>
                <a:latin typeface="Source Sans Pro"/>
                <a:ea typeface="Source Sans Pro"/>
                <a:cs typeface="Source Sans Pro"/>
                <a:sym typeface="Source Sans Pro"/>
              </a:rPr>
              <a:t>It is very effective and safe</a:t>
            </a:r>
            <a:endParaRPr sz="1400" b="0" i="0" u="none" strike="sngStrike" cap="none">
              <a:solidFill>
                <a:srgbClr val="000000"/>
              </a:solidFill>
              <a:highlight>
                <a:srgbClr val="00FFFF"/>
              </a:highlight>
              <a:latin typeface="Arial"/>
              <a:ea typeface="Arial"/>
              <a:cs typeface="Arial"/>
              <a:sym typeface="Arial"/>
            </a:endParaRPr>
          </a:p>
          <a:p>
            <a:pPr marL="228600" marR="0" lvl="0" indent="-228600" algn="l" rtl="0">
              <a:lnSpc>
                <a:spcPct val="120000"/>
              </a:lnSpc>
              <a:spcBef>
                <a:spcPts val="600"/>
              </a:spcBef>
              <a:spcAft>
                <a:spcPts val="0"/>
              </a:spcAft>
              <a:buClr>
                <a:srgbClr val="000404"/>
              </a:buClr>
              <a:buSzPts val="2800"/>
              <a:buFont typeface="Arial"/>
              <a:buChar char="•"/>
            </a:pPr>
            <a:r>
              <a:rPr lang="en-US" sz="2800" b="0" i="0" u="none" strike="noStrike" cap="none">
                <a:solidFill>
                  <a:srgbClr val="000404"/>
                </a:solidFill>
                <a:latin typeface="Source Sans Pro"/>
                <a:ea typeface="Source Sans Pro"/>
                <a:cs typeface="Source Sans Pro"/>
                <a:sym typeface="Source Sans Pro"/>
              </a:rPr>
              <a:t>The womb is NOT removed, and the woman will still have menstrual periods</a:t>
            </a:r>
            <a:endParaRPr sz="1400" b="0" i="0" u="none" strike="noStrike" cap="none">
              <a:solidFill>
                <a:srgbClr val="000000"/>
              </a:solidFill>
              <a:latin typeface="Source Sans Pro"/>
              <a:ea typeface="Source Sans Pro"/>
              <a:cs typeface="Source Sans Pro"/>
              <a:sym typeface="Source Sans Pro"/>
            </a:endParaRPr>
          </a:p>
          <a:p>
            <a:pPr marL="228600" marR="0" lvl="0" indent="-228600" algn="l" rtl="0">
              <a:lnSpc>
                <a:spcPct val="120000"/>
              </a:lnSpc>
              <a:spcBef>
                <a:spcPts val="600"/>
              </a:spcBef>
              <a:spcAft>
                <a:spcPts val="0"/>
              </a:spcAft>
              <a:buClr>
                <a:srgbClr val="000404"/>
              </a:buClr>
              <a:buSzPts val="2800"/>
              <a:buFont typeface="Arial"/>
              <a:buChar char="•"/>
            </a:pPr>
            <a:r>
              <a:rPr lang="en-US" sz="2800" b="0" i="0" u="none" strike="noStrike" cap="none">
                <a:solidFill>
                  <a:srgbClr val="000404"/>
                </a:solidFill>
                <a:latin typeface="Source Sans Pro"/>
                <a:ea typeface="Source Sans Pro"/>
                <a:cs typeface="Source Sans Pro"/>
                <a:sym typeface="Source Sans Pro"/>
              </a:rPr>
              <a:t>It does not protect against STIs, including HIV</a:t>
            </a:r>
            <a:endParaRPr sz="1400" b="0" i="0" u="none" strike="noStrike" cap="none">
              <a:solidFill>
                <a:srgbClr val="000000"/>
              </a:solidFill>
              <a:latin typeface="Source Sans Pro"/>
              <a:ea typeface="Source Sans Pro"/>
              <a:cs typeface="Source Sans Pro"/>
              <a:sym typeface="Source Sans Pro"/>
            </a:endParaRPr>
          </a:p>
          <a:p>
            <a:pPr marL="0" marR="0" lvl="0" indent="0" algn="l" rtl="0">
              <a:lnSpc>
                <a:spcPct val="95000"/>
              </a:lnSpc>
              <a:spcBef>
                <a:spcPts val="1000"/>
              </a:spcBef>
              <a:spcAft>
                <a:spcPts val="0"/>
              </a:spcAft>
              <a:buClr>
                <a:schemeClr val="dk1"/>
              </a:buClr>
              <a:buSzPts val="2400"/>
              <a:buFont typeface="Arial"/>
              <a:buNone/>
            </a:pPr>
            <a:endParaRPr sz="2400" b="0" i="0" u="none" strike="noStrike" cap="none">
              <a:solidFill>
                <a:schemeClr val="dk1"/>
              </a:solidFill>
              <a:latin typeface="Source Sans Pro"/>
              <a:ea typeface="Source Sans Pro"/>
              <a:cs typeface="Source Sans Pro"/>
              <a:sym typeface="Source Sans Pro"/>
            </a:endParaRPr>
          </a:p>
        </p:txBody>
      </p:sp>
      <p:sp>
        <p:nvSpPr>
          <p:cNvPr id="2140" name="Google Shape;2140;p218"/>
          <p:cNvSpPr txBox="1"/>
          <p:nvPr/>
        </p:nvSpPr>
        <p:spPr>
          <a:xfrm>
            <a:off x="9796462" y="6661149"/>
            <a:ext cx="2523751" cy="2677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Miguel Samper/PSI Photo Library</a:t>
            </a:r>
            <a:endParaRPr sz="1400" b="0" i="0" u="none" strike="noStrike" cap="none">
              <a:solidFill>
                <a:srgbClr val="000000"/>
              </a:solidFill>
              <a:latin typeface="Arial"/>
              <a:ea typeface="Arial"/>
              <a:cs typeface="Arial"/>
              <a:sym typeface="Arial"/>
            </a:endParaRPr>
          </a:p>
        </p:txBody>
      </p:sp>
      <p:sp>
        <p:nvSpPr>
          <p:cNvPr id="2141" name="Google Shape;2141;p218"/>
          <p:cNvSpPr txBox="1"/>
          <p:nvPr/>
        </p:nvSpPr>
        <p:spPr>
          <a:xfrm>
            <a:off x="7400930" y="512385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2146"/>
        <p:cNvGrpSpPr/>
        <p:nvPr/>
      </p:nvGrpSpPr>
      <p:grpSpPr>
        <a:xfrm>
          <a:off x="0" y="0"/>
          <a:ext cx="0" cy="0"/>
          <a:chOff x="0" y="0"/>
          <a:chExt cx="0" cy="0"/>
        </a:xfrm>
      </p:grpSpPr>
      <p:sp>
        <p:nvSpPr>
          <p:cNvPr id="2147" name="Google Shape;2147;p393"/>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Female sterilization</a:t>
            </a:r>
            <a:endParaRPr/>
          </a:p>
        </p:txBody>
      </p:sp>
      <p:sp>
        <p:nvSpPr>
          <p:cNvPr id="2148" name="Google Shape;2148;p39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148</a:t>
            </a:fld>
            <a:endParaRPr/>
          </a:p>
        </p:txBody>
      </p:sp>
      <p:sp>
        <p:nvSpPr>
          <p:cNvPr id="2149" name="Google Shape;2149;p393"/>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150" name="Google Shape;2150;p393"/>
          <p:cNvSpPr txBox="1"/>
          <p:nvPr/>
        </p:nvSpPr>
        <p:spPr>
          <a:xfrm>
            <a:off x="843678" y="1450713"/>
            <a:ext cx="10515600" cy="2668134"/>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chemeClr val="accent5"/>
              </a:buClr>
              <a:buSzPts val="2000"/>
              <a:buFont typeface="Arial"/>
              <a:buAutoNum type="arabicPeriod"/>
            </a:pPr>
            <a:r>
              <a:rPr lang="en-US" sz="2000" b="1" i="0" u="none" strike="noStrike" cap="none">
                <a:solidFill>
                  <a:schemeClr val="accent5"/>
                </a:solidFill>
                <a:latin typeface="Source Sans Pro"/>
                <a:ea typeface="Source Sans Pro"/>
                <a:cs typeface="Source Sans Pro"/>
                <a:sym typeface="Source Sans Pro"/>
              </a:rPr>
              <a:t>What to do </a:t>
            </a:r>
            <a:r>
              <a:rPr lang="en-US" sz="20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Use referral to visit a specially trained provider who performs permanent methods – this will usually be a facility-based provider</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Nothing for the client to remember after procedure</a:t>
            </a:r>
            <a:endParaRPr sz="1400" b="0" i="0" u="none" strike="sng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The procedure is normally performed while the client is awake, and she </a:t>
            </a:r>
            <a:r>
              <a:rPr lang="en-US" sz="2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receives medication </a:t>
            </a:r>
            <a:r>
              <a:rPr lang="en-US" sz="2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(local anesthesia)</a:t>
            </a:r>
            <a:r>
              <a:rPr lang="en-US" sz="2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rPr>
              <a:t> for pain</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2000" b="0" i="0" u="none" strike="noStrike" cap="none">
                <a:solidFill>
                  <a:srgbClr val="000000"/>
                </a:solidFill>
                <a:latin typeface="Source Sans Pro"/>
                <a:ea typeface="Source Sans Pro"/>
                <a:cs typeface="Source Sans Pro"/>
                <a:sym typeface="Source Sans Pro"/>
              </a:rPr>
              <a:t>The contraceptive effect is immediate, and there is no need for backup methods</a:t>
            </a:r>
            <a:endParaRPr sz="2000" b="0" i="0" u="none" strike="noStrike" cap="none">
              <a:solidFill>
                <a:srgbClr val="000000"/>
              </a:solidFill>
              <a:latin typeface="Source Sans Pro"/>
              <a:ea typeface="Source Sans Pro"/>
              <a:cs typeface="Source Sans Pro"/>
              <a:sym typeface="Source Sans Pro"/>
            </a:endParaRPr>
          </a:p>
          <a:p>
            <a:pPr marL="685800" marR="0" lvl="1" indent="-101600" algn="l" rtl="0">
              <a:lnSpc>
                <a:spcPct val="100000"/>
              </a:lnSpc>
              <a:spcBef>
                <a:spcPts val="600"/>
              </a:spcBef>
              <a:spcAft>
                <a:spcPts val="0"/>
              </a:spcAft>
              <a:buClr>
                <a:schemeClr val="dk1"/>
              </a:buClr>
              <a:buSzPts val="2000"/>
              <a:buFont typeface="Arial"/>
              <a:buNone/>
            </a:pPr>
            <a:endParaRPr sz="2400" b="0" i="0" u="none" strike="noStrike" cap="none">
              <a:solidFill>
                <a:srgbClr val="000000"/>
              </a:solidFill>
              <a:latin typeface="Source Sans Pro"/>
              <a:ea typeface="Source Sans Pro"/>
              <a:cs typeface="Source Sans Pro"/>
              <a:sym typeface="Source Sans Pro"/>
            </a:endParaRPr>
          </a:p>
        </p:txBody>
      </p:sp>
      <p:sp>
        <p:nvSpPr>
          <p:cNvPr id="2151" name="Google Shape;2151;p393"/>
          <p:cNvSpPr txBox="1"/>
          <p:nvPr/>
        </p:nvSpPr>
        <p:spPr>
          <a:xfrm>
            <a:off x="849820" y="4251172"/>
            <a:ext cx="10503300" cy="1174800"/>
          </a:xfrm>
          <a:prstGeom prst="rect">
            <a:avLst/>
          </a:prstGeom>
          <a:noFill/>
          <a:ln>
            <a:noFill/>
          </a:ln>
        </p:spPr>
        <p:txBody>
          <a:bodyPr spcFirstLastPara="1" wrap="square" lIns="91425" tIns="45700" rIns="91425" bIns="45700" anchor="t" anchorCtr="0">
            <a:noAutofit/>
          </a:bodyPr>
          <a:lstStyle/>
          <a:p>
            <a:pPr marL="514350" marR="0" lvl="0" indent="-514350" algn="l" rtl="0">
              <a:lnSpc>
                <a:spcPct val="80000"/>
              </a:lnSpc>
              <a:spcBef>
                <a:spcPts val="0"/>
              </a:spcBef>
              <a:spcAft>
                <a:spcPts val="0"/>
              </a:spcAft>
              <a:buClr>
                <a:schemeClr val="accent5"/>
              </a:buClr>
              <a:buSzPts val="2050"/>
              <a:buFont typeface="Arial"/>
              <a:buAutoNum type="arabicPeriod" startAt="2"/>
            </a:pPr>
            <a:r>
              <a:rPr lang="en-US" sz="2050" b="1" i="0" u="none" strike="noStrike" cap="none">
                <a:solidFill>
                  <a:schemeClr val="accent5"/>
                </a:solidFill>
                <a:latin typeface="Source Sans Pro"/>
                <a:ea typeface="Source Sans Pro"/>
                <a:cs typeface="Source Sans Pro"/>
                <a:sym typeface="Source Sans Pro"/>
              </a:rPr>
              <a:t>What to expect </a:t>
            </a:r>
            <a:r>
              <a:rPr lang="en-US" sz="2050" b="0" i="0" u="none" strike="noStrike" cap="none">
                <a:solidFill>
                  <a:schemeClr val="accent5"/>
                </a:solidFill>
                <a:latin typeface="Source Sans Pro"/>
                <a:ea typeface="Source Sans Pro"/>
                <a:cs typeface="Source Sans Pro"/>
                <a:sym typeface="Source Sans Pro"/>
              </a:rPr>
              <a:t>when using the method:</a:t>
            </a:r>
            <a:endParaRPr sz="1495" b="0" i="0" u="none" strike="noStrike" cap="none">
              <a:solidFill>
                <a:srgbClr val="000000"/>
              </a:solidFill>
              <a:latin typeface="Arial"/>
              <a:ea typeface="Arial"/>
              <a:cs typeface="Arial"/>
              <a:sym typeface="Arial"/>
            </a:endParaRPr>
          </a:p>
          <a:p>
            <a:pPr marL="685800" marR="0" lvl="1" indent="-231775" algn="l" rtl="0">
              <a:lnSpc>
                <a:spcPct val="80000"/>
              </a:lnSpc>
              <a:spcBef>
                <a:spcPts val="600"/>
              </a:spcBef>
              <a:spcAft>
                <a:spcPts val="0"/>
              </a:spcAft>
              <a:buClr>
                <a:schemeClr val="dk1"/>
              </a:buClr>
              <a:buSzPts val="2050"/>
              <a:buFont typeface="Arial"/>
              <a:buChar char="•"/>
            </a:pPr>
            <a:r>
              <a:rPr lang="en-US" sz="2000" b="0" i="0" u="none" strike="noStrike" cap="none">
                <a:solidFill>
                  <a:srgbClr val="000000"/>
                </a:solidFill>
                <a:latin typeface="Source Sans Pro"/>
                <a:ea typeface="Source Sans Pro"/>
                <a:cs typeface="Source Sans Pro"/>
                <a:sym typeface="Source Sans Pro"/>
              </a:rPr>
              <a:t>With local anesthesia, there is minimal discomfort during the procedure</a:t>
            </a:r>
            <a:endParaRPr sz="2000" b="0" i="0" u="none" strike="noStrike" cap="none">
              <a:solidFill>
                <a:srgbClr val="000000"/>
              </a:solidFill>
              <a:latin typeface="Source Sans Pro"/>
              <a:ea typeface="Source Sans Pro"/>
              <a:cs typeface="Source Sans Pro"/>
              <a:sym typeface="Source Sans Pro"/>
            </a:endParaRPr>
          </a:p>
          <a:p>
            <a:pPr marL="685800" marR="0" lvl="1" indent="-231775" algn="l" rtl="0">
              <a:lnSpc>
                <a:spcPct val="80000"/>
              </a:lnSpc>
              <a:spcBef>
                <a:spcPts val="600"/>
              </a:spcBef>
              <a:spcAft>
                <a:spcPts val="0"/>
              </a:spcAft>
              <a:buClr>
                <a:schemeClr val="dk1"/>
              </a:buClr>
              <a:buSzPts val="2050"/>
              <a:buFont typeface="Arial"/>
              <a:buChar char="•"/>
            </a:pPr>
            <a:r>
              <a:rPr lang="en-US" sz="2000" b="0" i="0" u="none" strike="noStrike" cap="none">
                <a:solidFill>
                  <a:srgbClr val="000000"/>
                </a:solidFill>
                <a:latin typeface="Source Sans Pro"/>
                <a:ea typeface="Source Sans Pro"/>
                <a:cs typeface="Source Sans Pro"/>
                <a:sym typeface="Source Sans Pro"/>
              </a:rPr>
              <a:t>She may experience some discomfort </a:t>
            </a:r>
            <a:r>
              <a:rPr lang="en-US" sz="2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or pain during</a:t>
            </a:r>
            <a:r>
              <a:rPr lang="en-US" sz="2000" b="0" i="0" u="none" strike="noStrike" cap="none">
                <a:solidFill>
                  <a:srgbClr val="000000"/>
                </a:solidFill>
                <a:latin typeface="Source Sans Pro"/>
                <a:ea typeface="Source Sans Pro"/>
                <a:cs typeface="Source Sans Pro"/>
                <a:sym typeface="Source Sans Pro"/>
              </a:rPr>
              <a:t> and after the procedure for a few days, but there are no long-term side effects</a:t>
            </a:r>
            <a:endParaRPr sz="2000" b="0" i="0" u="none" strike="noStrike" cap="none">
              <a:solidFill>
                <a:srgbClr val="000000"/>
              </a:solidFill>
              <a:latin typeface="Source Sans Pro"/>
              <a:ea typeface="Source Sans Pro"/>
              <a:cs typeface="Source Sans Pro"/>
              <a:sym typeface="Source Sans Pro"/>
            </a:endParaRPr>
          </a:p>
        </p:txBody>
      </p:sp>
      <p:sp>
        <p:nvSpPr>
          <p:cNvPr id="2152" name="Google Shape;2152;p393"/>
          <p:cNvSpPr txBox="1"/>
          <p:nvPr/>
        </p:nvSpPr>
        <p:spPr>
          <a:xfrm>
            <a:off x="908569" y="5558293"/>
            <a:ext cx="10374900" cy="1174800"/>
          </a:xfrm>
          <a:prstGeom prst="rect">
            <a:avLst/>
          </a:prstGeom>
          <a:noFill/>
          <a:ln>
            <a:noFill/>
          </a:ln>
        </p:spPr>
        <p:txBody>
          <a:bodyPr spcFirstLastPara="1" wrap="square" lIns="91425" tIns="45700" rIns="91425" bIns="45700" anchor="t" anchorCtr="0">
            <a:normAutofit/>
          </a:bodyPr>
          <a:lstStyle/>
          <a:p>
            <a:pPr marL="514350" marR="0" lvl="0" indent="-514350" algn="l" rtl="0">
              <a:lnSpc>
                <a:spcPct val="100000"/>
              </a:lnSpc>
              <a:spcBef>
                <a:spcPts val="0"/>
              </a:spcBef>
              <a:spcAft>
                <a:spcPts val="0"/>
              </a:spcAft>
              <a:buClr>
                <a:schemeClr val="accent5"/>
              </a:buClr>
              <a:buSzPts val="2000"/>
              <a:buFont typeface="Arial"/>
              <a:buAutoNum type="arabicPeriod" startAt="3"/>
            </a:pPr>
            <a:r>
              <a:rPr lang="en-US" sz="2000" b="1" i="0" u="none" strike="noStrike" cap="none">
                <a:solidFill>
                  <a:schemeClr val="accent5"/>
                </a:solidFill>
                <a:latin typeface="Source Sans Pro"/>
                <a:ea typeface="Source Sans Pro"/>
                <a:cs typeface="Source Sans Pro"/>
                <a:sym typeface="Source Sans Pro"/>
              </a:rPr>
              <a:t>When </a:t>
            </a:r>
            <a:r>
              <a:rPr lang="en-US" sz="20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If s/he needs condoms for dual protection</a:t>
            </a:r>
            <a:endParaRPr sz="1400" b="0" i="0" u="none" strike="noStrike" cap="none">
              <a:solidFill>
                <a:srgbClr val="000000"/>
              </a:solidFill>
              <a:latin typeface="Arial"/>
              <a:ea typeface="Arial"/>
              <a:cs typeface="Arial"/>
              <a:sym typeface="Arial"/>
            </a:endParaRPr>
          </a:p>
          <a:p>
            <a:pPr marL="688975" marR="0" lvl="0" indent="-231775" algn="l" rtl="0">
              <a:lnSpc>
                <a:spcPct val="100000"/>
              </a:lnSpc>
              <a:spcBef>
                <a:spcPts val="0"/>
              </a:spcBef>
              <a:spcAft>
                <a:spcPts val="0"/>
              </a:spcAft>
              <a:buClr>
                <a:srgbClr val="000000"/>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If s/he wants any other information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2157"/>
        <p:cNvGrpSpPr/>
        <p:nvPr/>
      </p:nvGrpSpPr>
      <p:grpSpPr>
        <a:xfrm>
          <a:off x="0" y="0"/>
          <a:ext cx="0" cy="0"/>
          <a:chOff x="0" y="0"/>
          <a:chExt cx="0" cy="0"/>
        </a:xfrm>
      </p:grpSpPr>
      <p:sp>
        <p:nvSpPr>
          <p:cNvPr id="2158" name="Google Shape;2158;p394"/>
          <p:cNvSpPr txBox="1">
            <a:spLocks noGrp="1"/>
          </p:cNvSpPr>
          <p:nvPr>
            <p:ph type="title"/>
          </p:nvPr>
        </p:nvSpPr>
        <p:spPr>
          <a:xfrm>
            <a:off x="838200" y="515677"/>
            <a:ext cx="11921836"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Correcting misunderstandings</a:t>
            </a:r>
            <a:endParaRPr/>
          </a:p>
        </p:txBody>
      </p:sp>
      <p:sp>
        <p:nvSpPr>
          <p:cNvPr id="2159" name="Google Shape;2159;p39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149</a:t>
            </a:fld>
            <a:endParaRPr/>
          </a:p>
        </p:txBody>
      </p:sp>
      <p:sp>
        <p:nvSpPr>
          <p:cNvPr id="2160" name="Google Shape;2160;p394"/>
          <p:cNvSpPr txBox="1">
            <a:spLocks noGrp="1"/>
          </p:cNvSpPr>
          <p:nvPr>
            <p:ph type="body" idx="1"/>
          </p:nvPr>
        </p:nvSpPr>
        <p:spPr>
          <a:xfrm>
            <a:off x="838200" y="1450716"/>
            <a:ext cx="10383078" cy="5224722"/>
          </a:xfrm>
          <a:prstGeom prst="rect">
            <a:avLst/>
          </a:prstGeom>
          <a:noFill/>
          <a:ln>
            <a:noFill/>
          </a:ln>
        </p:spPr>
        <p:txBody>
          <a:bodyPr spcFirstLastPara="1" wrap="square" lIns="91425" tIns="45700" rIns="91425" bIns="45700" anchor="t" anchorCtr="0">
            <a:normAutofit/>
          </a:bodyPr>
          <a:lstStyle/>
          <a:p>
            <a:pPr marL="88900" lvl="0" indent="0" algn="l" rtl="0">
              <a:lnSpc>
                <a:spcPct val="150000"/>
              </a:lnSpc>
              <a:spcBef>
                <a:spcPts val="0"/>
              </a:spcBef>
              <a:spcAft>
                <a:spcPts val="0"/>
              </a:spcAft>
              <a:buSzPts val="2200"/>
              <a:buNone/>
            </a:pPr>
            <a:r>
              <a:rPr lang="en-US" sz="3000" b="1">
                <a:solidFill>
                  <a:schemeClr val="accent5"/>
                </a:solidFill>
              </a:rPr>
              <a:t>Facts about female sterilization:</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 does not make women weak.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 does not cause lasting pain in back, uterus, or abdomen.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 does not remove a woman’s uterus or lead to a need to have it removed.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 does not cause hormonal imbalances.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a:t>
            </a:r>
            <a:r>
              <a:rPr lang="en-US" sz="2400" b="1" i="0" u="none" strike="noStrike">
                <a:solidFill>
                  <a:srgbClr val="008E7D"/>
                </a:solidFill>
                <a:latin typeface="Source Sans Pro"/>
                <a:ea typeface="Source Sans Pro"/>
                <a:cs typeface="Source Sans Pro"/>
                <a:sym typeface="Source Sans Pro"/>
              </a:rPr>
              <a:t> </a:t>
            </a:r>
            <a:r>
              <a:rPr lang="en-US" sz="2400" b="0" i="0" u="none" strike="noStrike">
                <a:solidFill>
                  <a:srgbClr val="211E1F"/>
                </a:solidFill>
                <a:latin typeface="Source Sans Pro"/>
                <a:ea typeface="Source Sans Pro"/>
                <a:cs typeface="Source Sans Pro"/>
                <a:sym typeface="Source Sans Pro"/>
              </a:rPr>
              <a:t>does not cause heavier bleeding or irregular bleeding or otherwise change women’s menstrual cycles.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a:t>
            </a:r>
            <a:r>
              <a:rPr lang="en-US" sz="2400" b="1" i="0" u="none" strike="noStrike">
                <a:solidFill>
                  <a:srgbClr val="008E7D"/>
                </a:solidFill>
                <a:latin typeface="Source Sans Pro"/>
                <a:ea typeface="Source Sans Pro"/>
                <a:cs typeface="Source Sans Pro"/>
                <a:sym typeface="Source Sans Pro"/>
              </a:rPr>
              <a:t> </a:t>
            </a:r>
            <a:r>
              <a:rPr lang="en-US" sz="2400" b="0" i="0" u="none" strike="noStrike">
                <a:solidFill>
                  <a:srgbClr val="211E1F"/>
                </a:solidFill>
                <a:latin typeface="Source Sans Pro"/>
                <a:ea typeface="Source Sans Pro"/>
                <a:cs typeface="Source Sans Pro"/>
                <a:sym typeface="Source Sans Pro"/>
              </a:rPr>
              <a:t>does not cause any changes in weight, appetite, or appearance. </a:t>
            </a:r>
            <a:endParaRPr/>
          </a:p>
          <a:p>
            <a:pPr marL="457200" lvl="0" indent="-368300" algn="l" rtl="0">
              <a:lnSpc>
                <a:spcPct val="130000"/>
              </a:lnSpc>
              <a:spcBef>
                <a:spcPts val="600"/>
              </a:spcBef>
              <a:spcAft>
                <a:spcPts val="0"/>
              </a:spcAft>
              <a:buSzPts val="2200"/>
              <a:buChar char="•"/>
            </a:pPr>
            <a:r>
              <a:rPr lang="en-US" sz="2400" b="0" i="0" u="none" strike="noStrike">
                <a:solidFill>
                  <a:srgbClr val="211E1F"/>
                </a:solidFill>
                <a:latin typeface="Source Sans Pro"/>
                <a:ea typeface="Source Sans Pro"/>
                <a:cs typeface="Source Sans Pro"/>
                <a:sym typeface="Source Sans Pro"/>
              </a:rPr>
              <a:t>It</a:t>
            </a:r>
            <a:r>
              <a:rPr lang="en-US" sz="2400" b="1" i="0" u="none" strike="noStrike">
                <a:solidFill>
                  <a:srgbClr val="008E7D"/>
                </a:solidFill>
                <a:latin typeface="Source Sans Pro"/>
                <a:ea typeface="Source Sans Pro"/>
                <a:cs typeface="Source Sans Pro"/>
                <a:sym typeface="Source Sans Pro"/>
              </a:rPr>
              <a:t> </a:t>
            </a:r>
            <a:r>
              <a:rPr lang="en-US" sz="2400" b="0" i="0" u="none" strike="noStrike">
                <a:solidFill>
                  <a:srgbClr val="211E1F"/>
                </a:solidFill>
                <a:latin typeface="Source Sans Pro"/>
                <a:ea typeface="Source Sans Pro"/>
                <a:cs typeface="Source Sans Pro"/>
                <a:sym typeface="Source Sans Pro"/>
              </a:rPr>
              <a:t>does not change women’s sexual behavior or sex drive. </a:t>
            </a:r>
            <a:endParaRPr/>
          </a:p>
          <a:p>
            <a:pPr marL="342900" marR="0" lvl="0" indent="-177800" algn="l" rtl="0">
              <a:lnSpc>
                <a:spcPct val="150000"/>
              </a:lnSpc>
              <a:spcBef>
                <a:spcPts val="600"/>
              </a:spcBef>
              <a:spcAft>
                <a:spcPts val="0"/>
              </a:spcAft>
              <a:buClr>
                <a:schemeClr val="dk1"/>
              </a:buClr>
              <a:buSzPts val="2600"/>
              <a:buFont typeface="Arial"/>
              <a:buNone/>
            </a:pP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322"/>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Male and female condoms</a:t>
            </a:r>
            <a:endParaRPr/>
          </a:p>
        </p:txBody>
      </p:sp>
      <p:sp>
        <p:nvSpPr>
          <p:cNvPr id="629" name="Google Shape;629;p322"/>
          <p:cNvSpPr txBox="1">
            <a:spLocks noGrp="1"/>
          </p:cNvSpPr>
          <p:nvPr>
            <p:ph type="body" idx="2"/>
          </p:nvPr>
        </p:nvSpPr>
        <p:spPr>
          <a:xfrm>
            <a:off x="965200" y="3217609"/>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2</a:t>
            </a:r>
            <a:endParaRPr/>
          </a:p>
        </p:txBody>
      </p:sp>
      <p:sp>
        <p:nvSpPr>
          <p:cNvPr id="630" name="Google Shape;630;p32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2165"/>
        <p:cNvGrpSpPr/>
        <p:nvPr/>
      </p:nvGrpSpPr>
      <p:grpSpPr>
        <a:xfrm>
          <a:off x="0" y="0"/>
          <a:ext cx="0" cy="0"/>
          <a:chOff x="0" y="0"/>
          <a:chExt cx="0" cy="0"/>
        </a:xfrm>
      </p:grpSpPr>
      <p:sp>
        <p:nvSpPr>
          <p:cNvPr id="2166" name="Google Shape;2166;p220"/>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is male sterilization (vasectomy)?</a:t>
            </a:r>
            <a:endParaRPr/>
          </a:p>
        </p:txBody>
      </p:sp>
      <p:sp>
        <p:nvSpPr>
          <p:cNvPr id="2167" name="Google Shape;2167;p220"/>
          <p:cNvSpPr txBox="1">
            <a:spLocks noGrp="1"/>
          </p:cNvSpPr>
          <p:nvPr>
            <p:ph type="body" idx="1"/>
          </p:nvPr>
        </p:nvSpPr>
        <p:spPr>
          <a:xfrm>
            <a:off x="838199" y="1680238"/>
            <a:ext cx="5428423" cy="4995199"/>
          </a:xfrm>
          <a:prstGeom prst="rect">
            <a:avLst/>
          </a:prstGeom>
          <a:noFill/>
          <a:ln>
            <a:noFill/>
          </a:ln>
        </p:spPr>
        <p:txBody>
          <a:bodyPr spcFirstLastPara="1" wrap="square" lIns="91425" tIns="45700" rIns="91425" bIns="45700" anchor="t" anchorCtr="0">
            <a:normAutofit/>
          </a:bodyPr>
          <a:lstStyle/>
          <a:p>
            <a:pPr marL="228600" lvl="0" indent="-228600" algn="l" rtl="0">
              <a:lnSpc>
                <a:spcPct val="104000"/>
              </a:lnSpc>
              <a:spcBef>
                <a:spcPts val="0"/>
              </a:spcBef>
              <a:spcAft>
                <a:spcPts val="0"/>
              </a:spcAft>
              <a:buSzPts val="2400"/>
              <a:buChar char="•"/>
            </a:pPr>
            <a:r>
              <a:rPr lang="en-US" sz="2400"/>
              <a:t>A </a:t>
            </a:r>
            <a:r>
              <a:rPr lang="en-US" sz="2400" b="1">
                <a:solidFill>
                  <a:schemeClr val="accent5"/>
                </a:solidFill>
              </a:rPr>
              <a:t>permanent method </a:t>
            </a:r>
            <a:r>
              <a:rPr lang="en-US" sz="2400"/>
              <a:t>for men who do not want any more children</a:t>
            </a:r>
            <a:endParaRPr/>
          </a:p>
          <a:p>
            <a:pPr marL="228600" lvl="0" indent="-228600" algn="l" rtl="0">
              <a:lnSpc>
                <a:spcPct val="104000"/>
              </a:lnSpc>
              <a:spcBef>
                <a:spcPts val="600"/>
              </a:spcBef>
              <a:spcAft>
                <a:spcPts val="0"/>
              </a:spcAft>
              <a:buSzPts val="2400"/>
              <a:buChar char="•"/>
            </a:pPr>
            <a:r>
              <a:rPr lang="en-US" sz="2400"/>
              <a:t>Involves a</a:t>
            </a:r>
            <a:r>
              <a:rPr lang="en-US" sz="2400" b="1">
                <a:solidFill>
                  <a:schemeClr val="accent5"/>
                </a:solidFill>
              </a:rPr>
              <a:t> safe and short procedure  </a:t>
            </a:r>
            <a:endParaRPr sz="2400" b="1">
              <a:solidFill>
                <a:schemeClr val="accent5"/>
              </a:solidFill>
            </a:endParaRPr>
          </a:p>
          <a:p>
            <a:pPr marL="228600" lvl="0" indent="-228600" algn="l" rtl="0">
              <a:lnSpc>
                <a:spcPct val="104000"/>
              </a:lnSpc>
              <a:spcBef>
                <a:spcPts val="600"/>
              </a:spcBef>
              <a:spcAft>
                <a:spcPts val="0"/>
              </a:spcAft>
              <a:buSzPts val="2400"/>
              <a:buChar char="•"/>
            </a:pPr>
            <a:r>
              <a:rPr lang="en-US" sz="2400"/>
              <a:t>The </a:t>
            </a:r>
            <a:r>
              <a:rPr lang="en-US" sz="2400" b="1">
                <a:solidFill>
                  <a:schemeClr val="accent5"/>
                </a:solidFill>
              </a:rPr>
              <a:t>no-scalpel vasectomy</a:t>
            </a:r>
            <a:r>
              <a:rPr lang="en-US" sz="2400"/>
              <a:t> technique requires no incision or stitches</a:t>
            </a:r>
            <a:endParaRPr/>
          </a:p>
          <a:p>
            <a:pPr marL="228600" lvl="0" indent="-228600" algn="l" rtl="0">
              <a:lnSpc>
                <a:spcPct val="104000"/>
              </a:lnSpc>
              <a:spcBef>
                <a:spcPts val="600"/>
              </a:spcBef>
              <a:spcAft>
                <a:spcPts val="0"/>
              </a:spcAft>
              <a:buSzPts val="2400"/>
              <a:buChar char="•"/>
            </a:pPr>
            <a:r>
              <a:rPr lang="en-US" sz="2400"/>
              <a:t>Prevents pregnancy by </a:t>
            </a:r>
            <a:r>
              <a:rPr lang="en-US" sz="2400" b="1">
                <a:solidFill>
                  <a:schemeClr val="accent5"/>
                </a:solidFill>
              </a:rPr>
              <a:t>keeping sperm out of semen</a:t>
            </a:r>
            <a:endParaRPr/>
          </a:p>
          <a:p>
            <a:pPr marL="228600" lvl="0" indent="-228600" algn="l" rtl="0">
              <a:lnSpc>
                <a:spcPct val="104000"/>
              </a:lnSpc>
              <a:spcBef>
                <a:spcPts val="600"/>
              </a:spcBef>
              <a:spcAft>
                <a:spcPts val="0"/>
              </a:spcAft>
              <a:buSzPts val="2400"/>
              <a:buChar char="•"/>
            </a:pPr>
            <a:r>
              <a:rPr lang="en-US" sz="2400"/>
              <a:t>Also referred to as </a:t>
            </a:r>
            <a:r>
              <a:rPr lang="en-US" sz="2400" b="1">
                <a:solidFill>
                  <a:schemeClr val="accent5"/>
                </a:solidFill>
              </a:rPr>
              <a:t>male surgical contraception</a:t>
            </a:r>
            <a:endParaRPr/>
          </a:p>
          <a:p>
            <a:pPr marL="228600" lvl="0" indent="-228600" algn="l" rtl="0">
              <a:lnSpc>
                <a:spcPct val="104000"/>
              </a:lnSpc>
              <a:spcBef>
                <a:spcPts val="600"/>
              </a:spcBef>
              <a:spcAft>
                <a:spcPts val="0"/>
              </a:spcAft>
              <a:buSzPts val="2400"/>
              <a:buChar char="•"/>
            </a:pPr>
            <a:r>
              <a:rPr lang="en-US" sz="2400"/>
              <a:t>More than 99% effective with </a:t>
            </a:r>
            <a:r>
              <a:rPr lang="en-US" sz="2400" b="1">
                <a:solidFill>
                  <a:schemeClr val="accent5"/>
                </a:solidFill>
              </a:rPr>
              <a:t>perfect</a:t>
            </a:r>
            <a:r>
              <a:rPr lang="en-US" sz="2400"/>
              <a:t> AND </a:t>
            </a:r>
            <a:r>
              <a:rPr lang="en-US" sz="2400" b="1">
                <a:solidFill>
                  <a:schemeClr val="accent5"/>
                </a:solidFill>
              </a:rPr>
              <a:t>typical</a:t>
            </a:r>
            <a:r>
              <a:rPr lang="en-US" sz="2400"/>
              <a:t> use</a:t>
            </a:r>
            <a:endParaRPr sz="2400"/>
          </a:p>
        </p:txBody>
      </p:sp>
      <p:sp>
        <p:nvSpPr>
          <p:cNvPr id="2168" name="Google Shape;2168;p22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150</a:t>
            </a:fld>
            <a:endParaRPr/>
          </a:p>
        </p:txBody>
      </p:sp>
      <p:sp>
        <p:nvSpPr>
          <p:cNvPr id="2169" name="Google Shape;2169;p220"/>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170" name="Google Shape;2170;p220"/>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2171" name="Google Shape;2171;p220"/>
          <p:cNvPicPr preferRelativeResize="0"/>
          <p:nvPr/>
        </p:nvPicPr>
        <p:blipFill rotWithShape="1">
          <a:blip r:embed="rId3">
            <a:alphaModFix/>
          </a:blip>
          <a:srcRect/>
          <a:stretch/>
        </p:blipFill>
        <p:spPr>
          <a:xfrm>
            <a:off x="6266622" y="1680238"/>
            <a:ext cx="5925378" cy="4400550"/>
          </a:xfrm>
          <a:prstGeom prst="rect">
            <a:avLst/>
          </a:prstGeom>
          <a:noFill/>
          <a:ln>
            <a:noFill/>
          </a:ln>
        </p:spPr>
      </p:pic>
      <p:sp>
        <p:nvSpPr>
          <p:cNvPr id="2172" name="Google Shape;2172;p220"/>
          <p:cNvSpPr txBox="1"/>
          <p:nvPr/>
        </p:nvSpPr>
        <p:spPr>
          <a:xfrm>
            <a:off x="7925700" y="6080800"/>
            <a:ext cx="39000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FP TRP, Vasectomy (Male Sterilization)  module </a:t>
            </a:r>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2177"/>
        <p:cNvGrpSpPr/>
        <p:nvPr/>
      </p:nvGrpSpPr>
      <p:grpSpPr>
        <a:xfrm>
          <a:off x="0" y="0"/>
          <a:ext cx="0" cy="0"/>
          <a:chOff x="0" y="0"/>
          <a:chExt cx="0" cy="0"/>
        </a:xfrm>
      </p:grpSpPr>
      <p:sp>
        <p:nvSpPr>
          <p:cNvPr id="2178" name="Google Shape;2178;p222"/>
          <p:cNvSpPr txBox="1">
            <a:spLocks noGrp="1"/>
          </p:cNvSpPr>
          <p:nvPr>
            <p:ph type="title"/>
          </p:nvPr>
        </p:nvSpPr>
        <p:spPr>
          <a:xfrm>
            <a:off x="838200" y="515677"/>
            <a:ext cx="10515600" cy="61485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Male sterilization: What you should know</a:t>
            </a:r>
            <a:endParaRPr/>
          </a:p>
        </p:txBody>
      </p:sp>
      <p:sp>
        <p:nvSpPr>
          <p:cNvPr id="2179" name="Google Shape;2179;p2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151</a:t>
            </a:fld>
            <a:endParaRPr/>
          </a:p>
        </p:txBody>
      </p:sp>
      <p:sp>
        <p:nvSpPr>
          <p:cNvPr id="2180" name="Google Shape;2180;p222"/>
          <p:cNvSpPr txBox="1"/>
          <p:nvPr/>
        </p:nvSpPr>
        <p:spPr>
          <a:xfrm>
            <a:off x="851450" y="1298938"/>
            <a:ext cx="5744618" cy="5559062"/>
          </a:xfrm>
          <a:prstGeom prst="rect">
            <a:avLst/>
          </a:prstGeom>
          <a:noFill/>
          <a:ln>
            <a:noFill/>
          </a:ln>
        </p:spPr>
        <p:txBody>
          <a:bodyPr spcFirstLastPara="1" wrap="square" lIns="91425" tIns="45700" rIns="91425" bIns="45700" anchor="t" anchorCtr="0">
            <a:normAutofit fontScale="92500"/>
          </a:bodyPr>
          <a:lstStyle/>
          <a:p>
            <a:pPr marL="228600" marR="0" lvl="1" indent="-192087" algn="l" rtl="0">
              <a:lnSpc>
                <a:spcPct val="130000"/>
              </a:lnSpc>
              <a:spcBef>
                <a:spcPts val="600"/>
              </a:spcBef>
              <a:spcAft>
                <a:spcPts val="0"/>
              </a:spcAft>
              <a:buClr>
                <a:schemeClr val="dk1"/>
              </a:buClr>
              <a:buSzPct val="100000"/>
              <a:buFont typeface="Arial"/>
              <a:buChar char="•"/>
            </a:pPr>
            <a:r>
              <a:rPr lang="en-US" sz="3400" b="0" i="0" u="none" strike="noStrike" cap="none">
                <a:solidFill>
                  <a:schemeClr val="dk1"/>
                </a:solidFill>
                <a:latin typeface="Source Sans Pro"/>
                <a:ea typeface="Source Sans Pro"/>
                <a:cs typeface="Source Sans Pro"/>
                <a:sym typeface="Source Sans Pro"/>
              </a:rPr>
              <a:t>Both vasectomy techniques are quick, effective and safe</a:t>
            </a:r>
            <a:endParaRPr sz="3400" b="0" i="0" u="none" strike="noStrike" cap="none">
              <a:solidFill>
                <a:schemeClr val="dk1"/>
              </a:solidFill>
              <a:latin typeface="Source Sans Pro"/>
              <a:ea typeface="Source Sans Pro"/>
              <a:cs typeface="Source Sans Pro"/>
              <a:sym typeface="Source Sans Pro"/>
            </a:endParaRPr>
          </a:p>
          <a:p>
            <a:pPr marL="228600" marR="0" lvl="1" indent="-212407" algn="l" rtl="0">
              <a:lnSpc>
                <a:spcPct val="130000"/>
              </a:lnSpc>
              <a:spcBef>
                <a:spcPts val="600"/>
              </a:spcBef>
              <a:spcAft>
                <a:spcPts val="0"/>
              </a:spcAft>
              <a:buClr>
                <a:schemeClr val="dk1"/>
              </a:buClr>
              <a:buSzPct val="100000"/>
              <a:buFont typeface="Arial"/>
              <a:buChar char="•"/>
            </a:pPr>
            <a:r>
              <a:rPr lang="en-US" sz="3400" b="0" i="0" u="none" strike="noStrike" cap="none">
                <a:solidFill>
                  <a:srgbClr val="000000"/>
                </a:solidFill>
                <a:latin typeface="Source Sans Pro"/>
                <a:ea typeface="Source Sans Pro"/>
                <a:cs typeface="Source Sans Pro"/>
                <a:sym typeface="Source Sans Pro"/>
              </a:rPr>
              <a:t>All men can have a vasectomy; no medical conditions prevent a man from using this contraceptive method</a:t>
            </a:r>
            <a:endParaRPr sz="1400" b="0" i="0" u="none" strike="noStrike" cap="none">
              <a:solidFill>
                <a:srgbClr val="000000"/>
              </a:solidFill>
              <a:latin typeface="Arial"/>
              <a:ea typeface="Arial"/>
              <a:cs typeface="Arial"/>
              <a:sym typeface="Arial"/>
            </a:endParaRPr>
          </a:p>
          <a:p>
            <a:pPr marL="228600" marR="0" lvl="1" indent="-212407" algn="l" rtl="0">
              <a:lnSpc>
                <a:spcPct val="130000"/>
              </a:lnSpc>
              <a:spcBef>
                <a:spcPts val="600"/>
              </a:spcBef>
              <a:spcAft>
                <a:spcPts val="0"/>
              </a:spcAft>
              <a:buClr>
                <a:schemeClr val="dk1"/>
              </a:buClr>
              <a:buSzPct val="100000"/>
              <a:buFont typeface="Arial"/>
              <a:buChar char="•"/>
            </a:pPr>
            <a:r>
              <a:rPr lang="en-US" sz="3400" b="0" i="0" u="none" strike="noStrike" cap="none">
                <a:solidFill>
                  <a:srgbClr val="000000"/>
                </a:solidFill>
                <a:latin typeface="Source Sans Pro"/>
                <a:ea typeface="Source Sans Pro"/>
                <a:cs typeface="Source Sans Pro"/>
                <a:sym typeface="Source Sans Pro"/>
              </a:rPr>
              <a:t>Vasectomy does not </a:t>
            </a:r>
            <a:r>
              <a:rPr lang="en-US" sz="3300" b="0" i="0" u="none" strike="noStrike" cap="none">
                <a:solidFill>
                  <a:schemeClr val="dk1"/>
                </a:solidFill>
                <a:latin typeface="Source Sans Pro"/>
                <a:ea typeface="Source Sans Pro"/>
                <a:cs typeface="Source Sans Pro"/>
                <a:sym typeface="Source Sans Pro"/>
              </a:rPr>
              <a:t>affect male sexual performance</a:t>
            </a:r>
            <a:endParaRPr sz="3300" b="0" i="0" u="none" strike="noStrike" cap="none">
              <a:solidFill>
                <a:srgbClr val="000000"/>
              </a:solidFill>
              <a:latin typeface="Source Sans Pro"/>
              <a:ea typeface="Source Sans Pro"/>
              <a:cs typeface="Source Sans Pro"/>
              <a:sym typeface="Source Sans Pro"/>
            </a:endParaRPr>
          </a:p>
        </p:txBody>
      </p:sp>
      <p:sp>
        <p:nvSpPr>
          <p:cNvPr id="2181" name="Google Shape;2181;p222"/>
          <p:cNvSpPr txBox="1"/>
          <p:nvPr/>
        </p:nvSpPr>
        <p:spPr>
          <a:xfrm>
            <a:off x="10710522" y="10386"/>
            <a:ext cx="1725533"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pic>
        <p:nvPicPr>
          <p:cNvPr id="2182" name="Google Shape;2182;p222" descr="A picture containing tree, person, outdoor&#10;&#10;Description automatically generated"/>
          <p:cNvPicPr preferRelativeResize="0"/>
          <p:nvPr/>
        </p:nvPicPr>
        <p:blipFill rotWithShape="1">
          <a:blip r:embed="rId3">
            <a:alphaModFix/>
          </a:blip>
          <a:srcRect/>
          <a:stretch/>
        </p:blipFill>
        <p:spPr>
          <a:xfrm>
            <a:off x="6852815" y="1586484"/>
            <a:ext cx="4368463" cy="3685032"/>
          </a:xfrm>
          <a:prstGeom prst="rect">
            <a:avLst/>
          </a:prstGeom>
          <a:noFill/>
          <a:ln>
            <a:noFill/>
          </a:ln>
        </p:spPr>
      </p:pic>
      <p:sp>
        <p:nvSpPr>
          <p:cNvPr id="2183" name="Google Shape;2183;p222"/>
          <p:cNvSpPr txBox="1"/>
          <p:nvPr/>
        </p:nvSpPr>
        <p:spPr>
          <a:xfrm>
            <a:off x="7288630" y="4943625"/>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2188"/>
        <p:cNvGrpSpPr/>
        <p:nvPr/>
      </p:nvGrpSpPr>
      <p:grpSpPr>
        <a:xfrm>
          <a:off x="0" y="0"/>
          <a:ext cx="0" cy="0"/>
          <a:chOff x="0" y="0"/>
          <a:chExt cx="0" cy="0"/>
        </a:xfrm>
      </p:grpSpPr>
      <p:sp>
        <p:nvSpPr>
          <p:cNvPr id="2189" name="Google Shape;2189;p395"/>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Male sterilization</a:t>
            </a:r>
            <a:endParaRPr/>
          </a:p>
        </p:txBody>
      </p:sp>
      <p:sp>
        <p:nvSpPr>
          <p:cNvPr id="2190" name="Google Shape;2190;p39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152</a:t>
            </a:fld>
            <a:endParaRPr/>
          </a:p>
        </p:txBody>
      </p:sp>
      <p:sp>
        <p:nvSpPr>
          <p:cNvPr id="2191" name="Google Shape;2191;p395"/>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2192" name="Google Shape;2192;p395"/>
          <p:cNvSpPr txBox="1"/>
          <p:nvPr/>
        </p:nvSpPr>
        <p:spPr>
          <a:xfrm>
            <a:off x="838200" y="1353302"/>
            <a:ext cx="10515600" cy="2124300"/>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chemeClr val="accent5"/>
              </a:buClr>
              <a:buSzPts val="1900"/>
              <a:buFont typeface="Arial"/>
              <a:buAutoNum type="arabicPeriod"/>
            </a:pPr>
            <a:r>
              <a:rPr lang="en-US" sz="1900" b="1" i="0" u="none" strike="noStrike" cap="none">
                <a:solidFill>
                  <a:schemeClr val="accent5"/>
                </a:solidFill>
                <a:latin typeface="Source Sans Pro"/>
                <a:ea typeface="Source Sans Pro"/>
                <a:cs typeface="Source Sans Pro"/>
                <a:sym typeface="Source Sans Pro"/>
              </a:rPr>
              <a:t>What to do </a:t>
            </a:r>
            <a:r>
              <a:rPr lang="en-US" sz="19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1900" b="0" i="0" u="none" strike="noStrike" cap="none">
                <a:solidFill>
                  <a:srgbClr val="000000"/>
                </a:solidFill>
                <a:latin typeface="Source Sans Pro"/>
                <a:ea typeface="Source Sans Pro"/>
                <a:cs typeface="Source Sans Pro"/>
                <a:sym typeface="Source Sans Pro"/>
              </a:rPr>
              <a:t>Use referral to visit a specially trained provider who performs permanent methods</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1900" b="0" i="0" u="none" strike="noStrike" cap="none">
                <a:solidFill>
                  <a:srgbClr val="000000"/>
                </a:solidFill>
                <a:latin typeface="Source Sans Pro"/>
                <a:ea typeface="Source Sans Pro"/>
                <a:cs typeface="Source Sans Pro"/>
                <a:sym typeface="Source Sans Pro"/>
              </a:rPr>
              <a:t>The provider will tell the client how long to rest and when to return after the procedure</a:t>
            </a:r>
            <a:endParaRPr sz="1400" b="0" i="0" u="none" strike="noStrike" cap="none">
              <a:solidFill>
                <a:srgbClr val="000000"/>
              </a:solidFill>
              <a:latin typeface="Arial"/>
              <a:ea typeface="Arial"/>
              <a:cs typeface="Arial"/>
              <a:sym typeface="Arial"/>
            </a:endParaRPr>
          </a:p>
          <a:p>
            <a:pPr marL="685800" marR="0" lvl="1" indent="-228600" algn="l" rtl="0">
              <a:lnSpc>
                <a:spcPct val="100000"/>
              </a:lnSpc>
              <a:spcBef>
                <a:spcPts val="600"/>
              </a:spcBef>
              <a:spcAft>
                <a:spcPts val="0"/>
              </a:spcAft>
              <a:buClr>
                <a:schemeClr val="dk1"/>
              </a:buClr>
              <a:buSzPts val="2000"/>
              <a:buFont typeface="Arial"/>
              <a:buChar char="•"/>
            </a:pPr>
            <a:r>
              <a:rPr lang="en-US" sz="1900" b="0" i="0" u="none" strike="noStrike" cap="none">
                <a:solidFill>
                  <a:schemeClr val="dk1"/>
                </a:solidFill>
                <a:latin typeface="Source Sans Pro"/>
                <a:ea typeface="Source Sans Pro"/>
                <a:cs typeface="Source Sans Pro"/>
                <a:sym typeface="Source Sans Pro"/>
              </a:rPr>
              <a:t>Takes 3  months for the sperm to be cleared from the body,  so a backup method (such as condoms) is needed during this time</a:t>
            </a:r>
            <a:endParaRPr sz="1900" b="0" i="0" u="none" strike="noStrike" cap="none">
              <a:solidFill>
                <a:srgbClr val="000000"/>
              </a:solidFill>
              <a:latin typeface="Source Sans Pro"/>
              <a:ea typeface="Source Sans Pro"/>
              <a:cs typeface="Source Sans Pro"/>
              <a:sym typeface="Source Sans Pro"/>
            </a:endParaRPr>
          </a:p>
          <a:p>
            <a:pPr marL="685800" marR="0" lvl="1" indent="-101600" algn="l" rtl="0">
              <a:lnSpc>
                <a:spcPct val="100000"/>
              </a:lnSpc>
              <a:spcBef>
                <a:spcPts val="600"/>
              </a:spcBef>
              <a:spcAft>
                <a:spcPts val="0"/>
              </a:spcAft>
              <a:buClr>
                <a:schemeClr val="dk1"/>
              </a:buClr>
              <a:buSzPts val="2000"/>
              <a:buFont typeface="Arial"/>
              <a:buNone/>
            </a:pPr>
            <a:endParaRPr sz="2400" b="0" i="0" u="none" strike="noStrike" cap="none">
              <a:solidFill>
                <a:srgbClr val="000000"/>
              </a:solidFill>
              <a:latin typeface="Source Sans Pro"/>
              <a:ea typeface="Source Sans Pro"/>
              <a:cs typeface="Source Sans Pro"/>
              <a:sym typeface="Source Sans Pro"/>
            </a:endParaRPr>
          </a:p>
        </p:txBody>
      </p:sp>
      <p:sp>
        <p:nvSpPr>
          <p:cNvPr id="2193" name="Google Shape;2193;p395"/>
          <p:cNvSpPr txBox="1"/>
          <p:nvPr/>
        </p:nvSpPr>
        <p:spPr>
          <a:xfrm>
            <a:off x="793181" y="3302364"/>
            <a:ext cx="10503300" cy="1639800"/>
          </a:xfrm>
          <a:prstGeom prst="rect">
            <a:avLst/>
          </a:prstGeom>
          <a:noFill/>
          <a:ln>
            <a:noFill/>
          </a:ln>
        </p:spPr>
        <p:txBody>
          <a:bodyPr spcFirstLastPara="1" wrap="square" lIns="91425" tIns="45700" rIns="91425" bIns="45700" anchor="t" anchorCtr="0">
            <a:normAutofit fontScale="92500" lnSpcReduction="20000"/>
          </a:bodyPr>
          <a:lstStyle/>
          <a:p>
            <a:pPr marL="514350" marR="0" lvl="0" indent="-514350" algn="l" rtl="0">
              <a:lnSpc>
                <a:spcPct val="100000"/>
              </a:lnSpc>
              <a:spcBef>
                <a:spcPts val="0"/>
              </a:spcBef>
              <a:spcAft>
                <a:spcPts val="0"/>
              </a:spcAft>
              <a:buClr>
                <a:schemeClr val="accent5"/>
              </a:buClr>
              <a:buSzPct val="102702"/>
              <a:buFont typeface="Arial"/>
              <a:buAutoNum type="arabicPeriod" startAt="2"/>
            </a:pPr>
            <a:r>
              <a:rPr lang="en-US" sz="2000" b="1" i="0" u="none" strike="noStrike" cap="none">
                <a:solidFill>
                  <a:schemeClr val="accent5"/>
                </a:solidFill>
                <a:latin typeface="Source Sans Pro"/>
                <a:ea typeface="Source Sans Pro"/>
                <a:cs typeface="Source Sans Pro"/>
                <a:sym typeface="Source Sans Pro"/>
              </a:rPr>
              <a:t>What to expect </a:t>
            </a:r>
            <a:r>
              <a:rPr lang="en-US" sz="20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742950" marR="0" lvl="1" indent="-231775" algn="l" rtl="0">
              <a:lnSpc>
                <a:spcPct val="140000"/>
              </a:lnSpc>
              <a:spcBef>
                <a:spcPts val="600"/>
              </a:spcBef>
              <a:spcAft>
                <a:spcPts val="0"/>
              </a:spcAft>
              <a:buClr>
                <a:schemeClr val="dk1"/>
              </a:buClr>
              <a:buSzPct val="108108"/>
              <a:buFont typeface="Arial"/>
              <a:buChar char="•"/>
            </a:pPr>
            <a:r>
              <a:rPr lang="en-US" sz="1900" b="0" i="0" u="none" strike="noStrike" cap="none">
                <a:solidFill>
                  <a:schemeClr val="dk1"/>
                </a:solidFill>
                <a:latin typeface="Source Sans Pro"/>
                <a:ea typeface="Source Sans Pro"/>
                <a:cs typeface="Source Sans Pro"/>
                <a:sym typeface="Source Sans Pro"/>
              </a:rPr>
              <a:t>Has fewer side effects and complications than many of the methods used by women</a:t>
            </a:r>
            <a:endParaRPr sz="1300" b="0" i="0" u="none" strike="noStrike" cap="none">
              <a:solidFill>
                <a:srgbClr val="000000"/>
              </a:solidFill>
              <a:latin typeface="Arial"/>
              <a:ea typeface="Arial"/>
              <a:cs typeface="Arial"/>
              <a:sym typeface="Arial"/>
            </a:endParaRPr>
          </a:p>
          <a:p>
            <a:pPr marL="742950" marR="0" lvl="1" indent="-231775" algn="l" rtl="0">
              <a:lnSpc>
                <a:spcPct val="140000"/>
              </a:lnSpc>
              <a:spcBef>
                <a:spcPts val="600"/>
              </a:spcBef>
              <a:spcAft>
                <a:spcPts val="0"/>
              </a:spcAft>
              <a:buClr>
                <a:schemeClr val="dk1"/>
              </a:buClr>
              <a:buSzPct val="108108"/>
              <a:buFont typeface="Arial"/>
              <a:buChar char="•"/>
            </a:pPr>
            <a:r>
              <a:rPr lang="en-US" sz="1900" b="0" i="0" u="none" strike="noStrike" cap="none">
                <a:solidFill>
                  <a:srgbClr val="000000"/>
                </a:solidFill>
                <a:latin typeface="Source Sans Pro"/>
                <a:ea typeface="Source Sans Pro"/>
                <a:cs typeface="Source Sans Pro"/>
                <a:sym typeface="Source Sans Pro"/>
              </a:rPr>
              <a:t>Discomfort or swelling after the procedure should go away within 2 to 3 days</a:t>
            </a:r>
            <a:endParaRPr sz="1300" b="0" i="0" u="none" strike="noStrike" cap="none">
              <a:solidFill>
                <a:srgbClr val="000000"/>
              </a:solidFill>
              <a:latin typeface="Arial"/>
              <a:ea typeface="Arial"/>
              <a:cs typeface="Arial"/>
              <a:sym typeface="Arial"/>
            </a:endParaRPr>
          </a:p>
          <a:p>
            <a:pPr marL="742950" marR="0" lvl="1" indent="-231775" algn="l" rtl="0">
              <a:lnSpc>
                <a:spcPct val="140000"/>
              </a:lnSpc>
              <a:spcBef>
                <a:spcPts val="600"/>
              </a:spcBef>
              <a:spcAft>
                <a:spcPts val="0"/>
              </a:spcAft>
              <a:buClr>
                <a:schemeClr val="dk1"/>
              </a:buClr>
              <a:buSzPct val="108108"/>
              <a:buFont typeface="Arial"/>
              <a:buChar char="•"/>
            </a:pPr>
            <a:r>
              <a:rPr lang="en-US" sz="1900" b="0" i="0" u="none" strike="noStrike" cap="none">
                <a:solidFill>
                  <a:schemeClr val="dk1"/>
                </a:solidFill>
                <a:latin typeface="Source Sans Pro"/>
                <a:ea typeface="Source Sans Pro"/>
                <a:cs typeface="Source Sans Pro"/>
                <a:sym typeface="Source Sans Pro"/>
              </a:rPr>
              <a:t>Does not offer any protection against STIs or HIV</a:t>
            </a:r>
            <a:endParaRPr sz="1900" b="0" i="0" u="none" strike="noStrike" cap="none">
              <a:solidFill>
                <a:srgbClr val="000000"/>
              </a:solidFill>
              <a:latin typeface="Source Sans Pro"/>
              <a:ea typeface="Source Sans Pro"/>
              <a:cs typeface="Source Sans Pro"/>
              <a:sym typeface="Source Sans Pro"/>
            </a:endParaRPr>
          </a:p>
        </p:txBody>
      </p:sp>
      <p:sp>
        <p:nvSpPr>
          <p:cNvPr id="2194" name="Google Shape;2194;p395"/>
          <p:cNvSpPr txBox="1"/>
          <p:nvPr/>
        </p:nvSpPr>
        <p:spPr>
          <a:xfrm>
            <a:off x="793181" y="4865841"/>
            <a:ext cx="10394100" cy="1809596"/>
          </a:xfrm>
          <a:prstGeom prst="rect">
            <a:avLst/>
          </a:prstGeom>
          <a:noFill/>
          <a:ln>
            <a:noFill/>
          </a:ln>
        </p:spPr>
        <p:txBody>
          <a:bodyPr spcFirstLastPara="1" wrap="square" lIns="91425" tIns="45700" rIns="91425" bIns="45700" anchor="t" anchorCtr="0">
            <a:noAutofit/>
          </a:bodyPr>
          <a:lstStyle/>
          <a:p>
            <a:pPr marL="514350" marR="0" lvl="0" indent="-514350" algn="l" rtl="0">
              <a:lnSpc>
                <a:spcPct val="120000"/>
              </a:lnSpc>
              <a:spcBef>
                <a:spcPts val="600"/>
              </a:spcBef>
              <a:spcAft>
                <a:spcPts val="0"/>
              </a:spcAft>
              <a:buClr>
                <a:schemeClr val="accent5"/>
              </a:buClr>
              <a:buSzPts val="1900"/>
              <a:buFont typeface="Source Sans Pro"/>
              <a:buAutoNum type="arabicPeriod" startAt="3"/>
            </a:pPr>
            <a:r>
              <a:rPr lang="en-US" sz="1900" b="1" i="0" u="none" strike="noStrike" cap="none">
                <a:solidFill>
                  <a:schemeClr val="accent5"/>
                </a:solidFill>
                <a:latin typeface="Source Sans Pro"/>
                <a:ea typeface="Source Sans Pro"/>
                <a:cs typeface="Source Sans Pro"/>
                <a:sym typeface="Source Sans Pro"/>
              </a:rPr>
              <a:t>When </a:t>
            </a:r>
            <a:r>
              <a:rPr lang="en-US" sz="1900" b="0" i="0" u="none" strike="noStrike" cap="none">
                <a:solidFill>
                  <a:schemeClr val="accent5"/>
                </a:solidFill>
                <a:latin typeface="Source Sans Pro"/>
                <a:ea typeface="Source Sans Pro"/>
                <a:cs typeface="Source Sans Pro"/>
                <a:sym typeface="Source Sans Pro"/>
              </a:rPr>
              <a:t>to come back:</a:t>
            </a:r>
            <a:endParaRPr sz="1900" b="0" i="0" u="none" strike="noStrike" cap="none">
              <a:solidFill>
                <a:srgbClr val="000000"/>
              </a:solidFill>
              <a:latin typeface="Arial"/>
              <a:ea typeface="Arial"/>
              <a:cs typeface="Arial"/>
              <a:sym typeface="Arial"/>
            </a:endParaRPr>
          </a:p>
          <a:p>
            <a:pPr marL="688975" marR="0" lvl="0" indent="-234950" algn="l" rtl="0">
              <a:lnSpc>
                <a:spcPct val="12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needs condoms, or spermicides or ECPs during the three-month delay in effectiveness</a:t>
            </a:r>
            <a:endParaRPr sz="1900" b="0" i="0" u="none" strike="noStrike" cap="none">
              <a:solidFill>
                <a:srgbClr val="000000"/>
              </a:solidFill>
              <a:latin typeface="Arial"/>
              <a:ea typeface="Arial"/>
              <a:cs typeface="Arial"/>
              <a:sym typeface="Arial"/>
            </a:endParaRPr>
          </a:p>
          <a:p>
            <a:pPr marL="688975" marR="0" lvl="0" indent="-234950" algn="l" rtl="0">
              <a:lnSpc>
                <a:spcPct val="12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wants any other information</a:t>
            </a:r>
            <a:endParaRPr sz="1900" b="0" i="0" u="none" strike="noStrike" cap="none">
              <a:solidFill>
                <a:srgbClr val="000000"/>
              </a:solidFill>
              <a:latin typeface="Arial"/>
              <a:ea typeface="Arial"/>
              <a:cs typeface="Arial"/>
              <a:sym typeface="Arial"/>
            </a:endParaRPr>
          </a:p>
          <a:p>
            <a:pPr marL="688975" marR="0" lvl="0" indent="-234950" algn="l" rtl="0">
              <a:lnSpc>
                <a:spcPct val="12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he thinks his partner might be pregnant and wants a pregnancy test</a:t>
            </a:r>
            <a:endParaRPr sz="1900" b="0" i="0" u="none" strike="noStrike" cap="none">
              <a:solidFill>
                <a:srgbClr val="000000"/>
              </a:solidFill>
              <a:latin typeface="Arial"/>
              <a:ea typeface="Arial"/>
              <a:cs typeface="Arial"/>
              <a:sym typeface="Arial"/>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2199"/>
        <p:cNvGrpSpPr/>
        <p:nvPr/>
      </p:nvGrpSpPr>
      <p:grpSpPr>
        <a:xfrm>
          <a:off x="0" y="0"/>
          <a:ext cx="0" cy="0"/>
          <a:chOff x="0" y="0"/>
          <a:chExt cx="0" cy="0"/>
        </a:xfrm>
      </p:grpSpPr>
      <p:pic>
        <p:nvPicPr>
          <p:cNvPr id="2200" name="Google Shape;2200;p396" descr="A person sitting on the ground&#10;&#10;Description automatically generated with low confidence"/>
          <p:cNvPicPr preferRelativeResize="0"/>
          <p:nvPr/>
        </p:nvPicPr>
        <p:blipFill rotWithShape="1">
          <a:blip r:embed="rId3">
            <a:alphaModFix/>
          </a:blip>
          <a:srcRect/>
          <a:stretch/>
        </p:blipFill>
        <p:spPr>
          <a:xfrm>
            <a:off x="7985760" y="0"/>
            <a:ext cx="4206240" cy="6858000"/>
          </a:xfrm>
          <a:prstGeom prst="rect">
            <a:avLst/>
          </a:prstGeom>
          <a:noFill/>
          <a:ln>
            <a:noFill/>
          </a:ln>
        </p:spPr>
      </p:pic>
      <p:sp>
        <p:nvSpPr>
          <p:cNvPr id="2201" name="Google Shape;2201;p396"/>
          <p:cNvSpPr txBox="1">
            <a:spLocks noGrp="1"/>
          </p:cNvSpPr>
          <p:nvPr>
            <p:ph type="title"/>
          </p:nvPr>
        </p:nvSpPr>
        <p:spPr>
          <a:xfrm>
            <a:off x="838200" y="515677"/>
            <a:ext cx="11921836"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Correcting misunderstandings</a:t>
            </a:r>
            <a:endParaRPr/>
          </a:p>
        </p:txBody>
      </p:sp>
      <p:sp>
        <p:nvSpPr>
          <p:cNvPr id="2202" name="Google Shape;2202;p39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153</a:t>
            </a:fld>
            <a:endParaRPr/>
          </a:p>
        </p:txBody>
      </p:sp>
      <p:sp>
        <p:nvSpPr>
          <p:cNvPr id="2203" name="Google Shape;2203;p396"/>
          <p:cNvSpPr txBox="1">
            <a:spLocks noGrp="1"/>
          </p:cNvSpPr>
          <p:nvPr>
            <p:ph type="body" idx="1"/>
          </p:nvPr>
        </p:nvSpPr>
        <p:spPr>
          <a:xfrm>
            <a:off x="838200" y="1450716"/>
            <a:ext cx="7050024" cy="5407284"/>
          </a:xfrm>
          <a:prstGeom prst="rect">
            <a:avLst/>
          </a:prstGeom>
          <a:noFill/>
          <a:ln>
            <a:noFill/>
          </a:ln>
        </p:spPr>
        <p:txBody>
          <a:bodyPr spcFirstLastPara="1" wrap="square" lIns="91425" tIns="45700" rIns="91425" bIns="45700" anchor="t" anchorCtr="0">
            <a:normAutofit fontScale="92500" lnSpcReduction="20000"/>
          </a:bodyPr>
          <a:lstStyle/>
          <a:p>
            <a:pPr marL="88900" lvl="0" indent="0" algn="l" rtl="0">
              <a:lnSpc>
                <a:spcPct val="150000"/>
              </a:lnSpc>
              <a:spcBef>
                <a:spcPts val="0"/>
              </a:spcBef>
              <a:spcAft>
                <a:spcPts val="0"/>
              </a:spcAft>
              <a:buSzPct val="79279"/>
              <a:buNone/>
            </a:pPr>
            <a:r>
              <a:rPr lang="en-US" sz="3000" b="1">
                <a:solidFill>
                  <a:schemeClr val="accent5"/>
                </a:solidFill>
              </a:rPr>
              <a:t>Facts about male sterilization:</a:t>
            </a:r>
            <a:endParaRPr/>
          </a:p>
          <a:p>
            <a:pPr marL="457200" lvl="0" indent="-368299" algn="l" rtl="0">
              <a:lnSpc>
                <a:spcPct val="150000"/>
              </a:lnSpc>
              <a:spcBef>
                <a:spcPts val="1000"/>
              </a:spcBef>
              <a:spcAft>
                <a:spcPts val="0"/>
              </a:spcAft>
              <a:buSzPct val="99099"/>
              <a:buChar char="•"/>
            </a:pPr>
            <a:r>
              <a:rPr lang="en-US" sz="2400">
                <a:solidFill>
                  <a:srgbClr val="211E1F"/>
                </a:solidFill>
                <a:latin typeface="Source Sans Pro"/>
                <a:ea typeface="Source Sans Pro"/>
                <a:cs typeface="Source Sans Pro"/>
                <a:sym typeface="Source Sans Pro"/>
              </a:rPr>
              <a:t>It does not remove the testicles. Instead, the tubes carrying sperm from the testicles are blocked. The testicles remain in place. </a:t>
            </a:r>
            <a:endParaRPr/>
          </a:p>
          <a:p>
            <a:pPr marL="457200" lvl="0" indent="-368299" algn="l" rtl="0">
              <a:lnSpc>
                <a:spcPct val="150000"/>
              </a:lnSpc>
              <a:spcBef>
                <a:spcPts val="1000"/>
              </a:spcBef>
              <a:spcAft>
                <a:spcPts val="0"/>
              </a:spcAft>
              <a:buClr>
                <a:schemeClr val="dk1"/>
              </a:buClr>
              <a:buSzPct val="99099"/>
              <a:buChar char="•"/>
            </a:pPr>
            <a:r>
              <a:rPr lang="en-US" sz="2400">
                <a:solidFill>
                  <a:srgbClr val="211E1F"/>
                </a:solidFill>
                <a:latin typeface="Source Sans Pro"/>
                <a:ea typeface="Source Sans Pro"/>
                <a:cs typeface="Source Sans Pro"/>
                <a:sym typeface="Source Sans Pro"/>
              </a:rPr>
              <a:t>It does not affect sexual function. A man’s erection is as hard, it lasts as long, and he ejaculates the same as before. </a:t>
            </a:r>
            <a:endParaRPr/>
          </a:p>
          <a:p>
            <a:pPr marL="457200" lvl="0" indent="-368299" algn="l" rtl="0">
              <a:lnSpc>
                <a:spcPct val="150000"/>
              </a:lnSpc>
              <a:spcBef>
                <a:spcPts val="1000"/>
              </a:spcBef>
              <a:spcAft>
                <a:spcPts val="0"/>
              </a:spcAft>
              <a:buClr>
                <a:schemeClr val="dk1"/>
              </a:buClr>
              <a:buSzPct val="99099"/>
              <a:buChar char="•"/>
            </a:pPr>
            <a:r>
              <a:rPr lang="en-US" sz="2400">
                <a:solidFill>
                  <a:srgbClr val="211E1F"/>
                </a:solidFill>
                <a:latin typeface="Source Sans Pro"/>
                <a:ea typeface="Source Sans Pro"/>
                <a:cs typeface="Source Sans Pro"/>
                <a:sym typeface="Source Sans Pro"/>
              </a:rPr>
              <a:t>It does not cause a man to grow fat or become weak, less masculine, or less productive. </a:t>
            </a:r>
            <a:endParaRPr/>
          </a:p>
          <a:p>
            <a:pPr marL="457200" lvl="0" indent="-368299" algn="l" rtl="0">
              <a:lnSpc>
                <a:spcPct val="150000"/>
              </a:lnSpc>
              <a:spcBef>
                <a:spcPts val="1000"/>
              </a:spcBef>
              <a:spcAft>
                <a:spcPts val="0"/>
              </a:spcAft>
              <a:buClr>
                <a:schemeClr val="dk1"/>
              </a:buClr>
              <a:buSzPct val="99099"/>
              <a:buChar char="•"/>
            </a:pPr>
            <a:r>
              <a:rPr lang="en-US" sz="2400">
                <a:solidFill>
                  <a:srgbClr val="211E1F"/>
                </a:solidFill>
                <a:latin typeface="Source Sans Pro"/>
                <a:ea typeface="Source Sans Pro"/>
                <a:cs typeface="Source Sans Pro"/>
                <a:sym typeface="Source Sans Pro"/>
              </a:rPr>
              <a:t>It does not cause any diseases later in life. </a:t>
            </a:r>
            <a:endParaRPr/>
          </a:p>
          <a:p>
            <a:pPr marL="342900" marR="0" lvl="0" indent="-177800" algn="l" rtl="0">
              <a:lnSpc>
                <a:spcPct val="150000"/>
              </a:lnSpc>
              <a:spcBef>
                <a:spcPts val="600"/>
              </a:spcBef>
              <a:spcAft>
                <a:spcPts val="0"/>
              </a:spcAft>
              <a:buClr>
                <a:schemeClr val="dk1"/>
              </a:buClr>
              <a:buSzPct val="175675"/>
              <a:buFont typeface="Arial"/>
              <a:buNone/>
            </a:pPr>
            <a:endParaRPr sz="1600"/>
          </a:p>
        </p:txBody>
      </p:sp>
      <p:sp>
        <p:nvSpPr>
          <p:cNvPr id="2204" name="Google Shape;2204;p396"/>
          <p:cNvSpPr txBox="1"/>
          <p:nvPr/>
        </p:nvSpPr>
        <p:spPr>
          <a:xfrm>
            <a:off x="871830" y="56853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
        <p:nvSpPr>
          <p:cNvPr id="2205" name="Google Shape;2205;p396"/>
          <p:cNvSpPr txBox="1"/>
          <p:nvPr/>
        </p:nvSpPr>
        <p:spPr>
          <a:xfrm>
            <a:off x="7952130" y="6530100"/>
            <a:ext cx="3675900" cy="327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48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2210"/>
        <p:cNvGrpSpPr/>
        <p:nvPr/>
      </p:nvGrpSpPr>
      <p:grpSpPr>
        <a:xfrm>
          <a:off x="0" y="0"/>
          <a:ext cx="0" cy="0"/>
          <a:chOff x="0" y="0"/>
          <a:chExt cx="0" cy="0"/>
        </a:xfrm>
      </p:grpSpPr>
      <p:sp>
        <p:nvSpPr>
          <p:cNvPr id="2211" name="Google Shape;2211;p22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Putting it together</a:t>
            </a:r>
            <a:endParaRPr/>
          </a:p>
        </p:txBody>
      </p:sp>
      <p:sp>
        <p:nvSpPr>
          <p:cNvPr id="2212" name="Google Shape;2212;p224"/>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accent3"/>
              </a:buClr>
              <a:buSzPts val="1800"/>
              <a:buNone/>
            </a:pPr>
            <a:r>
              <a:rPr lang="en-US" b="1"/>
              <a:t>ACTIVITY 11</a:t>
            </a:r>
            <a:endParaRPr/>
          </a:p>
        </p:txBody>
      </p:sp>
      <p:sp>
        <p:nvSpPr>
          <p:cNvPr id="2213" name="Google Shape;2213;p2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154</a:t>
            </a:fld>
            <a:endParaRPr/>
          </a:p>
        </p:txBody>
      </p:sp>
      <p:pic>
        <p:nvPicPr>
          <p:cNvPr id="2214" name="Google Shape;2214;p224"/>
          <p:cNvPicPr preferRelativeResize="0"/>
          <p:nvPr/>
        </p:nvPicPr>
        <p:blipFill rotWithShape="1">
          <a:blip r:embed="rId3">
            <a:alphaModFix/>
          </a:blip>
          <a:srcRect l="70515" t="40557" r="19123" b="52606"/>
          <a:stretch/>
        </p:blipFill>
        <p:spPr>
          <a:xfrm rot="-5400000">
            <a:off x="3774001" y="4368713"/>
            <a:ext cx="1966674" cy="1946601"/>
          </a:xfrm>
          <a:prstGeom prst="rect">
            <a:avLst/>
          </a:prstGeom>
          <a:noFill/>
          <a:ln>
            <a:noFill/>
          </a:ln>
        </p:spPr>
      </p:pic>
      <p:pic>
        <p:nvPicPr>
          <p:cNvPr id="2215" name="Google Shape;2215;p224"/>
          <p:cNvPicPr preferRelativeResize="0"/>
          <p:nvPr/>
        </p:nvPicPr>
        <p:blipFill rotWithShape="1">
          <a:blip r:embed="rId3">
            <a:alphaModFix/>
          </a:blip>
          <a:srcRect l="70334" t="50071" r="19801" b="41942"/>
          <a:stretch/>
        </p:blipFill>
        <p:spPr>
          <a:xfrm rot="-5400000">
            <a:off x="8900900" y="4214650"/>
            <a:ext cx="1856826" cy="2254725"/>
          </a:xfrm>
          <a:prstGeom prst="rect">
            <a:avLst/>
          </a:prstGeom>
          <a:noFill/>
          <a:ln>
            <a:noFill/>
          </a:ln>
        </p:spPr>
      </p:pic>
      <p:pic>
        <p:nvPicPr>
          <p:cNvPr id="2216" name="Google Shape;2216;p224"/>
          <p:cNvPicPr preferRelativeResize="0"/>
          <p:nvPr/>
        </p:nvPicPr>
        <p:blipFill rotWithShape="1">
          <a:blip r:embed="rId3">
            <a:alphaModFix/>
          </a:blip>
          <a:srcRect l="69800" t="19364" r="21593" b="74118"/>
          <a:stretch/>
        </p:blipFill>
        <p:spPr>
          <a:xfrm rot="-5400000">
            <a:off x="1247754" y="1978510"/>
            <a:ext cx="1667949" cy="1894450"/>
          </a:xfrm>
          <a:prstGeom prst="rect">
            <a:avLst/>
          </a:prstGeom>
          <a:noFill/>
          <a:ln>
            <a:noFill/>
          </a:ln>
        </p:spPr>
      </p:pic>
      <p:pic>
        <p:nvPicPr>
          <p:cNvPr id="2217" name="Google Shape;2217;p224"/>
          <p:cNvPicPr preferRelativeResize="0"/>
          <p:nvPr/>
        </p:nvPicPr>
        <p:blipFill rotWithShape="1">
          <a:blip r:embed="rId4">
            <a:alphaModFix/>
          </a:blip>
          <a:srcRect/>
          <a:stretch/>
        </p:blipFill>
        <p:spPr>
          <a:xfrm>
            <a:off x="6168600" y="1690712"/>
            <a:ext cx="2533350" cy="2268350"/>
          </a:xfrm>
          <a:prstGeom prst="rect">
            <a:avLst/>
          </a:prstGeom>
          <a:noFill/>
          <a:ln>
            <a:noFill/>
          </a:ln>
        </p:spPr>
      </p:pic>
      <p:sp>
        <p:nvSpPr>
          <p:cNvPr id="2218" name="Google Shape;2218;p224"/>
          <p:cNvSpPr txBox="1"/>
          <p:nvPr/>
        </p:nvSpPr>
        <p:spPr>
          <a:xfrm>
            <a:off x="4252500" y="6611700"/>
            <a:ext cx="36870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FP TRP</a:t>
            </a:r>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2223"/>
        <p:cNvGrpSpPr/>
        <p:nvPr/>
      </p:nvGrpSpPr>
      <p:grpSpPr>
        <a:xfrm>
          <a:off x="0" y="0"/>
          <a:ext cx="0" cy="0"/>
          <a:chOff x="0" y="0"/>
          <a:chExt cx="0" cy="0"/>
        </a:xfrm>
      </p:grpSpPr>
      <p:sp>
        <p:nvSpPr>
          <p:cNvPr id="2224" name="Google Shape;2224;p225"/>
          <p:cNvSpPr txBox="1">
            <a:spLocks noGrp="1"/>
          </p:cNvSpPr>
          <p:nvPr>
            <p:ph type="title"/>
          </p:nvPr>
        </p:nvSpPr>
        <p:spPr>
          <a:xfrm>
            <a:off x="838200" y="515677"/>
            <a:ext cx="10532868"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Referring clients for these methods</a:t>
            </a:r>
            <a:endParaRPr/>
          </a:p>
        </p:txBody>
      </p:sp>
      <p:sp>
        <p:nvSpPr>
          <p:cNvPr id="2225" name="Google Shape;2225;p2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155</a:t>
            </a:fld>
            <a:endParaRPr/>
          </a:p>
        </p:txBody>
      </p:sp>
      <p:sp>
        <p:nvSpPr>
          <p:cNvPr id="2226" name="Google Shape;2226;p225"/>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2227" name="Google Shape;2227;p225"/>
          <p:cNvSpPr txBox="1"/>
          <p:nvPr/>
        </p:nvSpPr>
        <p:spPr>
          <a:xfrm>
            <a:off x="851450" y="1464262"/>
            <a:ext cx="6123508" cy="5393738"/>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20000"/>
              </a:lnSpc>
              <a:spcBef>
                <a:spcPts val="0"/>
              </a:spcBef>
              <a:spcAft>
                <a:spcPts val="0"/>
              </a:spcAft>
              <a:buClr>
                <a:schemeClr val="accent5"/>
              </a:buClr>
              <a:buSzPct val="100000"/>
              <a:buFont typeface="Arial"/>
              <a:buNone/>
            </a:pPr>
            <a:r>
              <a:rPr lang="en-US" sz="2400" b="1" i="0" u="none" strike="noStrike" cap="none">
                <a:solidFill>
                  <a:schemeClr val="accent5"/>
                </a:solidFill>
                <a:latin typeface="Source Sans Pro"/>
                <a:ea typeface="Source Sans Pro"/>
                <a:cs typeface="Source Sans Pro"/>
                <a:sym typeface="Source Sans Pro"/>
              </a:rPr>
              <a:t>What is a referral?</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1200"/>
              </a:spcBef>
              <a:spcAft>
                <a:spcPts val="0"/>
              </a:spcAft>
              <a:buClr>
                <a:schemeClr val="dk1"/>
              </a:buClr>
              <a:buSzPct val="100000"/>
              <a:buFont typeface="Arial"/>
              <a:buChar char="•"/>
            </a:pPr>
            <a:r>
              <a:rPr lang="en-US" sz="2400" b="0" i="0" u="none" strike="noStrike" cap="none">
                <a:solidFill>
                  <a:schemeClr val="dk1"/>
                </a:solidFill>
                <a:latin typeface="Source Sans Pro"/>
                <a:ea typeface="Source Sans Pro"/>
                <a:cs typeface="Source Sans Pro"/>
                <a:sym typeface="Source Sans Pro"/>
              </a:rPr>
              <a:t>When a pharmacy or drug shop worker prepares and sends a client to a higher level of health care </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1200"/>
              </a:spcBef>
              <a:spcAft>
                <a:spcPts val="0"/>
              </a:spcAft>
              <a:buClr>
                <a:schemeClr val="accent5"/>
              </a:buClr>
              <a:buSzPct val="100000"/>
              <a:buFont typeface="Arial"/>
              <a:buNone/>
            </a:pPr>
            <a:r>
              <a:rPr lang="en-US" sz="2400" b="1" i="0" u="none" strike="noStrike" cap="none">
                <a:solidFill>
                  <a:schemeClr val="accent5"/>
                </a:solidFill>
                <a:latin typeface="Source Sans Pro"/>
                <a:ea typeface="Source Sans Pro"/>
                <a:cs typeface="Source Sans Pro"/>
                <a:sym typeface="Source Sans Pro"/>
              </a:rPr>
              <a:t>Why are clients referred?</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1200"/>
              </a:spcBef>
              <a:spcAft>
                <a:spcPts val="0"/>
              </a:spcAft>
              <a:buClr>
                <a:schemeClr val="dk1"/>
              </a:buClr>
              <a:buSzPct val="100000"/>
              <a:buFont typeface="Arial"/>
              <a:buChar char="•"/>
            </a:pPr>
            <a:r>
              <a:rPr lang="en-US" sz="2400" b="0" i="0" u="none" strike="noStrike" cap="none">
                <a:solidFill>
                  <a:schemeClr val="dk1"/>
                </a:solidFill>
                <a:latin typeface="Source Sans Pro"/>
                <a:ea typeface="Source Sans Pro"/>
                <a:cs typeface="Source Sans Pro"/>
                <a:sym typeface="Source Sans Pro"/>
              </a:rPr>
              <a:t>Because the person needs information or services about an FP method that the pharmacy or drug shop worker is not able to provide</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1200"/>
              </a:spcBef>
              <a:spcAft>
                <a:spcPts val="0"/>
              </a:spcAft>
              <a:buClr>
                <a:schemeClr val="accent5"/>
              </a:buClr>
              <a:buSzPct val="100000"/>
              <a:buFont typeface="Arial"/>
              <a:buNone/>
            </a:pPr>
            <a:r>
              <a:rPr lang="en-US" sz="2400" b="1" i="0" u="none" strike="noStrike" cap="none">
                <a:solidFill>
                  <a:schemeClr val="accent5"/>
                </a:solidFill>
                <a:latin typeface="Source Sans Pro"/>
                <a:ea typeface="Source Sans Pro"/>
                <a:cs typeface="Source Sans Pro"/>
                <a:sym typeface="Source Sans Pro"/>
              </a:rPr>
              <a:t>Clients can be referred to:</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1200"/>
              </a:spcBef>
              <a:spcAft>
                <a:spcPts val="0"/>
              </a:spcAft>
              <a:buClr>
                <a:schemeClr val="dk1"/>
              </a:buClr>
              <a:buSzPct val="100000"/>
              <a:buFont typeface="Arial"/>
              <a:buChar char="•"/>
            </a:pPr>
            <a:r>
              <a:rPr lang="en-US" sz="2400" b="0" i="0" u="none" strike="noStrike" cap="none">
                <a:solidFill>
                  <a:schemeClr val="dk1"/>
                </a:solidFill>
                <a:latin typeface="Source Sans Pro"/>
                <a:ea typeface="Source Sans Pro"/>
                <a:cs typeface="Source Sans Pro"/>
                <a:sym typeface="Source Sans Pro"/>
              </a:rPr>
              <a:t>Nearest health facility that provides the full range of FP services</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1200"/>
              </a:spcBef>
              <a:spcAft>
                <a:spcPts val="0"/>
              </a:spcAft>
              <a:buClr>
                <a:schemeClr val="dk1"/>
              </a:buClr>
              <a:buSzPct val="100000"/>
              <a:buFont typeface="Arial"/>
              <a:buChar char="•"/>
            </a:pPr>
            <a:r>
              <a:rPr lang="en-US" sz="2400" b="0" i="0" u="none" strike="noStrike" cap="none">
                <a:solidFill>
                  <a:schemeClr val="dk1"/>
                </a:solidFill>
                <a:latin typeface="Source Sans Pro"/>
                <a:ea typeface="Source Sans Pro"/>
                <a:cs typeface="Source Sans Pro"/>
                <a:sym typeface="Source Sans Pro"/>
              </a:rPr>
              <a:t>Trained health workers, such as private midwives</a:t>
            </a:r>
            <a:endParaRPr sz="1400" b="0" i="0" u="none" strike="noStrike" cap="none">
              <a:solidFill>
                <a:srgbClr val="000000"/>
              </a:solidFill>
              <a:latin typeface="Arial"/>
              <a:ea typeface="Arial"/>
              <a:cs typeface="Arial"/>
              <a:sym typeface="Arial"/>
            </a:endParaRPr>
          </a:p>
          <a:p>
            <a:pPr marL="228600" marR="0" lvl="0" indent="-228600" algn="l" rtl="0">
              <a:lnSpc>
                <a:spcPct val="120000"/>
              </a:lnSpc>
              <a:spcBef>
                <a:spcPts val="1200"/>
              </a:spcBef>
              <a:spcAft>
                <a:spcPts val="0"/>
              </a:spcAft>
              <a:buClr>
                <a:schemeClr val="dk1"/>
              </a:buClr>
              <a:buSzPct val="100000"/>
              <a:buFont typeface="Arial"/>
              <a:buChar char="•"/>
            </a:pPr>
            <a:r>
              <a:rPr lang="en-US" sz="2400" b="0" i="0" u="none" strike="noStrike" cap="none">
                <a:solidFill>
                  <a:schemeClr val="dk1"/>
                </a:solidFill>
                <a:latin typeface="Source Sans Pro"/>
                <a:ea typeface="Source Sans Pro"/>
                <a:cs typeface="Source Sans Pro"/>
                <a:sym typeface="Source Sans Pro"/>
              </a:rPr>
              <a:t>Resource person within the community, for example, professional counsellor for STI/HIV/AIDS, quality supervisors or community health workers</a:t>
            </a:r>
            <a:endParaRPr sz="1400" b="0" i="0" u="none" strike="noStrike" cap="none">
              <a:solidFill>
                <a:srgbClr val="000000"/>
              </a:solidFill>
              <a:latin typeface="Arial"/>
              <a:ea typeface="Arial"/>
              <a:cs typeface="Arial"/>
              <a:sym typeface="Arial"/>
            </a:endParaRPr>
          </a:p>
        </p:txBody>
      </p:sp>
      <p:pic>
        <p:nvPicPr>
          <p:cNvPr id="2228" name="Google Shape;2228;p225"/>
          <p:cNvPicPr preferRelativeResize="0"/>
          <p:nvPr/>
        </p:nvPicPr>
        <p:blipFill rotWithShape="1">
          <a:blip r:embed="rId3">
            <a:alphaModFix/>
          </a:blip>
          <a:srcRect/>
          <a:stretch/>
        </p:blipFill>
        <p:spPr>
          <a:xfrm>
            <a:off x="7132990" y="2003825"/>
            <a:ext cx="4753112" cy="3753376"/>
          </a:xfrm>
          <a:prstGeom prst="rect">
            <a:avLst/>
          </a:prstGeom>
          <a:noFill/>
          <a:ln>
            <a:noFill/>
          </a:ln>
        </p:spPr>
      </p:pic>
      <p:sp>
        <p:nvSpPr>
          <p:cNvPr id="2229" name="Google Shape;2229;p225"/>
          <p:cNvSpPr txBox="1"/>
          <p:nvPr/>
        </p:nvSpPr>
        <p:spPr>
          <a:xfrm>
            <a:off x="9548037" y="5510980"/>
            <a:ext cx="2377263"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Credit: Miguel Samper/PSI Photo Library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2234"/>
        <p:cNvGrpSpPr/>
        <p:nvPr/>
      </p:nvGrpSpPr>
      <p:grpSpPr>
        <a:xfrm>
          <a:off x="0" y="0"/>
          <a:ext cx="0" cy="0"/>
          <a:chOff x="0" y="0"/>
          <a:chExt cx="0" cy="0"/>
        </a:xfrm>
      </p:grpSpPr>
      <p:sp>
        <p:nvSpPr>
          <p:cNvPr id="2235" name="Google Shape;2235;p227"/>
          <p:cNvSpPr txBox="1">
            <a:spLocks noGrp="1"/>
          </p:cNvSpPr>
          <p:nvPr>
            <p:ph type="title"/>
          </p:nvPr>
        </p:nvSpPr>
        <p:spPr>
          <a:xfrm>
            <a:off x="838200" y="515677"/>
            <a:ext cx="10532868"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Roboto Condensed"/>
              <a:buNone/>
            </a:pPr>
            <a:r>
              <a:rPr lang="en-US" sz="3500"/>
              <a:t>Completing the referral</a:t>
            </a:r>
            <a:endParaRPr/>
          </a:p>
        </p:txBody>
      </p:sp>
      <p:sp>
        <p:nvSpPr>
          <p:cNvPr id="2236" name="Google Shape;2236;p22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156</a:t>
            </a:fld>
            <a:endParaRPr/>
          </a:p>
        </p:txBody>
      </p:sp>
      <p:sp>
        <p:nvSpPr>
          <p:cNvPr id="2237" name="Google Shape;2237;p227"/>
          <p:cNvSpPr txBox="1"/>
          <p:nvPr/>
        </p:nvSpPr>
        <p:spPr>
          <a:xfrm>
            <a:off x="851450" y="1464262"/>
            <a:ext cx="10249938" cy="5393738"/>
          </a:xfrm>
          <a:prstGeom prst="rect">
            <a:avLst/>
          </a:prstGeom>
          <a:noFill/>
          <a:ln>
            <a:noFill/>
          </a:ln>
        </p:spPr>
        <p:txBody>
          <a:bodyPr spcFirstLastPara="1" wrap="square" lIns="91425" tIns="45700" rIns="91425" bIns="45700" anchor="t" anchorCtr="0">
            <a:normAutofit lnSpcReduction="10000"/>
          </a:bodyPr>
          <a:lstStyle/>
          <a:p>
            <a:pPr marL="457200" marR="0" lvl="0" indent="-457200" algn="l" rtl="0">
              <a:lnSpc>
                <a:spcPct val="100000"/>
              </a:lnSpc>
              <a:spcBef>
                <a:spcPts val="0"/>
              </a:spcBef>
              <a:spcAft>
                <a:spcPts val="0"/>
              </a:spcAft>
              <a:buClr>
                <a:schemeClr val="dk1"/>
              </a:buClr>
              <a:buSzPts val="2000"/>
              <a:buFont typeface="Calibri"/>
              <a:buAutoNum type="arabicPeriod"/>
            </a:pPr>
            <a:r>
              <a:rPr lang="en-US" sz="2000" b="0" i="0" u="none" strike="noStrike" cap="none">
                <a:solidFill>
                  <a:schemeClr val="dk1"/>
                </a:solidFill>
                <a:latin typeface="Source Sans Pro"/>
                <a:ea typeface="Source Sans Pro"/>
                <a:cs typeface="Source Sans Pro"/>
                <a:sym typeface="Source Sans Pro"/>
              </a:rPr>
              <a:t>To use a verbal process, </a:t>
            </a:r>
            <a:r>
              <a:rPr lang="en-US" sz="2000" b="1" i="0" u="none" strike="noStrike" cap="none">
                <a:solidFill>
                  <a:schemeClr val="accent5"/>
                </a:solidFill>
                <a:latin typeface="Source Sans Pro"/>
                <a:ea typeface="Source Sans Pro"/>
                <a:cs typeface="Source Sans Pro"/>
                <a:sym typeface="Source Sans Pro"/>
              </a:rPr>
              <a:t>make notes</a:t>
            </a:r>
            <a:r>
              <a:rPr lang="en-US" sz="2000" b="0" i="0" u="none" strike="noStrike" cap="none">
                <a:solidFill>
                  <a:schemeClr val="dk1"/>
                </a:solidFill>
                <a:latin typeface="Source Sans Pro"/>
                <a:ea typeface="Source Sans Pro"/>
                <a:cs typeface="Source Sans Pro"/>
                <a:sym typeface="Source Sans Pro"/>
              </a:rPr>
              <a:t> for the client on what the provider at the referral site should know, </a:t>
            </a:r>
            <a:r>
              <a:rPr lang="en-US" sz="2000" b="1" i="0" u="none" strike="noStrike" cap="none">
                <a:solidFill>
                  <a:schemeClr val="accent5"/>
                </a:solidFill>
                <a:latin typeface="Source Sans Pro"/>
                <a:ea typeface="Source Sans Pro"/>
                <a:cs typeface="Source Sans Pro"/>
                <a:sym typeface="Source Sans Pro"/>
              </a:rPr>
              <a:t>including your name and phone number </a:t>
            </a:r>
            <a:r>
              <a:rPr lang="en-US" sz="2000" b="0" i="0" u="none" strike="noStrike" cap="none">
                <a:solidFill>
                  <a:schemeClr val="dk1"/>
                </a:solidFill>
                <a:latin typeface="Source Sans Pro"/>
                <a:ea typeface="Source Sans Pro"/>
                <a:cs typeface="Source Sans Pro"/>
                <a:sym typeface="Source Sans Pro"/>
              </a:rPr>
              <a:t>in case they need further information. (If required by the local context, you can also complete </a:t>
            </a:r>
            <a:r>
              <a:rPr lang="en-US" sz="2000" b="1" i="0" u="none" strike="noStrike" cap="none">
                <a:solidFill>
                  <a:schemeClr val="accent5"/>
                </a:solidFill>
                <a:latin typeface="Source Sans Pro"/>
                <a:ea typeface="Source Sans Pro"/>
                <a:cs typeface="Source Sans Pro"/>
                <a:sym typeface="Source Sans Pro"/>
              </a:rPr>
              <a:t>a paper referral form</a:t>
            </a:r>
            <a:r>
              <a:rPr lang="en-US" sz="2000" b="0" i="0" u="none" strike="noStrike" cap="none">
                <a:solidFill>
                  <a:schemeClr val="dk1"/>
                </a:solidFill>
                <a:latin typeface="Source Sans Pro"/>
                <a:ea typeface="Source Sans Pro"/>
                <a:cs typeface="Source Sans Pro"/>
                <a:sym typeface="Source Sans Pro"/>
              </a:rPr>
              <a:t>)</a:t>
            </a:r>
            <a:endParaRPr sz="2000" b="0" i="0" u="none" strike="noStrike" cap="none">
              <a:solidFill>
                <a:schemeClr val="dk1"/>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0" i="0" u="none" strike="noStrike" cap="none">
                <a:solidFill>
                  <a:schemeClr val="dk1"/>
                </a:solidFill>
                <a:latin typeface="Source Sans Pro"/>
                <a:ea typeface="Source Sans Pro"/>
                <a:cs typeface="Source Sans Pro"/>
                <a:sym typeface="Source Sans Pro"/>
              </a:rPr>
              <a:t>Give the notes (or completed form) to the person being referred and ask him/her to </a:t>
            </a:r>
            <a:r>
              <a:rPr lang="en-US" sz="2000" b="1" i="0" u="none" strike="noStrike" cap="none">
                <a:solidFill>
                  <a:schemeClr val="accent5"/>
                </a:solidFill>
                <a:latin typeface="Source Sans Pro"/>
                <a:ea typeface="Source Sans Pro"/>
                <a:cs typeface="Source Sans Pro"/>
                <a:sym typeface="Source Sans Pro"/>
              </a:rPr>
              <a:t>use them to discuss </a:t>
            </a:r>
            <a:r>
              <a:rPr lang="en-US" sz="2000" b="0" i="0" u="none" strike="noStrike" cap="none">
                <a:solidFill>
                  <a:schemeClr val="dk1"/>
                </a:solidFill>
                <a:latin typeface="Source Sans Pro"/>
                <a:ea typeface="Source Sans Pro"/>
                <a:cs typeface="Source Sans Pro"/>
                <a:sym typeface="Source Sans Pro"/>
              </a:rPr>
              <a:t>what is needed from the service provider at the referral site</a:t>
            </a:r>
            <a:endParaRPr sz="2000" b="0" i="0" u="none" strike="noStrike" cap="none">
              <a:solidFill>
                <a:schemeClr val="dk1"/>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0" i="0" u="none" strike="noStrike" cap="none">
                <a:solidFill>
                  <a:schemeClr val="dk1"/>
                </a:solidFill>
                <a:latin typeface="Source Sans Pro"/>
                <a:ea typeface="Source Sans Pro"/>
                <a:cs typeface="Source Sans Pro"/>
                <a:sym typeface="Source Sans Pro"/>
              </a:rPr>
              <a:t>Ask the client if s/he understands why s/he is being referred, and/or to repeat instructions, to </a:t>
            </a:r>
            <a:r>
              <a:rPr lang="en-US" sz="2000" b="1" i="0" u="none" strike="noStrike" cap="none">
                <a:solidFill>
                  <a:schemeClr val="accent5"/>
                </a:solidFill>
                <a:latin typeface="Source Sans Pro"/>
                <a:ea typeface="Source Sans Pro"/>
                <a:cs typeface="Source Sans Pro"/>
                <a:sym typeface="Source Sans Pro"/>
              </a:rPr>
              <a:t>make sure the client understands</a:t>
            </a:r>
            <a:r>
              <a:rPr lang="en-US" sz="2000" b="0" i="0" u="none" strike="noStrike" cap="none">
                <a:solidFill>
                  <a:schemeClr val="dk1"/>
                </a:solidFill>
                <a:latin typeface="Source Sans Pro"/>
                <a:ea typeface="Source Sans Pro"/>
                <a:cs typeface="Source Sans Pro"/>
                <a:sym typeface="Source Sans Pro"/>
              </a:rPr>
              <a:t> the information</a:t>
            </a:r>
            <a:endParaRPr sz="2000" b="0" i="0" u="none" strike="noStrike" cap="none">
              <a:solidFill>
                <a:schemeClr val="dk1"/>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1" i="0" u="none" strike="noStrike" cap="none">
                <a:solidFill>
                  <a:schemeClr val="accent5"/>
                </a:solidFill>
                <a:latin typeface="Source Sans Pro"/>
                <a:ea typeface="Source Sans Pro"/>
                <a:cs typeface="Source Sans Pro"/>
                <a:sym typeface="Source Sans Pro"/>
              </a:rPr>
              <a:t>Reinforce</a:t>
            </a:r>
            <a:r>
              <a:rPr lang="en-US" sz="2000" b="0" i="0" u="none" strike="noStrike" cap="none">
                <a:solidFill>
                  <a:schemeClr val="dk1"/>
                </a:solidFill>
                <a:latin typeface="Source Sans Pro"/>
                <a:ea typeface="Source Sans Pro"/>
                <a:cs typeface="Source Sans Pro"/>
                <a:sym typeface="Source Sans Pro"/>
              </a:rPr>
              <a:t> if responses are correct and complete, </a:t>
            </a:r>
            <a:r>
              <a:rPr lang="en-US" sz="2000" b="1" i="0" u="none" strike="noStrike" cap="none">
                <a:solidFill>
                  <a:schemeClr val="accent5"/>
                </a:solidFill>
                <a:latin typeface="Source Sans Pro"/>
                <a:ea typeface="Source Sans Pro"/>
                <a:cs typeface="Source Sans Pro"/>
                <a:sym typeface="Source Sans Pro"/>
              </a:rPr>
              <a:t>or</a:t>
            </a:r>
            <a:r>
              <a:rPr lang="en-US" sz="2000" b="0" i="0" u="none" strike="noStrike" cap="none">
                <a:solidFill>
                  <a:schemeClr val="dk1"/>
                </a:solidFill>
                <a:latin typeface="Source Sans Pro"/>
                <a:ea typeface="Source Sans Pro"/>
                <a:cs typeface="Source Sans Pro"/>
                <a:sym typeface="Source Sans Pro"/>
              </a:rPr>
              <a:t> </a:t>
            </a:r>
            <a:r>
              <a:rPr lang="en-US" sz="2000" b="1" i="0" u="none" strike="noStrike" cap="none">
                <a:solidFill>
                  <a:schemeClr val="accent5"/>
                </a:solidFill>
                <a:latin typeface="Source Sans Pro"/>
                <a:ea typeface="Source Sans Pro"/>
                <a:cs typeface="Source Sans Pro"/>
                <a:sym typeface="Source Sans Pro"/>
              </a:rPr>
              <a:t>correct</a:t>
            </a:r>
            <a:r>
              <a:rPr lang="en-US" sz="2000" b="0" i="0" u="none" strike="noStrike" cap="none">
                <a:solidFill>
                  <a:schemeClr val="accent5"/>
                </a:solidFill>
                <a:latin typeface="Source Sans Pro"/>
                <a:ea typeface="Source Sans Pro"/>
                <a:cs typeface="Source Sans Pro"/>
                <a:sym typeface="Source Sans Pro"/>
              </a:rPr>
              <a:t> </a:t>
            </a:r>
            <a:r>
              <a:rPr lang="en-US" sz="2000" b="0" i="0" u="none" strike="noStrike" cap="none">
                <a:solidFill>
                  <a:schemeClr val="dk1"/>
                </a:solidFill>
                <a:latin typeface="Source Sans Pro"/>
                <a:ea typeface="Source Sans Pro"/>
                <a:cs typeface="Source Sans Pro"/>
                <a:sym typeface="Source Sans Pro"/>
              </a:rPr>
              <a:t>the client if answers are incomplete or wrong</a:t>
            </a:r>
            <a:endParaRPr sz="2000" b="0" i="0" u="none" strike="noStrike" cap="none">
              <a:solidFill>
                <a:schemeClr val="dk1"/>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0" i="0" u="none" strike="noStrike" cap="none">
                <a:solidFill>
                  <a:schemeClr val="dk1"/>
                </a:solidFill>
                <a:latin typeface="Source Sans Pro"/>
                <a:ea typeface="Source Sans Pro"/>
                <a:cs typeface="Source Sans Pro"/>
                <a:sym typeface="Source Sans Pro"/>
              </a:rPr>
              <a:t>Discuss with the client if she has </a:t>
            </a:r>
            <a:r>
              <a:rPr lang="en-US" sz="2000" b="1" i="0" u="none" strike="noStrike" cap="none">
                <a:solidFill>
                  <a:schemeClr val="accent5"/>
                </a:solidFill>
                <a:latin typeface="Source Sans Pro"/>
                <a:ea typeface="Source Sans Pro"/>
                <a:cs typeface="Source Sans Pro"/>
                <a:sym typeface="Source Sans Pro"/>
              </a:rPr>
              <a:t>someone who can escort her </a:t>
            </a:r>
            <a:r>
              <a:rPr lang="en-US" sz="2000" b="0" i="0" u="none" strike="noStrike" cap="none">
                <a:solidFill>
                  <a:schemeClr val="dk1"/>
                </a:solidFill>
                <a:latin typeface="Source Sans Pro"/>
                <a:ea typeface="Source Sans Pro"/>
                <a:cs typeface="Source Sans Pro"/>
                <a:sym typeface="Source Sans Pro"/>
              </a:rPr>
              <a:t>to the referral site, if she wants, and what to do if the notes or referral form </a:t>
            </a:r>
            <a:r>
              <a:rPr lang="en-US" sz="2000" b="1" i="0" u="none" strike="noStrike" cap="none">
                <a:solidFill>
                  <a:schemeClr val="accent5"/>
                </a:solidFill>
                <a:latin typeface="Source Sans Pro"/>
                <a:ea typeface="Source Sans Pro"/>
                <a:cs typeface="Source Sans Pro"/>
                <a:sym typeface="Source Sans Pro"/>
              </a:rPr>
              <a:t>get lost</a:t>
            </a:r>
            <a:endParaRPr sz="2000" b="1" i="0" u="none" strike="noStrike" cap="none">
              <a:solidFill>
                <a:schemeClr val="accent5"/>
              </a:solidFill>
              <a:latin typeface="Source Sans Pro"/>
              <a:ea typeface="Source Sans Pro"/>
              <a:cs typeface="Source Sans Pro"/>
              <a:sym typeface="Source Sans Pro"/>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0" i="0" u="none" strike="noStrike" cap="none">
                <a:solidFill>
                  <a:schemeClr val="dk1"/>
                </a:solidFill>
                <a:latin typeface="Source Sans Pro"/>
                <a:ea typeface="Source Sans Pro"/>
                <a:cs typeface="Source Sans Pro"/>
                <a:sym typeface="Source Sans Pro"/>
              </a:rPr>
              <a:t>If a referral form is required, ask the client to </a:t>
            </a:r>
            <a:r>
              <a:rPr lang="en-US" sz="2000" b="1" i="0" u="none" strike="noStrike" cap="none">
                <a:solidFill>
                  <a:schemeClr val="accent5"/>
                </a:solidFill>
                <a:latin typeface="Source Sans Pro"/>
                <a:ea typeface="Source Sans Pro"/>
                <a:cs typeface="Source Sans Pro"/>
                <a:sym typeface="Source Sans Pro"/>
              </a:rPr>
              <a:t>bring back the referral </a:t>
            </a:r>
            <a:r>
              <a:rPr lang="en-US" sz="2000" b="0" i="0" u="none" strike="noStrike" cap="none">
                <a:solidFill>
                  <a:schemeClr val="dk1"/>
                </a:solidFill>
                <a:latin typeface="Source Sans Pro"/>
                <a:ea typeface="Source Sans Pro"/>
                <a:cs typeface="Source Sans Pro"/>
                <a:sym typeface="Source Sans Pro"/>
              </a:rPr>
              <a:t>time next time s/he comes back, if possible</a:t>
            </a:r>
            <a:endParaRPr sz="1400" b="0" i="0" u="none" strike="noStrike" cap="none">
              <a:solidFill>
                <a:srgbClr val="000000"/>
              </a:solidFill>
              <a:sym typeface="Arial"/>
            </a:endParaRPr>
          </a:p>
          <a:p>
            <a:pPr marL="457200" marR="0" lvl="0" indent="-457200" algn="l" rtl="0">
              <a:lnSpc>
                <a:spcPct val="100000"/>
              </a:lnSpc>
              <a:spcBef>
                <a:spcPts val="1200"/>
              </a:spcBef>
              <a:spcAft>
                <a:spcPts val="0"/>
              </a:spcAft>
              <a:buClr>
                <a:schemeClr val="dk1"/>
              </a:buClr>
              <a:buSzPts val="2000"/>
              <a:buFont typeface="Calibri"/>
              <a:buAutoNum type="arabicPeriod"/>
            </a:pPr>
            <a:r>
              <a:rPr lang="en-US" sz="2000" b="1" i="0" u="none" strike="noStrike" cap="none">
                <a:solidFill>
                  <a:schemeClr val="accent5"/>
                </a:solidFill>
                <a:latin typeface="Source Sans Pro"/>
                <a:ea typeface="Source Sans Pro"/>
                <a:cs typeface="Source Sans Pro"/>
                <a:sym typeface="Source Sans Pro"/>
              </a:rPr>
              <a:t>Follow up </a:t>
            </a:r>
            <a:r>
              <a:rPr lang="en-US" sz="2000" b="0" i="0" u="none" strike="noStrike" cap="none">
                <a:solidFill>
                  <a:schemeClr val="dk1"/>
                </a:solidFill>
                <a:latin typeface="Source Sans Pro"/>
                <a:ea typeface="Source Sans Pro"/>
                <a:cs typeface="Source Sans Pro"/>
                <a:sym typeface="Source Sans Pro"/>
              </a:rPr>
              <a:t>with client and/or obtain feedback on the referral from facility or supervisor</a:t>
            </a:r>
            <a:endParaRPr sz="2000" b="0" i="0" u="none" strike="noStrike" cap="none">
              <a:solidFill>
                <a:schemeClr val="dk1"/>
              </a:solidFill>
              <a:latin typeface="Source Sans Pro"/>
              <a:ea typeface="Source Sans Pro"/>
              <a:cs typeface="Source Sans Pro"/>
              <a:sym typeface="Source Sans Pro"/>
            </a:endParaRPr>
          </a:p>
        </p:txBody>
      </p:sp>
      <p:sp>
        <p:nvSpPr>
          <p:cNvPr id="2238" name="Google Shape;2238;p227"/>
          <p:cNvSpPr txBox="1"/>
          <p:nvPr/>
        </p:nvSpPr>
        <p:spPr>
          <a:xfrm>
            <a:off x="11340550" y="-192254"/>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3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3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3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2243"/>
        <p:cNvGrpSpPr/>
        <p:nvPr/>
      </p:nvGrpSpPr>
      <p:grpSpPr>
        <a:xfrm>
          <a:off x="0" y="0"/>
          <a:ext cx="0" cy="0"/>
          <a:chOff x="0" y="0"/>
          <a:chExt cx="0" cy="0"/>
        </a:xfrm>
      </p:grpSpPr>
      <p:sp>
        <p:nvSpPr>
          <p:cNvPr id="2244" name="Google Shape;2244;p228"/>
          <p:cNvSpPr txBox="1">
            <a:spLocks noGrp="1"/>
          </p:cNvSpPr>
          <p:nvPr>
            <p:ph type="title"/>
          </p:nvPr>
        </p:nvSpPr>
        <p:spPr>
          <a:xfrm>
            <a:off x="838200" y="634675"/>
            <a:ext cx="10802400" cy="829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oboto Condensed"/>
              <a:buNone/>
            </a:pPr>
            <a:r>
              <a:rPr lang="en-US"/>
              <a:t>Preparing referral information: stockouts and complications</a:t>
            </a:r>
            <a:endParaRPr/>
          </a:p>
        </p:txBody>
      </p:sp>
      <p:sp>
        <p:nvSpPr>
          <p:cNvPr id="2245" name="Google Shape;2245;p228"/>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accent3"/>
              </a:buClr>
              <a:buSzPts val="1800"/>
              <a:buNone/>
            </a:pPr>
            <a:r>
              <a:rPr lang="en-US" b="1"/>
              <a:t>ACTIVITY 12</a:t>
            </a:r>
            <a:endParaRPr/>
          </a:p>
        </p:txBody>
      </p:sp>
      <p:sp>
        <p:nvSpPr>
          <p:cNvPr id="2246" name="Google Shape;2246;p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157</a:t>
            </a:fld>
            <a:endParaRPr/>
          </a:p>
        </p:txBody>
      </p:sp>
      <p:sp>
        <p:nvSpPr>
          <p:cNvPr id="2247" name="Google Shape;2247;p22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graphicFrame>
        <p:nvGraphicFramePr>
          <p:cNvPr id="2248" name="Google Shape;2248;p228"/>
          <p:cNvGraphicFramePr/>
          <p:nvPr>
            <p:extLst>
              <p:ext uri="{D42A27DB-BD31-4B8C-83A1-F6EECF244321}">
                <p14:modId xmlns:p14="http://schemas.microsoft.com/office/powerpoint/2010/main" val="1479216717"/>
              </p:ext>
            </p:extLst>
          </p:nvPr>
        </p:nvGraphicFramePr>
        <p:xfrm>
          <a:off x="838200" y="1675187"/>
          <a:ext cx="10802250" cy="4737555"/>
        </p:xfrm>
        <a:graphic>
          <a:graphicData uri="http://schemas.openxmlformats.org/drawingml/2006/table">
            <a:tbl>
              <a:tblPr firstRow="1">
                <a:noFill/>
                <a:tableStyleId>{5EC1E0A5-EB88-488C-9977-9D6A2D8F2881}</a:tableStyleId>
              </a:tblPr>
              <a:tblGrid>
                <a:gridCol w="3128450">
                  <a:extLst>
                    <a:ext uri="{9D8B030D-6E8A-4147-A177-3AD203B41FA5}">
                      <a16:colId xmlns:a16="http://schemas.microsoft.com/office/drawing/2014/main" val="20000"/>
                    </a:ext>
                  </a:extLst>
                </a:gridCol>
                <a:gridCol w="7673800">
                  <a:extLst>
                    <a:ext uri="{9D8B030D-6E8A-4147-A177-3AD203B41FA5}">
                      <a16:colId xmlns:a16="http://schemas.microsoft.com/office/drawing/2014/main" val="20001"/>
                    </a:ext>
                  </a:extLst>
                </a:gridCol>
              </a:tblGrid>
              <a:tr h="320575">
                <a:tc>
                  <a:txBody>
                    <a:bodyPr/>
                    <a:lstStyle/>
                    <a:p>
                      <a:pPr marL="0" marR="0" lvl="0" indent="0" algn="ctr" rtl="0">
                        <a:lnSpc>
                          <a:spcPct val="107000"/>
                        </a:lnSpc>
                        <a:spcBef>
                          <a:spcPts val="0"/>
                        </a:spcBef>
                        <a:spcAft>
                          <a:spcPts val="0"/>
                        </a:spcAft>
                        <a:buClr>
                          <a:srgbClr val="000000"/>
                        </a:buClr>
                        <a:buSzPts val="1800"/>
                        <a:buFont typeface="Arial"/>
                        <a:buNone/>
                      </a:pPr>
                      <a:r>
                        <a:rPr lang="en-US" sz="1800" u="none" strike="noStrike" cap="none"/>
                        <a:t>Service/Method</a:t>
                      </a:r>
                      <a:endParaRPr sz="1800" u="none" strike="noStrike" cap="none">
                        <a:latin typeface="Source Sans Pro"/>
                        <a:ea typeface="Source Sans Pro"/>
                        <a:cs typeface="Source Sans Pro"/>
                        <a:sym typeface="Source Sans Pro"/>
                      </a:endParaRPr>
                    </a:p>
                  </a:txBody>
                  <a:tcPr marL="36825" marR="36825" marT="8900" marB="8900">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tcPr>
                </a:tc>
                <a:tc>
                  <a:txBody>
                    <a:bodyPr/>
                    <a:lstStyle/>
                    <a:p>
                      <a:pPr marL="0" marR="0" lvl="0" indent="0" algn="ctr" rtl="0">
                        <a:lnSpc>
                          <a:spcPct val="107000"/>
                        </a:lnSpc>
                        <a:spcBef>
                          <a:spcPts val="0"/>
                        </a:spcBef>
                        <a:spcAft>
                          <a:spcPts val="0"/>
                        </a:spcAft>
                        <a:buClr>
                          <a:srgbClr val="000000"/>
                        </a:buClr>
                        <a:buSzPts val="1800"/>
                        <a:buFont typeface="Arial"/>
                        <a:buNone/>
                      </a:pPr>
                      <a:r>
                        <a:rPr lang="en-US" sz="1800" u="none" strike="noStrike" cap="none"/>
                        <a:t>Where to refer</a:t>
                      </a:r>
                      <a:endParaRPr sz="1800" u="none" strike="noStrike" cap="none">
                        <a:latin typeface="Source Sans Pro"/>
                        <a:ea typeface="Source Sans Pro"/>
                        <a:cs typeface="Source Sans Pro"/>
                        <a:sym typeface="Source Sans Pro"/>
                      </a:endParaRPr>
                    </a:p>
                  </a:txBody>
                  <a:tcPr marL="36825" marR="36825" marT="8900" marB="8900">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0"/>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Medical complications:</a:t>
                      </a:r>
                      <a:endParaRPr sz="1400" u="none" strike="noStrike" cap="none"/>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Condoms</a:t>
                      </a:r>
                      <a:r>
                        <a:rPr lang="en-US" sz="1800" b="1" u="none" strike="noStrike" cap="none">
                          <a:solidFill>
                            <a:schemeClr val="dk1"/>
                          </a:solidFill>
                          <a:latin typeface="Source Sans Pro"/>
                          <a:ea typeface="Source Sans Pro"/>
                          <a:cs typeface="Source Sans Pro"/>
                          <a:sym typeface="Source Sans Pro"/>
                        </a:rPr>
                        <a:t>:</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2"/>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Spermicides: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3"/>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ECPs:</a:t>
                      </a:r>
                      <a:endParaRPr sz="1800" b="1" u="none" strike="noStrike" cap="none">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4"/>
                  </a:ext>
                </a:extLst>
              </a:tr>
              <a:tr h="585650">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Oral contraceptive pills (COCs and POPs)</a:t>
                      </a:r>
                      <a:endParaRPr sz="1800" b="1" u="none" strike="noStrike" cap="none">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5"/>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Injectables: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6"/>
                  </a:ext>
                </a:extLst>
              </a:tr>
              <a:tr h="585650">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Fertility awareness-based methods:</a:t>
                      </a:r>
                      <a:endParaRPr sz="1800" b="1" u="none" strike="noStrike" cap="none">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7"/>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Implants: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8"/>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Copper IUDs: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9"/>
                  </a:ext>
                </a:extLst>
              </a:tr>
              <a:tr h="3655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Hormonal IUDs: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10"/>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Female sterilization:</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11"/>
                  </a:ext>
                </a:extLst>
              </a:tr>
              <a:tr h="31882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Male sterilization:</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12"/>
                  </a:ext>
                </a:extLst>
              </a:tr>
            </a:tbl>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2253"/>
        <p:cNvGrpSpPr/>
        <p:nvPr/>
      </p:nvGrpSpPr>
      <p:grpSpPr>
        <a:xfrm>
          <a:off x="0" y="0"/>
          <a:ext cx="0" cy="0"/>
          <a:chOff x="0" y="0"/>
          <a:chExt cx="0" cy="0"/>
        </a:xfrm>
      </p:grpSpPr>
      <p:sp>
        <p:nvSpPr>
          <p:cNvPr id="2254" name="Google Shape;2254;g208696d6772_0_0"/>
          <p:cNvSpPr txBox="1">
            <a:spLocks noGrp="1"/>
          </p:cNvSpPr>
          <p:nvPr>
            <p:ph type="title"/>
          </p:nvPr>
        </p:nvSpPr>
        <p:spPr>
          <a:xfrm>
            <a:off x="842788" y="755737"/>
            <a:ext cx="10515600" cy="829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Preparing referral information: other important services</a:t>
            </a:r>
            <a:endParaRPr/>
          </a:p>
        </p:txBody>
      </p:sp>
      <p:sp>
        <p:nvSpPr>
          <p:cNvPr id="2255" name="Google Shape;2255;g208696d6772_0_0"/>
          <p:cNvSpPr txBox="1">
            <a:spLocks noGrp="1"/>
          </p:cNvSpPr>
          <p:nvPr>
            <p:ph type="body" idx="1"/>
          </p:nvPr>
        </p:nvSpPr>
        <p:spPr>
          <a:xfrm>
            <a:off x="838200" y="365125"/>
            <a:ext cx="5384100" cy="3906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accent3"/>
              </a:buClr>
              <a:buSzPts val="1800"/>
              <a:buNone/>
            </a:pPr>
            <a:r>
              <a:rPr lang="en-US" b="1"/>
              <a:t>ACTIVITY 12</a:t>
            </a:r>
            <a:endParaRPr/>
          </a:p>
        </p:txBody>
      </p:sp>
      <p:sp>
        <p:nvSpPr>
          <p:cNvPr id="2256" name="Google Shape;2256;g208696d6772_0_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158</a:t>
            </a:fld>
            <a:endParaRPr/>
          </a:p>
        </p:txBody>
      </p:sp>
      <p:sp>
        <p:nvSpPr>
          <p:cNvPr id="2257" name="Google Shape;2257;g208696d6772_0_0"/>
          <p:cNvSpPr txBox="1"/>
          <p:nvPr/>
        </p:nvSpPr>
        <p:spPr>
          <a:xfrm>
            <a:off x="11353800" y="-320842"/>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graphicFrame>
        <p:nvGraphicFramePr>
          <p:cNvPr id="2258" name="Google Shape;2258;g208696d6772_0_0"/>
          <p:cNvGraphicFramePr/>
          <p:nvPr/>
        </p:nvGraphicFramePr>
        <p:xfrm>
          <a:off x="560738" y="1822712"/>
          <a:ext cx="11079725" cy="4296175"/>
        </p:xfrm>
        <a:graphic>
          <a:graphicData uri="http://schemas.openxmlformats.org/drawingml/2006/table">
            <a:tbl>
              <a:tblPr firstRow="1">
                <a:noFill/>
                <a:tableStyleId>{5EC1E0A5-EB88-488C-9977-9D6A2D8F2881}</a:tableStyleId>
              </a:tblPr>
              <a:tblGrid>
                <a:gridCol w="3735500">
                  <a:extLst>
                    <a:ext uri="{9D8B030D-6E8A-4147-A177-3AD203B41FA5}">
                      <a16:colId xmlns:a16="http://schemas.microsoft.com/office/drawing/2014/main" val="20000"/>
                    </a:ext>
                  </a:extLst>
                </a:gridCol>
                <a:gridCol w="7344225">
                  <a:extLst>
                    <a:ext uri="{9D8B030D-6E8A-4147-A177-3AD203B41FA5}">
                      <a16:colId xmlns:a16="http://schemas.microsoft.com/office/drawing/2014/main" val="20001"/>
                    </a:ext>
                  </a:extLst>
                </a:gridCol>
              </a:tblGrid>
              <a:tr h="406700">
                <a:tc>
                  <a:txBody>
                    <a:bodyPr/>
                    <a:lstStyle/>
                    <a:p>
                      <a:pPr marL="0" marR="0" lvl="0" indent="0" algn="ctr" rtl="0">
                        <a:lnSpc>
                          <a:spcPct val="107000"/>
                        </a:lnSpc>
                        <a:spcBef>
                          <a:spcPts val="0"/>
                        </a:spcBef>
                        <a:spcAft>
                          <a:spcPts val="0"/>
                        </a:spcAft>
                        <a:buClr>
                          <a:srgbClr val="000000"/>
                        </a:buClr>
                        <a:buSzPts val="1800"/>
                        <a:buFont typeface="Arial"/>
                        <a:buNone/>
                      </a:pPr>
                      <a:r>
                        <a:rPr lang="en-US" sz="1800" u="none" strike="noStrike" cap="none"/>
                        <a:t>Service/Method</a:t>
                      </a:r>
                      <a:endParaRPr sz="1800" u="none" strike="noStrike" cap="none">
                        <a:latin typeface="Source Sans Pro"/>
                        <a:ea typeface="Source Sans Pro"/>
                        <a:cs typeface="Source Sans Pro"/>
                        <a:sym typeface="Source Sans Pro"/>
                      </a:endParaRPr>
                    </a:p>
                  </a:txBody>
                  <a:tcPr marL="36825" marR="36825" marT="8900" marB="8900">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tcPr>
                </a:tc>
                <a:tc>
                  <a:txBody>
                    <a:bodyPr/>
                    <a:lstStyle/>
                    <a:p>
                      <a:pPr marL="0" marR="0" lvl="0" indent="0" algn="ctr" rtl="0">
                        <a:lnSpc>
                          <a:spcPct val="107000"/>
                        </a:lnSpc>
                        <a:spcBef>
                          <a:spcPts val="0"/>
                        </a:spcBef>
                        <a:spcAft>
                          <a:spcPts val="0"/>
                        </a:spcAft>
                        <a:buClr>
                          <a:srgbClr val="000000"/>
                        </a:buClr>
                        <a:buSzPts val="1800"/>
                        <a:buFont typeface="Arial"/>
                        <a:buNone/>
                      </a:pPr>
                      <a:r>
                        <a:rPr lang="en-US" sz="1800" u="none" strike="noStrike" cap="none"/>
                        <a:t>Where to refer</a:t>
                      </a:r>
                      <a:endParaRPr sz="1800" u="none" strike="noStrike" cap="none">
                        <a:latin typeface="Source Sans Pro"/>
                        <a:ea typeface="Source Sans Pro"/>
                        <a:cs typeface="Source Sans Pro"/>
                        <a:sym typeface="Source Sans Pro"/>
                      </a:endParaRPr>
                    </a:p>
                  </a:txBody>
                  <a:tcPr marL="36825" marR="36825" marT="8900" marB="8900">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0"/>
                  </a:ext>
                </a:extLst>
              </a:tr>
              <a:tr h="73807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HIV/AIDS testing and counseling:</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4297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latin typeface="Source Sans Pro"/>
                          <a:ea typeface="Source Sans Pro"/>
                          <a:cs typeface="Source Sans Pro"/>
                          <a:sym typeface="Source Sans Pro"/>
                        </a:rPr>
                        <a:t>HIV/AIDS treatment/ antiretroviral therapy</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2"/>
                  </a:ext>
                </a:extLst>
              </a:tr>
              <a:tr h="40447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STI testing and treatment:</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3"/>
                  </a:ext>
                </a:extLst>
              </a:tr>
              <a:tr h="40447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Gender based violence services:</a:t>
                      </a: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4"/>
                  </a:ext>
                </a:extLst>
              </a:tr>
              <a:tr h="484100">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Youth protective services:</a:t>
                      </a:r>
                      <a:endParaRPr sz="1400" u="none" strike="noStrike" cap="none"/>
                    </a:p>
                  </a:txBody>
                  <a:tcPr marL="36825" marR="36825" marT="8900" marB="8900" anchor="ctr">
                    <a:lnL w="12700" cap="flat" cmpd="sng">
                      <a:solidFill>
                        <a:schemeClr val="dk1"/>
                      </a:solidFill>
                      <a:prstDash val="solid"/>
                      <a:round/>
                      <a:headEnd type="none" w="sm" len="sm"/>
                      <a:tailEnd type="none" w="sm" len="sm"/>
                    </a:lnL>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5"/>
                  </a:ext>
                </a:extLst>
              </a:tr>
              <a:tr h="1115375">
                <a:tc>
                  <a:txBody>
                    <a:bodyPr/>
                    <a:lstStyle/>
                    <a:p>
                      <a:pPr marL="0" marR="0" lvl="0" indent="0" algn="l" rtl="0">
                        <a:lnSpc>
                          <a:spcPct val="107000"/>
                        </a:lnSpc>
                        <a:spcBef>
                          <a:spcPts val="0"/>
                        </a:spcBef>
                        <a:spcAft>
                          <a:spcPts val="0"/>
                        </a:spcAft>
                        <a:buClr>
                          <a:srgbClr val="000000"/>
                        </a:buClr>
                        <a:buSzPts val="1800"/>
                        <a:buFont typeface="Arial"/>
                        <a:buNone/>
                      </a:pPr>
                      <a:r>
                        <a:rPr lang="en-US" sz="1800" b="1" u="none" strike="noStrike" cap="none">
                          <a:solidFill>
                            <a:schemeClr val="dk1"/>
                          </a:solidFill>
                          <a:latin typeface="Source Sans Pro"/>
                          <a:ea typeface="Source Sans Pro"/>
                          <a:cs typeface="Source Sans Pro"/>
                          <a:sym typeface="Source Sans Pro"/>
                        </a:rPr>
                        <a:t>Other:</a:t>
                      </a:r>
                      <a:endParaRPr sz="1400" u="none" strike="noStrike" cap="none"/>
                    </a:p>
                    <a:p>
                      <a:pPr marL="0" marR="0" lvl="0" indent="0" algn="l" rtl="0">
                        <a:lnSpc>
                          <a:spcPct val="107000"/>
                        </a:lnSpc>
                        <a:spcBef>
                          <a:spcPts val="0"/>
                        </a:spcBef>
                        <a:spcAft>
                          <a:spcPts val="0"/>
                        </a:spcAft>
                        <a:buClr>
                          <a:srgbClr val="000000"/>
                        </a:buClr>
                        <a:buSzPts val="1800"/>
                        <a:buFont typeface="Arial"/>
                        <a:buNone/>
                      </a:pPr>
                      <a:endParaRPr sz="1800" b="1" u="none" strike="noStrike" cap="none">
                        <a:solidFill>
                          <a:schemeClr val="dk1"/>
                        </a:solidFill>
                        <a:latin typeface="Source Sans Pro"/>
                        <a:ea typeface="Source Sans Pro"/>
                        <a:cs typeface="Source Sans Pro"/>
                        <a:sym typeface="Source Sans Pro"/>
                      </a:endParaRPr>
                    </a:p>
                    <a:p>
                      <a:pPr marL="0" marR="0" lvl="0" indent="0" algn="l" rtl="0">
                        <a:lnSpc>
                          <a:spcPct val="107000"/>
                        </a:lnSpc>
                        <a:spcBef>
                          <a:spcPts val="0"/>
                        </a:spcBef>
                        <a:spcAft>
                          <a:spcPts val="0"/>
                        </a:spcAft>
                        <a:buClr>
                          <a:srgbClr val="000000"/>
                        </a:buClr>
                        <a:buSzPts val="1800"/>
                        <a:buFont typeface="Arial"/>
                        <a:buNone/>
                      </a:pPr>
                      <a:endParaRPr sz="1800" b="1" u="none" strike="noStrike" cap="none">
                        <a:solidFill>
                          <a:schemeClr val="dk1"/>
                        </a:solidFill>
                        <a:latin typeface="Source Sans Pro"/>
                        <a:ea typeface="Source Sans Pro"/>
                        <a:cs typeface="Source Sans Pro"/>
                        <a:sym typeface="Source Sans Pro"/>
                      </a:endParaRPr>
                    </a:p>
                  </a:txBody>
                  <a:tcPr marL="36825" marR="36825" marT="8900" marB="8900"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200"/>
                        <a:buFont typeface="Arial"/>
                        <a:buNone/>
                      </a:pPr>
                      <a:endParaRPr sz="1200" u="none" strike="noStrike" cap="none">
                        <a:latin typeface="Century Gothic"/>
                        <a:ea typeface="Century Gothic"/>
                        <a:cs typeface="Century Gothic"/>
                        <a:sym typeface="Century Gothic"/>
                      </a:endParaRPr>
                    </a:p>
                  </a:txBody>
                  <a:tcPr marL="36825" marR="36825" marT="8900" marB="8900"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2263"/>
        <p:cNvGrpSpPr/>
        <p:nvPr/>
      </p:nvGrpSpPr>
      <p:grpSpPr>
        <a:xfrm>
          <a:off x="0" y="0"/>
          <a:ext cx="0" cy="0"/>
          <a:chOff x="0" y="0"/>
          <a:chExt cx="0" cy="0"/>
        </a:xfrm>
      </p:grpSpPr>
      <p:sp>
        <p:nvSpPr>
          <p:cNvPr id="2264" name="Google Shape;2264;p397"/>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2265" name="Google Shape;2265;p397"/>
          <p:cNvSpPr txBox="1">
            <a:spLocks noGrp="1"/>
          </p:cNvSpPr>
          <p:nvPr>
            <p:ph type="body" idx="2"/>
          </p:nvPr>
        </p:nvSpPr>
        <p:spPr>
          <a:xfrm>
            <a:off x="5719136" y="1039660"/>
            <a:ext cx="5769601" cy="4796936"/>
          </a:xfrm>
          <a:prstGeom prst="rect">
            <a:avLst/>
          </a:prstGeom>
          <a:noFill/>
          <a:ln>
            <a:noFill/>
          </a:ln>
        </p:spPr>
        <p:txBody>
          <a:bodyPr spcFirstLastPara="1" wrap="square" lIns="91425" tIns="45700" rIns="91425" bIns="45700" anchor="ctr" anchorCtr="0">
            <a:normAutofit/>
          </a:bodyPr>
          <a:lstStyle/>
          <a:p>
            <a:pPr marL="514350" lvl="0" indent="-477965" algn="l" rtl="0">
              <a:lnSpc>
                <a:spcPct val="80000"/>
              </a:lnSpc>
              <a:spcBef>
                <a:spcPts val="1800"/>
              </a:spcBef>
              <a:spcAft>
                <a:spcPts val="0"/>
              </a:spcAft>
              <a:buSzPts val="2227"/>
              <a:buFont typeface="Arial"/>
              <a:buAutoNum type="arabicPeriod"/>
            </a:pPr>
            <a:r>
              <a:rPr lang="en-US" sz="2500"/>
              <a:t>Implants, IUDs, female sterilization and vasectomies are methods provided by other specially-trained health workers</a:t>
            </a:r>
            <a:endParaRPr sz="1500"/>
          </a:p>
          <a:p>
            <a:pPr marL="514350" lvl="0" indent="-477965" algn="l" rtl="0">
              <a:lnSpc>
                <a:spcPct val="80000"/>
              </a:lnSpc>
              <a:spcBef>
                <a:spcPts val="1800"/>
              </a:spcBef>
              <a:spcAft>
                <a:spcPts val="0"/>
              </a:spcAft>
              <a:buSzPts val="2227"/>
              <a:buFont typeface="Arial"/>
              <a:buAutoNum type="arabicPeriod"/>
            </a:pPr>
            <a:r>
              <a:rPr lang="en-US" sz="2500"/>
              <a:t>These methods are all safe and very effective when provided by a specially trained health worker</a:t>
            </a:r>
            <a:endParaRPr sz="1500"/>
          </a:p>
          <a:p>
            <a:pPr marL="514350" lvl="0" indent="-477965" algn="l" rtl="0">
              <a:lnSpc>
                <a:spcPct val="80000"/>
              </a:lnSpc>
              <a:spcBef>
                <a:spcPts val="1800"/>
              </a:spcBef>
              <a:spcAft>
                <a:spcPts val="0"/>
              </a:spcAft>
              <a:buSzPts val="2227"/>
              <a:buFont typeface="Arial"/>
              <a:buAutoNum type="arabicPeriod"/>
            </a:pPr>
            <a:r>
              <a:rPr lang="en-US" sz="2500"/>
              <a:t>It is important to keep an updated referral list at your site so that you can provide effective referrals to other services your clients might need</a:t>
            </a:r>
            <a:endParaRPr sz="1500"/>
          </a:p>
        </p:txBody>
      </p:sp>
      <p:sp>
        <p:nvSpPr>
          <p:cNvPr id="2266" name="Google Shape;2266;p397"/>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159</a:t>
            </a:fld>
            <a:endParaRPr sz="1200" b="0" i="0" u="none" strike="noStrike" cap="none">
              <a:solidFill>
                <a:srgbClr val="289195"/>
              </a:solidFill>
              <a:latin typeface="Source Sans Pro"/>
              <a:ea typeface="Source Sans Pro"/>
              <a:cs typeface="Source Sans Pro"/>
              <a:sym typeface="Source Sans Pro"/>
            </a:endParaRPr>
          </a:p>
        </p:txBody>
      </p:sp>
      <p:pic>
        <p:nvPicPr>
          <p:cNvPr id="2267" name="Google Shape;2267;p397"/>
          <p:cNvPicPr preferRelativeResize="0"/>
          <p:nvPr/>
        </p:nvPicPr>
        <p:blipFill rotWithShape="1">
          <a:blip r:embed="rId3">
            <a:alphaModFix/>
          </a:blip>
          <a:srcRect/>
          <a:stretch/>
        </p:blipFill>
        <p:spPr>
          <a:xfrm>
            <a:off x="-46575" y="373575"/>
            <a:ext cx="5576850" cy="4854279"/>
          </a:xfrm>
          <a:prstGeom prst="rect">
            <a:avLst/>
          </a:prstGeom>
          <a:noFill/>
          <a:ln>
            <a:noFill/>
          </a:ln>
        </p:spPr>
      </p:pic>
      <p:sp>
        <p:nvSpPr>
          <p:cNvPr id="2268" name="Google Shape;2268;p397"/>
          <p:cNvSpPr txBox="1"/>
          <p:nvPr/>
        </p:nvSpPr>
        <p:spPr>
          <a:xfrm>
            <a:off x="11340550" y="-192254"/>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lt1"/>
                </a:solidFill>
                <a:latin typeface="Calibri"/>
                <a:ea typeface="Calibri"/>
                <a:cs typeface="Calibri"/>
                <a:sym typeface="Calibri"/>
              </a:rPr>
              <a:t>*</a:t>
            </a: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6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6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16"/>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637" name="Google Shape;637;p16"/>
          <p:cNvSpPr txBox="1">
            <a:spLocks noGrp="1"/>
          </p:cNvSpPr>
          <p:nvPr>
            <p:ph type="body" idx="1"/>
          </p:nvPr>
        </p:nvSpPr>
        <p:spPr>
          <a:xfrm>
            <a:off x="838199" y="1185862"/>
            <a:ext cx="8033427" cy="5672137"/>
          </a:xfrm>
          <a:prstGeom prst="rect">
            <a:avLst/>
          </a:prstGeom>
          <a:noFill/>
          <a:ln>
            <a:noFill/>
          </a:ln>
        </p:spPr>
        <p:txBody>
          <a:bodyPr spcFirstLastPara="1" wrap="square" lIns="91425" tIns="45700" rIns="91425" bIns="45700" anchor="t" anchorCtr="0">
            <a:normAutofit/>
          </a:bodyPr>
          <a:lstStyle/>
          <a:p>
            <a:pPr marL="0" lvl="0" indent="0" algn="l" rtl="0">
              <a:lnSpc>
                <a:spcPct val="138888"/>
              </a:lnSpc>
              <a:spcBef>
                <a:spcPts val="0"/>
              </a:spcBef>
              <a:spcAft>
                <a:spcPts val="0"/>
              </a:spcAft>
              <a:buClr>
                <a:schemeClr val="dk1"/>
              </a:buClr>
              <a:buSzPts val="3600"/>
              <a:buNone/>
            </a:pPr>
            <a:r>
              <a:rPr lang="en-US" sz="3600"/>
              <a:t>By the end of this session, you will be able to:</a:t>
            </a:r>
            <a:endParaRPr/>
          </a:p>
          <a:p>
            <a:pPr marL="228600" lvl="0" indent="-228600" algn="l" rtl="0">
              <a:lnSpc>
                <a:spcPct val="120000"/>
              </a:lnSpc>
              <a:spcBef>
                <a:spcPts val="600"/>
              </a:spcBef>
              <a:spcAft>
                <a:spcPts val="0"/>
              </a:spcAft>
              <a:buClr>
                <a:schemeClr val="dk1"/>
              </a:buClr>
              <a:buSzPts val="3100"/>
              <a:buChar char="•"/>
            </a:pPr>
            <a:r>
              <a:rPr lang="en-US" sz="3100"/>
              <a:t>Describe key information about male and female condoms in a manner that clients can understand</a:t>
            </a:r>
            <a:endParaRPr/>
          </a:p>
          <a:p>
            <a:pPr marL="228600" lvl="0" indent="-228600" algn="l" rtl="0">
              <a:lnSpc>
                <a:spcPct val="120000"/>
              </a:lnSpc>
              <a:spcBef>
                <a:spcPts val="600"/>
              </a:spcBef>
              <a:spcAft>
                <a:spcPts val="0"/>
              </a:spcAft>
              <a:buClr>
                <a:schemeClr val="dk1"/>
              </a:buClr>
              <a:buSzPts val="3100"/>
              <a:buChar char="•"/>
            </a:pPr>
            <a:r>
              <a:rPr lang="en-US" sz="3100"/>
              <a:t>Explain how to use condoms, what to expect when using condoms, and when to return</a:t>
            </a:r>
            <a:endParaRPr/>
          </a:p>
        </p:txBody>
      </p:sp>
      <p:sp>
        <p:nvSpPr>
          <p:cNvPr id="638" name="Google Shape;638;p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sp>
        <p:nvSpPr>
          <p:cNvPr id="639" name="Google Shape;639;p16"/>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640" name="Google Shape;640;p16"/>
          <p:cNvPicPr preferRelativeResize="0"/>
          <p:nvPr/>
        </p:nvPicPr>
        <p:blipFill rotWithShape="1">
          <a:blip r:embed="rId3">
            <a:alphaModFix/>
          </a:blip>
          <a:srcRect/>
          <a:stretch/>
        </p:blipFill>
        <p:spPr>
          <a:xfrm>
            <a:off x="8871627" y="2043812"/>
            <a:ext cx="2896000" cy="2770376"/>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2273"/>
        <p:cNvGrpSpPr/>
        <p:nvPr/>
      </p:nvGrpSpPr>
      <p:grpSpPr>
        <a:xfrm>
          <a:off x="0" y="0"/>
          <a:ext cx="0" cy="0"/>
          <a:chOff x="0" y="0"/>
          <a:chExt cx="0" cy="0"/>
        </a:xfrm>
      </p:grpSpPr>
      <p:sp>
        <p:nvSpPr>
          <p:cNvPr id="2274" name="Google Shape;2274;p398"/>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The importance of gender and youth in FP</a:t>
            </a:r>
            <a:endParaRPr/>
          </a:p>
        </p:txBody>
      </p:sp>
      <p:sp>
        <p:nvSpPr>
          <p:cNvPr id="2275" name="Google Shape;2275;p398"/>
          <p:cNvSpPr txBox="1">
            <a:spLocks noGrp="1"/>
          </p:cNvSpPr>
          <p:nvPr>
            <p:ph type="body" idx="2"/>
          </p:nvPr>
        </p:nvSpPr>
        <p:spPr>
          <a:xfrm>
            <a:off x="991182" y="3147431"/>
            <a:ext cx="3027925"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11</a:t>
            </a:r>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2280"/>
        <p:cNvGrpSpPr/>
        <p:nvPr/>
      </p:nvGrpSpPr>
      <p:grpSpPr>
        <a:xfrm>
          <a:off x="0" y="0"/>
          <a:ext cx="0" cy="0"/>
          <a:chOff x="0" y="0"/>
          <a:chExt cx="0" cy="0"/>
        </a:xfrm>
      </p:grpSpPr>
      <p:sp>
        <p:nvSpPr>
          <p:cNvPr id="2281" name="Google Shape;2281;p399"/>
          <p:cNvSpPr txBox="1">
            <a:spLocks noGrp="1"/>
          </p:cNvSpPr>
          <p:nvPr>
            <p:ph type="title"/>
          </p:nvPr>
        </p:nvSpPr>
        <p:spPr>
          <a:xfrm>
            <a:off x="838200" y="233852"/>
            <a:ext cx="113538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Being responsive to </a:t>
            </a:r>
            <a:r>
              <a:rPr lang="en-US" b="1"/>
              <a:t>gender</a:t>
            </a:r>
            <a:r>
              <a:rPr lang="en-US"/>
              <a:t> as part of person-centered care</a:t>
            </a:r>
            <a:endParaRPr/>
          </a:p>
        </p:txBody>
      </p:sp>
      <p:sp>
        <p:nvSpPr>
          <p:cNvPr id="2282" name="Google Shape;2282;p399"/>
          <p:cNvSpPr txBox="1">
            <a:spLocks noGrp="1"/>
          </p:cNvSpPr>
          <p:nvPr>
            <p:ph type="body" idx="1"/>
          </p:nvPr>
        </p:nvSpPr>
        <p:spPr>
          <a:xfrm>
            <a:off x="838200" y="1008919"/>
            <a:ext cx="6995400" cy="5491800"/>
          </a:xfrm>
          <a:prstGeom prst="rect">
            <a:avLst/>
          </a:prstGeom>
          <a:noFill/>
          <a:ln>
            <a:noFill/>
          </a:ln>
        </p:spPr>
        <p:txBody>
          <a:bodyPr spcFirstLastPara="1" wrap="square" lIns="91425" tIns="45700" rIns="91425" bIns="45700" anchor="t" anchorCtr="0">
            <a:noAutofit/>
          </a:bodyPr>
          <a:lstStyle/>
          <a:p>
            <a:pPr marL="457200" lvl="0" indent="-368300" algn="l" rtl="0">
              <a:lnSpc>
                <a:spcPct val="110000"/>
              </a:lnSpc>
              <a:spcBef>
                <a:spcPts val="600"/>
              </a:spcBef>
              <a:spcAft>
                <a:spcPts val="0"/>
              </a:spcAft>
              <a:buSzPts val="2200"/>
              <a:buChar char="•"/>
            </a:pPr>
            <a:r>
              <a:rPr lang="en-US" sz="1800"/>
              <a:t>All people, including women and young people, should be able to have full and equal access to FP and to make their own informed decisions about their FP care</a:t>
            </a:r>
            <a:endParaRPr/>
          </a:p>
          <a:p>
            <a:pPr marL="457200" lvl="0" indent="-368300" algn="l" rtl="0">
              <a:lnSpc>
                <a:spcPct val="110000"/>
              </a:lnSpc>
              <a:spcBef>
                <a:spcPts val="600"/>
              </a:spcBef>
              <a:spcAft>
                <a:spcPts val="0"/>
              </a:spcAft>
              <a:buSzPts val="2200"/>
              <a:buChar char="•"/>
            </a:pPr>
            <a:r>
              <a:rPr lang="en-US" sz="1800"/>
              <a:t>Remember to think about how your client’s gender and the gender norms in your area affects their communication with you, their choices, and their ability to return or seek higher-level care if needed</a:t>
            </a:r>
            <a:endParaRPr/>
          </a:p>
          <a:p>
            <a:pPr marL="457200" lvl="0" indent="-368300" algn="l" rtl="0">
              <a:lnSpc>
                <a:spcPct val="110000"/>
              </a:lnSpc>
              <a:spcBef>
                <a:spcPts val="600"/>
              </a:spcBef>
              <a:spcAft>
                <a:spcPts val="0"/>
              </a:spcAft>
              <a:buSzPts val="2200"/>
              <a:buChar char="•"/>
            </a:pPr>
            <a:r>
              <a:rPr lang="en-US" sz="1800"/>
              <a:t>If your client has a partner, think about what factors might influence his/her communication with the partner:</a:t>
            </a:r>
            <a:endParaRPr/>
          </a:p>
          <a:p>
            <a:pPr marL="739775" lvl="0" indent="-285750" algn="l" rtl="0">
              <a:lnSpc>
                <a:spcPct val="110000"/>
              </a:lnSpc>
              <a:spcBef>
                <a:spcPts val="0"/>
              </a:spcBef>
              <a:spcAft>
                <a:spcPts val="0"/>
              </a:spcAft>
              <a:buSzPts val="1600"/>
              <a:buChar char="•"/>
            </a:pPr>
            <a:r>
              <a:rPr lang="en-US" sz="1800"/>
              <a:t>Age differences</a:t>
            </a:r>
            <a:endParaRPr/>
          </a:p>
          <a:p>
            <a:pPr marL="739775" lvl="0" indent="-285750" algn="l" rtl="0">
              <a:lnSpc>
                <a:spcPct val="110000"/>
              </a:lnSpc>
              <a:spcBef>
                <a:spcPts val="0"/>
              </a:spcBef>
              <a:spcAft>
                <a:spcPts val="0"/>
              </a:spcAft>
              <a:buSzPts val="1600"/>
              <a:buChar char="•"/>
            </a:pPr>
            <a:r>
              <a:rPr lang="en-US" sz="1800"/>
              <a:t>Who has income</a:t>
            </a:r>
            <a:endParaRPr/>
          </a:p>
          <a:p>
            <a:pPr marL="739775" lvl="0" indent="-285750" algn="l" rtl="0">
              <a:lnSpc>
                <a:spcPct val="110000"/>
              </a:lnSpc>
              <a:spcBef>
                <a:spcPts val="0"/>
              </a:spcBef>
              <a:spcAft>
                <a:spcPts val="0"/>
              </a:spcAft>
              <a:buSzPts val="1600"/>
              <a:buChar char="•"/>
            </a:pPr>
            <a:r>
              <a:rPr lang="en-US" sz="1800"/>
              <a:t>If she lives with her family or his family</a:t>
            </a:r>
            <a:endParaRPr/>
          </a:p>
          <a:p>
            <a:pPr marL="739775" lvl="0" indent="-285750" algn="l" rtl="0">
              <a:lnSpc>
                <a:spcPct val="110000"/>
              </a:lnSpc>
              <a:spcBef>
                <a:spcPts val="0"/>
              </a:spcBef>
              <a:spcAft>
                <a:spcPts val="0"/>
              </a:spcAft>
              <a:buSzPts val="1600"/>
              <a:buChar char="•"/>
            </a:pPr>
            <a:r>
              <a:rPr lang="en-US" sz="1800"/>
              <a:t>If she is a co-wife</a:t>
            </a:r>
            <a:endParaRPr/>
          </a:p>
          <a:p>
            <a:pPr marL="457200" lvl="0" indent="-368300" algn="l" rtl="0">
              <a:lnSpc>
                <a:spcPct val="110000"/>
              </a:lnSpc>
              <a:spcBef>
                <a:spcPts val="600"/>
              </a:spcBef>
              <a:spcAft>
                <a:spcPts val="0"/>
              </a:spcAft>
              <a:buSzPts val="2200"/>
              <a:buChar char="•"/>
            </a:pPr>
            <a:r>
              <a:rPr lang="en-US" sz="1800"/>
              <a:t>Correct information can help men make better decisions about their own health and their partner’s health</a:t>
            </a:r>
            <a:endParaRPr/>
          </a:p>
          <a:p>
            <a:pPr marL="457200" lvl="0" indent="-368300" algn="l" rtl="0">
              <a:lnSpc>
                <a:spcPct val="110000"/>
              </a:lnSpc>
              <a:spcBef>
                <a:spcPts val="600"/>
              </a:spcBef>
              <a:spcAft>
                <a:spcPts val="0"/>
              </a:spcAft>
              <a:buSzPts val="2200"/>
              <a:buChar char="•"/>
            </a:pPr>
            <a:r>
              <a:rPr lang="en-US" sz="1800"/>
              <a:t>Be supportive of client’s choices, even if they are seeking longer-acting methods or methods you cannot provide</a:t>
            </a:r>
            <a:endParaRPr/>
          </a:p>
        </p:txBody>
      </p:sp>
      <p:sp>
        <p:nvSpPr>
          <p:cNvPr id="2283" name="Google Shape;2283;p39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161</a:t>
            </a:fld>
            <a:endParaRPr/>
          </a:p>
        </p:txBody>
      </p:sp>
      <p:sp>
        <p:nvSpPr>
          <p:cNvPr id="2284" name="Google Shape;2284;p399"/>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pic>
        <p:nvPicPr>
          <p:cNvPr id="2285" name="Google Shape;2285;p399"/>
          <p:cNvPicPr preferRelativeResize="0"/>
          <p:nvPr/>
        </p:nvPicPr>
        <p:blipFill rotWithShape="1">
          <a:blip r:embed="rId3">
            <a:alphaModFix/>
          </a:blip>
          <a:srcRect/>
          <a:stretch/>
        </p:blipFill>
        <p:spPr>
          <a:xfrm>
            <a:off x="7304878" y="1885975"/>
            <a:ext cx="4887123" cy="367596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8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8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8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8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8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8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8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8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2290"/>
        <p:cNvGrpSpPr/>
        <p:nvPr/>
      </p:nvGrpSpPr>
      <p:grpSpPr>
        <a:xfrm>
          <a:off x="0" y="0"/>
          <a:ext cx="0" cy="0"/>
          <a:chOff x="0" y="0"/>
          <a:chExt cx="0" cy="0"/>
        </a:xfrm>
      </p:grpSpPr>
      <p:sp>
        <p:nvSpPr>
          <p:cNvPr id="2291" name="Google Shape;2291;p400"/>
          <p:cNvSpPr txBox="1">
            <a:spLocks noGrp="1"/>
          </p:cNvSpPr>
          <p:nvPr>
            <p:ph type="title"/>
          </p:nvPr>
        </p:nvSpPr>
        <p:spPr>
          <a:xfrm>
            <a:off x="838200" y="177477"/>
            <a:ext cx="113538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Being responsive to </a:t>
            </a:r>
            <a:r>
              <a:rPr lang="en-US" b="1"/>
              <a:t>youth</a:t>
            </a:r>
            <a:r>
              <a:rPr lang="en-US"/>
              <a:t> as part of person-centered care</a:t>
            </a:r>
            <a:endParaRPr/>
          </a:p>
        </p:txBody>
      </p:sp>
      <p:sp>
        <p:nvSpPr>
          <p:cNvPr id="2292" name="Google Shape;2292;p400"/>
          <p:cNvSpPr txBox="1">
            <a:spLocks noGrp="1"/>
          </p:cNvSpPr>
          <p:nvPr>
            <p:ph type="body" idx="1"/>
          </p:nvPr>
        </p:nvSpPr>
        <p:spPr>
          <a:xfrm>
            <a:off x="462401" y="1112570"/>
            <a:ext cx="6679200" cy="5491800"/>
          </a:xfrm>
          <a:prstGeom prst="rect">
            <a:avLst/>
          </a:prstGeom>
          <a:noFill/>
          <a:ln>
            <a:noFill/>
          </a:ln>
        </p:spPr>
        <p:txBody>
          <a:bodyPr spcFirstLastPara="1" wrap="square" lIns="91425" tIns="45700" rIns="91425" bIns="45700" anchor="t" anchorCtr="0">
            <a:normAutofit/>
          </a:bodyPr>
          <a:lstStyle/>
          <a:p>
            <a:pPr marL="457200" lvl="0" indent="-368300" algn="l" rtl="0">
              <a:lnSpc>
                <a:spcPct val="110000"/>
              </a:lnSpc>
              <a:spcBef>
                <a:spcPts val="600"/>
              </a:spcBef>
              <a:spcAft>
                <a:spcPts val="0"/>
              </a:spcAft>
              <a:buSzPts val="2200"/>
              <a:buChar char="•"/>
            </a:pPr>
            <a:r>
              <a:rPr lang="en-US" sz="1700"/>
              <a:t>All contraceptives are safe for young people!</a:t>
            </a:r>
            <a:endParaRPr/>
          </a:p>
          <a:p>
            <a:pPr marL="457200" lvl="0" indent="-368300" algn="l" rtl="0">
              <a:lnSpc>
                <a:spcPct val="110000"/>
              </a:lnSpc>
              <a:spcBef>
                <a:spcPts val="600"/>
              </a:spcBef>
              <a:spcAft>
                <a:spcPts val="0"/>
              </a:spcAft>
              <a:buSzPts val="2200"/>
              <a:buChar char="•"/>
            </a:pPr>
            <a:r>
              <a:rPr lang="en-US" sz="1700"/>
              <a:t>Do not make judgmental comments or indicate disapproval through body language – support a young person’s informed and voluntary choices</a:t>
            </a:r>
            <a:endParaRPr/>
          </a:p>
          <a:p>
            <a:pPr marL="457200" lvl="0" indent="-368300" algn="l" rtl="0">
              <a:lnSpc>
                <a:spcPct val="110000"/>
              </a:lnSpc>
              <a:spcBef>
                <a:spcPts val="600"/>
              </a:spcBef>
              <a:spcAft>
                <a:spcPts val="0"/>
              </a:spcAft>
              <a:buSzPts val="2200"/>
              <a:buChar char="•"/>
            </a:pPr>
            <a:r>
              <a:rPr lang="en-US" sz="1700"/>
              <a:t>Recognize that “youth” includes many different groups – young adolescents, married youth, in school youth, employed youth, etc.</a:t>
            </a:r>
            <a:endParaRPr/>
          </a:p>
          <a:p>
            <a:pPr marL="457200" lvl="0" indent="-368300" algn="l" rtl="0">
              <a:lnSpc>
                <a:spcPct val="110000"/>
              </a:lnSpc>
              <a:spcBef>
                <a:spcPts val="600"/>
              </a:spcBef>
              <a:spcAft>
                <a:spcPts val="0"/>
              </a:spcAft>
              <a:buSzPts val="2200"/>
              <a:buChar char="•"/>
            </a:pPr>
            <a:r>
              <a:rPr lang="en-US" sz="1700"/>
              <a:t>Create a comfortable environment that ensures access for adolescent clients regardless of sex, gender identity or sexual orientation, age, ability, and relationship status</a:t>
            </a:r>
            <a:endParaRPr/>
          </a:p>
          <a:p>
            <a:pPr marL="457200" lvl="0" indent="-368300" algn="l" rtl="0">
              <a:lnSpc>
                <a:spcPct val="110000"/>
              </a:lnSpc>
              <a:spcBef>
                <a:spcPts val="600"/>
              </a:spcBef>
              <a:spcAft>
                <a:spcPts val="0"/>
              </a:spcAft>
              <a:buSzPts val="2200"/>
              <a:buChar char="•"/>
            </a:pPr>
            <a:r>
              <a:rPr lang="en-US" sz="1700"/>
              <a:t>Have different and/or affordable fees for youth</a:t>
            </a:r>
            <a:endParaRPr/>
          </a:p>
          <a:p>
            <a:pPr marL="457200" lvl="0" indent="-368300" algn="l" rtl="0">
              <a:lnSpc>
                <a:spcPct val="110000"/>
              </a:lnSpc>
              <a:spcBef>
                <a:spcPts val="600"/>
              </a:spcBef>
              <a:spcAft>
                <a:spcPts val="0"/>
              </a:spcAft>
              <a:buSzPts val="2200"/>
              <a:buChar char="•"/>
            </a:pPr>
            <a:r>
              <a:rPr lang="en-US" sz="1700"/>
              <a:t>Stay open during convenient hours, including offering evenings hours on some or all days</a:t>
            </a:r>
            <a:endParaRPr/>
          </a:p>
          <a:p>
            <a:pPr marL="457200" lvl="0" indent="-368300" algn="l" rtl="0">
              <a:lnSpc>
                <a:spcPct val="110000"/>
              </a:lnSpc>
              <a:spcBef>
                <a:spcPts val="600"/>
              </a:spcBef>
              <a:spcAft>
                <a:spcPts val="0"/>
              </a:spcAft>
              <a:buSzPts val="2200"/>
              <a:buChar char="•"/>
            </a:pPr>
            <a:r>
              <a:rPr lang="en-US" sz="1700"/>
              <a:t>Be mindful of clients’ ability to access the facility (physically and socially) </a:t>
            </a:r>
            <a:endParaRPr/>
          </a:p>
          <a:p>
            <a:pPr marL="457200" lvl="0" indent="-368300" algn="l" rtl="0">
              <a:lnSpc>
                <a:spcPct val="110000"/>
              </a:lnSpc>
              <a:spcBef>
                <a:spcPts val="600"/>
              </a:spcBef>
              <a:spcAft>
                <a:spcPts val="0"/>
              </a:spcAft>
              <a:buSzPts val="2200"/>
              <a:buChar char="•"/>
            </a:pPr>
            <a:r>
              <a:rPr lang="en-US" sz="1700"/>
              <a:t>Have targeted educational materials that address clients’ rights available on-site or posted</a:t>
            </a:r>
            <a:endParaRPr/>
          </a:p>
        </p:txBody>
      </p:sp>
      <p:sp>
        <p:nvSpPr>
          <p:cNvPr id="2293" name="Google Shape;2293;p40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162</a:t>
            </a:fld>
            <a:endParaRPr/>
          </a:p>
        </p:txBody>
      </p:sp>
      <p:sp>
        <p:nvSpPr>
          <p:cNvPr id="2294" name="Google Shape;2294;p400"/>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pic>
        <p:nvPicPr>
          <p:cNvPr id="2295" name="Google Shape;2295;p400"/>
          <p:cNvPicPr preferRelativeResize="0"/>
          <p:nvPr/>
        </p:nvPicPr>
        <p:blipFill rotWithShape="1">
          <a:blip r:embed="rId3">
            <a:alphaModFix/>
          </a:blip>
          <a:srcRect/>
          <a:stretch/>
        </p:blipFill>
        <p:spPr>
          <a:xfrm>
            <a:off x="7141600" y="1452550"/>
            <a:ext cx="5050400" cy="37987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9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9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9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9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9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9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9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9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2300"/>
        <p:cNvGrpSpPr/>
        <p:nvPr/>
      </p:nvGrpSpPr>
      <p:grpSpPr>
        <a:xfrm>
          <a:off x="0" y="0"/>
          <a:ext cx="0" cy="0"/>
          <a:chOff x="0" y="0"/>
          <a:chExt cx="0" cy="0"/>
        </a:xfrm>
      </p:grpSpPr>
      <p:sp>
        <p:nvSpPr>
          <p:cNvPr id="2301" name="Google Shape;2301;p401"/>
          <p:cNvSpPr txBox="1">
            <a:spLocks noGrp="1"/>
          </p:cNvSpPr>
          <p:nvPr>
            <p:ph type="title"/>
          </p:nvPr>
        </p:nvSpPr>
        <p:spPr>
          <a:xfrm>
            <a:off x="838200" y="474183"/>
            <a:ext cx="10515600" cy="82957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Teach the teacher!</a:t>
            </a:r>
            <a:endParaRPr/>
          </a:p>
        </p:txBody>
      </p:sp>
      <p:sp>
        <p:nvSpPr>
          <p:cNvPr id="2302" name="Google Shape;2302;p401"/>
          <p:cNvSpPr txBox="1">
            <a:spLocks noGrp="1"/>
          </p:cNvSpPr>
          <p:nvPr>
            <p:ph type="body" idx="1"/>
          </p:nvPr>
        </p:nvSpPr>
        <p:spPr>
          <a:xfrm>
            <a:off x="838200" y="169862"/>
            <a:ext cx="5384180" cy="39052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accent3"/>
              </a:buClr>
              <a:buSzPts val="1800"/>
              <a:buNone/>
            </a:pPr>
            <a:r>
              <a:rPr lang="en-US" b="1"/>
              <a:t>ACTIVITY 13</a:t>
            </a:r>
            <a:endParaRPr/>
          </a:p>
        </p:txBody>
      </p:sp>
      <p:sp>
        <p:nvSpPr>
          <p:cNvPr id="2303" name="Google Shape;2303;p40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163</a:t>
            </a:fld>
            <a:endParaRPr/>
          </a:p>
        </p:txBody>
      </p:sp>
      <p:sp>
        <p:nvSpPr>
          <p:cNvPr id="2304" name="Google Shape;2304;p401"/>
          <p:cNvSpPr txBox="1"/>
          <p:nvPr/>
        </p:nvSpPr>
        <p:spPr>
          <a:xfrm>
            <a:off x="838200" y="1056796"/>
            <a:ext cx="11140440" cy="580120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happens in the body for a woman to become pregnant?</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When a woman has her monthly bleeding, is she ovulating?</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is a back up method?</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is “effectiveness” of methods when trying to prevent pregnancy?</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Tell me what dual protection is. I don’t understand it.</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kind of lubricants can I tell someone they can use with condoms?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If a woman is HIV-positive, should she use spermicides?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How effective are ECPs?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kind of bleeding changes are to be expected with ECPs?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Should a woman with HIV use COCs?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should a client do if she misses a COC pill? If she misses 2? If she misses 3?</a:t>
            </a:r>
            <a:endParaRPr sz="1400" b="0" i="0" u="none" strike="noStrike" cap="none">
              <a:solidFill>
                <a:srgbClr val="000000"/>
              </a:solidFil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How are COCs different from POPs?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bleeding changes are associated with POPs?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How many days should a woman’s menstrual cycle be if she wants to use SDM?</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are the three criteria to use LAM?</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Where can a woman receive a progestin-only injection?</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bleeding changes are associated with injectables?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is the reinjection window for DMPA and for NET-EN?</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are the bleeding changes associated with implants?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What are some differences between copper and hormonal IUDs?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accent3"/>
              </a:buClr>
              <a:buSzPts val="1600"/>
              <a:buFont typeface="Arial"/>
              <a:buAutoNum type="arabicPeriod"/>
            </a:pPr>
            <a:r>
              <a:rPr lang="en-US" sz="1600" b="0" i="0" u="none" strike="noStrike" cap="none">
                <a:solidFill>
                  <a:schemeClr val="dk1"/>
                </a:solidFill>
                <a:latin typeface="Source Sans Pro"/>
                <a:ea typeface="Source Sans Pro"/>
                <a:cs typeface="Source Sans Pro"/>
                <a:sym typeface="Source Sans Pro"/>
              </a:rPr>
              <a:t>Tell me if this is true: female sterilization removes the womb and male sterilization removes the testicles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0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0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0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0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0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0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0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0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0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04">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04">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04">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04">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304">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04">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304">
                                            <p:txEl>
                                              <p:pRg st="16" end="16"/>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304">
                                            <p:txEl>
                                              <p:pRg st="17" end="17"/>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04">
                                            <p:txEl>
                                              <p:pRg st="18" end="18"/>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304">
                                            <p:txEl>
                                              <p:pRg st="19" end="19"/>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304">
                                            <p:txEl>
                                              <p:pRg st="20" end="2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2309"/>
        <p:cNvGrpSpPr/>
        <p:nvPr/>
      </p:nvGrpSpPr>
      <p:grpSpPr>
        <a:xfrm>
          <a:off x="0" y="0"/>
          <a:ext cx="0" cy="0"/>
          <a:chOff x="0" y="0"/>
          <a:chExt cx="0" cy="0"/>
        </a:xfrm>
      </p:grpSpPr>
      <p:sp>
        <p:nvSpPr>
          <p:cNvPr id="2310" name="Google Shape;2310;p53"/>
          <p:cNvSpPr/>
          <p:nvPr/>
        </p:nvSpPr>
        <p:spPr>
          <a:xfrm>
            <a:off x="9668108" y="0"/>
            <a:ext cx="2523893" cy="6858000"/>
          </a:xfrm>
          <a:prstGeom prst="rect">
            <a:avLst/>
          </a:prstGeom>
          <a:solidFill>
            <a:srgbClr val="2891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Source Sans Pro"/>
              <a:ea typeface="Source Sans Pro"/>
              <a:cs typeface="Source Sans Pro"/>
              <a:sym typeface="Source Sans Pro"/>
            </a:endParaRPr>
          </a:p>
        </p:txBody>
      </p:sp>
      <p:pic>
        <p:nvPicPr>
          <p:cNvPr id="2311" name="Google Shape;2311;p53" descr="A close up of a logo&#10;&#10;Description automatically generated"/>
          <p:cNvPicPr preferRelativeResize="0"/>
          <p:nvPr/>
        </p:nvPicPr>
        <p:blipFill rotWithShape="1">
          <a:blip r:embed="rId3">
            <a:alphaModFix/>
          </a:blip>
          <a:srcRect/>
          <a:stretch/>
        </p:blipFill>
        <p:spPr>
          <a:xfrm>
            <a:off x="1089648" y="5611903"/>
            <a:ext cx="2094811" cy="668557"/>
          </a:xfrm>
          <a:prstGeom prst="rect">
            <a:avLst/>
          </a:prstGeom>
          <a:noFill/>
          <a:ln>
            <a:noFill/>
          </a:ln>
        </p:spPr>
      </p:pic>
      <p:pic>
        <p:nvPicPr>
          <p:cNvPr id="2312" name="Google Shape;2312;p53"/>
          <p:cNvPicPr preferRelativeResize="0"/>
          <p:nvPr/>
        </p:nvPicPr>
        <p:blipFill rotWithShape="1">
          <a:blip r:embed="rId4">
            <a:alphaModFix/>
          </a:blip>
          <a:srcRect/>
          <a:stretch/>
        </p:blipFill>
        <p:spPr>
          <a:xfrm>
            <a:off x="3782357" y="5584260"/>
            <a:ext cx="2094828" cy="755960"/>
          </a:xfrm>
          <a:prstGeom prst="rect">
            <a:avLst/>
          </a:prstGeom>
          <a:noFill/>
          <a:ln>
            <a:noFill/>
          </a:ln>
        </p:spPr>
      </p:pic>
      <p:cxnSp>
        <p:nvCxnSpPr>
          <p:cNvPr id="2313" name="Google Shape;2313;p53"/>
          <p:cNvCxnSpPr/>
          <p:nvPr/>
        </p:nvCxnSpPr>
        <p:spPr>
          <a:xfrm>
            <a:off x="568712" y="658710"/>
            <a:ext cx="0" cy="5540580"/>
          </a:xfrm>
          <a:prstGeom prst="straightConnector1">
            <a:avLst/>
          </a:prstGeom>
          <a:noFill/>
          <a:ln w="50800" cap="rnd" cmpd="sng">
            <a:solidFill>
              <a:srgbClr val="289195"/>
            </a:solidFill>
            <a:prstDash val="solid"/>
            <a:round/>
            <a:headEnd type="none" w="sm" len="sm"/>
            <a:tailEnd type="none" w="sm" len="sm"/>
          </a:ln>
        </p:spPr>
      </p:cxnSp>
      <p:sp>
        <p:nvSpPr>
          <p:cNvPr id="2314" name="Google Shape;2314;p53"/>
          <p:cNvSpPr txBo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1" i="0" u="none" strike="noStrike" cap="none">
                <a:solidFill>
                  <a:srgbClr val="C4114C"/>
                </a:solidFill>
                <a:latin typeface="Source Sans Pro"/>
                <a:ea typeface="Source Sans Pro"/>
                <a:cs typeface="Source Sans Pro"/>
                <a:sym typeface="Source Sans Pro"/>
              </a:rPr>
              <a:t>THANK YOU</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p17"/>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male and female condoms?</a:t>
            </a:r>
            <a:endParaRPr/>
          </a:p>
        </p:txBody>
      </p:sp>
      <p:sp>
        <p:nvSpPr>
          <p:cNvPr id="647" name="Google Shape;647;p17"/>
          <p:cNvSpPr txBox="1">
            <a:spLocks noGrp="1"/>
          </p:cNvSpPr>
          <p:nvPr>
            <p:ph type="body" idx="1"/>
          </p:nvPr>
        </p:nvSpPr>
        <p:spPr>
          <a:xfrm>
            <a:off x="838199" y="1450715"/>
            <a:ext cx="7749209" cy="5165953"/>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00000"/>
              </a:lnSpc>
              <a:spcBef>
                <a:spcPts val="0"/>
              </a:spcBef>
              <a:spcAft>
                <a:spcPts val="0"/>
              </a:spcAft>
              <a:buClr>
                <a:schemeClr val="dk1"/>
              </a:buClr>
              <a:buSzPts val="3200"/>
              <a:buChar char="•"/>
            </a:pPr>
            <a:r>
              <a:rPr lang="en-US" sz="3200" b="1">
                <a:solidFill>
                  <a:schemeClr val="accent5"/>
                </a:solidFill>
              </a:rPr>
              <a:t>Short-acting</a:t>
            </a:r>
            <a:r>
              <a:rPr lang="en-US" sz="3200"/>
              <a:t> methods used by the man or woman</a:t>
            </a:r>
            <a:endParaRPr/>
          </a:p>
          <a:p>
            <a:pPr marL="228600" lvl="0" indent="-228600" algn="l" rtl="0">
              <a:lnSpc>
                <a:spcPct val="100000"/>
              </a:lnSpc>
              <a:spcBef>
                <a:spcPts val="1800"/>
              </a:spcBef>
              <a:spcAft>
                <a:spcPts val="0"/>
              </a:spcAft>
              <a:buSzPts val="3200"/>
              <a:buChar char="•"/>
            </a:pPr>
            <a:r>
              <a:rPr lang="en-US" sz="3200" b="1">
                <a:solidFill>
                  <a:schemeClr val="accent5"/>
                </a:solidFill>
              </a:rPr>
              <a:t>Sheaths</a:t>
            </a:r>
            <a:r>
              <a:rPr lang="en-US" sz="3200"/>
              <a:t> that fits over a man’s </a:t>
            </a:r>
            <a:br>
              <a:rPr lang="en-US" sz="3200"/>
            </a:br>
            <a:r>
              <a:rPr lang="en-US" sz="3200"/>
              <a:t>erect penis (male) or inside a woman’s vagina (female)</a:t>
            </a:r>
            <a:endParaRPr/>
          </a:p>
          <a:p>
            <a:pPr marL="228600" lvl="0" indent="-228600" algn="l" rtl="0">
              <a:lnSpc>
                <a:spcPct val="100000"/>
              </a:lnSpc>
              <a:spcBef>
                <a:spcPts val="1800"/>
              </a:spcBef>
              <a:spcAft>
                <a:spcPts val="0"/>
              </a:spcAft>
              <a:buSzPts val="3200"/>
              <a:buChar char="•"/>
            </a:pPr>
            <a:r>
              <a:rPr lang="en-US" sz="3200"/>
              <a:t>Prevent pregnancy by preventing sperm from reaching an egg (</a:t>
            </a:r>
            <a:r>
              <a:rPr lang="en-US" sz="3200" b="1">
                <a:solidFill>
                  <a:schemeClr val="accent5"/>
                </a:solidFill>
              </a:rPr>
              <a:t>barrier</a:t>
            </a:r>
            <a:r>
              <a:rPr lang="en-US" sz="3200"/>
              <a:t> method)</a:t>
            </a:r>
            <a:endParaRPr/>
          </a:p>
          <a:p>
            <a:pPr marL="228600" lvl="0" indent="-228600" algn="l" rtl="0">
              <a:lnSpc>
                <a:spcPct val="100000"/>
              </a:lnSpc>
              <a:spcBef>
                <a:spcPts val="1800"/>
              </a:spcBef>
              <a:spcAft>
                <a:spcPts val="0"/>
              </a:spcAft>
              <a:buSzPts val="3200"/>
              <a:buChar char="•"/>
            </a:pPr>
            <a:r>
              <a:rPr lang="en-US" sz="3200"/>
              <a:t>95-98% effective with </a:t>
            </a:r>
            <a:r>
              <a:rPr lang="en-US" sz="3200" b="1">
                <a:solidFill>
                  <a:schemeClr val="accent5"/>
                </a:solidFill>
              </a:rPr>
              <a:t>perfect</a:t>
            </a:r>
            <a:r>
              <a:rPr lang="en-US" sz="3200"/>
              <a:t> use</a:t>
            </a:r>
            <a:endParaRPr/>
          </a:p>
          <a:p>
            <a:pPr marL="228600" lvl="0" indent="-228600" algn="l" rtl="0">
              <a:lnSpc>
                <a:spcPct val="100000"/>
              </a:lnSpc>
              <a:spcBef>
                <a:spcPts val="1800"/>
              </a:spcBef>
              <a:spcAft>
                <a:spcPts val="0"/>
              </a:spcAft>
              <a:buSzPts val="3200"/>
              <a:buChar char="•"/>
            </a:pPr>
            <a:r>
              <a:rPr lang="en-US" sz="3200"/>
              <a:t>79-82% effective with </a:t>
            </a:r>
            <a:r>
              <a:rPr lang="en-US" sz="3200" b="1">
                <a:solidFill>
                  <a:schemeClr val="accent5"/>
                </a:solidFill>
              </a:rPr>
              <a:t>typical</a:t>
            </a:r>
            <a:r>
              <a:rPr lang="en-US" sz="3200"/>
              <a:t> use</a:t>
            </a:r>
            <a:endParaRPr/>
          </a:p>
          <a:p>
            <a:pPr marL="228600" lvl="0" indent="-25400" algn="l" rtl="0">
              <a:lnSpc>
                <a:spcPct val="100000"/>
              </a:lnSpc>
              <a:spcBef>
                <a:spcPts val="1800"/>
              </a:spcBef>
              <a:spcAft>
                <a:spcPts val="0"/>
              </a:spcAft>
              <a:buSzPts val="3200"/>
              <a:buNone/>
            </a:pPr>
            <a:endParaRPr sz="3200"/>
          </a:p>
        </p:txBody>
      </p:sp>
      <p:sp>
        <p:nvSpPr>
          <p:cNvPr id="648" name="Google Shape;648;p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sp>
        <p:nvSpPr>
          <p:cNvPr id="649" name="Google Shape;649;p17"/>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pic>
        <p:nvPicPr>
          <p:cNvPr id="650" name="Google Shape;650;p17" descr="Promoting Global Access to Female Condoms - Our Bodies Ourselves"/>
          <p:cNvPicPr preferRelativeResize="0"/>
          <p:nvPr/>
        </p:nvPicPr>
        <p:blipFill rotWithShape="1">
          <a:blip r:embed="rId3">
            <a:alphaModFix/>
          </a:blip>
          <a:srcRect/>
          <a:stretch/>
        </p:blipFill>
        <p:spPr>
          <a:xfrm>
            <a:off x="8587408" y="3428999"/>
            <a:ext cx="3604592" cy="3428999"/>
          </a:xfrm>
          <a:prstGeom prst="rect">
            <a:avLst/>
          </a:prstGeom>
          <a:noFill/>
          <a:ln>
            <a:noFill/>
          </a:ln>
        </p:spPr>
      </p:pic>
      <p:sp>
        <p:nvSpPr>
          <p:cNvPr id="651" name="Google Shape;651;p17"/>
          <p:cNvSpPr txBox="1"/>
          <p:nvPr/>
        </p:nvSpPr>
        <p:spPr>
          <a:xfrm>
            <a:off x="8587447" y="6616733"/>
            <a:ext cx="4104000" cy="2412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1882"/>
              <a:buFont typeface="Source Sans Pro"/>
              <a:buNone/>
            </a:pPr>
            <a:r>
              <a:rPr lang="en-US" sz="1000" b="0" i="0" u="none" strike="noStrike" cap="none">
                <a:solidFill>
                  <a:schemeClr val="lt1"/>
                </a:solidFill>
                <a:latin typeface="Source Sans Pro"/>
                <a:ea typeface="Source Sans Pro"/>
                <a:cs typeface="Source Sans Pro"/>
                <a:sym typeface="Source Sans Pro"/>
              </a:rPr>
              <a:t>Credit: PATH/Danny Ngan</a:t>
            </a:r>
            <a:endParaRPr sz="1000" b="0" i="0" u="none" strike="noStrike" cap="none">
              <a:solidFill>
                <a:schemeClr val="lt1"/>
              </a:solidFill>
              <a:latin typeface="Arial"/>
              <a:ea typeface="Arial"/>
              <a:cs typeface="Arial"/>
              <a:sym typeface="Arial"/>
            </a:endParaRPr>
          </a:p>
        </p:txBody>
      </p:sp>
      <p:sp>
        <p:nvSpPr>
          <p:cNvPr id="652" name="Google Shape;652;p17"/>
          <p:cNvSpPr txBox="1"/>
          <p:nvPr/>
        </p:nvSpPr>
        <p:spPr>
          <a:xfrm>
            <a:off x="9410453" y="1140056"/>
            <a:ext cx="1958502" cy="769441"/>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n-US" sz="4400" b="1" i="0" u="none" strike="noStrike" cap="none">
                <a:solidFill>
                  <a:schemeClr val="dk1"/>
                </a:solidFill>
                <a:latin typeface="Source Sans Pro"/>
                <a:ea typeface="Source Sans Pro"/>
                <a:cs typeface="Source Sans Pro"/>
                <a:sym typeface="Source Sans Pro"/>
              </a:rPr>
              <a:t>Male</a:t>
            </a:r>
            <a:endParaRPr sz="1400" b="0" i="0" u="none" strike="noStrike" cap="none">
              <a:solidFill>
                <a:srgbClr val="000000"/>
              </a:solidFill>
              <a:latin typeface="Arial"/>
              <a:ea typeface="Arial"/>
              <a:cs typeface="Arial"/>
              <a:sym typeface="Arial"/>
            </a:endParaRPr>
          </a:p>
        </p:txBody>
      </p:sp>
      <p:sp>
        <p:nvSpPr>
          <p:cNvPr id="653" name="Google Shape;653;p17"/>
          <p:cNvSpPr txBox="1"/>
          <p:nvPr/>
        </p:nvSpPr>
        <p:spPr>
          <a:xfrm>
            <a:off x="8587409" y="3395926"/>
            <a:ext cx="3604592" cy="76944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n-US" sz="4400" b="1" i="0" u="none" strike="noStrike" cap="none">
                <a:solidFill>
                  <a:schemeClr val="lt1"/>
                </a:solidFill>
                <a:latin typeface="Source Sans Pro"/>
                <a:ea typeface="Source Sans Pro"/>
                <a:cs typeface="Source Sans Pro"/>
                <a:sym typeface="Source Sans Pro"/>
              </a:rPr>
              <a:t>Female</a:t>
            </a:r>
            <a:endParaRPr sz="1400" b="0" i="0" u="none" strike="noStrike" cap="none">
              <a:solidFill>
                <a:srgbClr val="000000"/>
              </a:solidFill>
              <a:latin typeface="Arial"/>
              <a:ea typeface="Arial"/>
              <a:cs typeface="Arial"/>
              <a:sym typeface="Arial"/>
            </a:endParaRPr>
          </a:p>
        </p:txBody>
      </p:sp>
      <p:pic>
        <p:nvPicPr>
          <p:cNvPr id="654" name="Google Shape;654;p17"/>
          <p:cNvPicPr preferRelativeResize="0"/>
          <p:nvPr/>
        </p:nvPicPr>
        <p:blipFill rotWithShape="1">
          <a:blip r:embed="rId4">
            <a:alphaModFix/>
          </a:blip>
          <a:srcRect l="31436" b="13095"/>
          <a:stretch/>
        </p:blipFill>
        <p:spPr>
          <a:xfrm>
            <a:off x="8587400" y="0"/>
            <a:ext cx="3604600" cy="3429000"/>
          </a:xfrm>
          <a:prstGeom prst="rect">
            <a:avLst/>
          </a:prstGeom>
          <a:noFill/>
          <a:ln>
            <a:noFill/>
          </a:ln>
        </p:spPr>
      </p:pic>
      <p:sp>
        <p:nvSpPr>
          <p:cNvPr id="655" name="Google Shape;655;p17"/>
          <p:cNvSpPr txBox="1"/>
          <p:nvPr/>
        </p:nvSpPr>
        <p:spPr>
          <a:xfrm>
            <a:off x="8587459" y="30901"/>
            <a:ext cx="36045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n-US" sz="4400" b="1" i="0" u="none" strike="noStrike" cap="none">
                <a:solidFill>
                  <a:schemeClr val="dk1"/>
                </a:solidFill>
                <a:latin typeface="Source Sans Pro"/>
                <a:ea typeface="Source Sans Pro"/>
                <a:cs typeface="Source Sans Pro"/>
                <a:sym typeface="Source Sans Pro"/>
              </a:rPr>
              <a:t>Male</a:t>
            </a:r>
            <a:endParaRPr sz="1400" b="0" i="0" u="none" strike="noStrike" cap="none">
              <a:solidFill>
                <a:schemeClr val="dk1"/>
              </a:solidFill>
              <a:latin typeface="Arial"/>
              <a:ea typeface="Arial"/>
              <a:cs typeface="Arial"/>
              <a:sym typeface="Arial"/>
            </a:endParaRPr>
          </a:p>
        </p:txBody>
      </p:sp>
      <p:sp>
        <p:nvSpPr>
          <p:cNvPr id="656" name="Google Shape;656;p17"/>
          <p:cNvSpPr txBox="1"/>
          <p:nvPr/>
        </p:nvSpPr>
        <p:spPr>
          <a:xfrm>
            <a:off x="8587400" y="31878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Source Sans Pro"/>
                <a:ea typeface="Source Sans Pro"/>
                <a:cs typeface="Source Sans Pro"/>
                <a:sym typeface="Source Sans Pro"/>
              </a:rPr>
              <a:t>Credit: Oleksandr Latkun from NounProject.com</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23"/>
          <p:cNvSpPr txBox="1">
            <a:spLocks noGrp="1"/>
          </p:cNvSpPr>
          <p:nvPr>
            <p:ph type="title"/>
          </p:nvPr>
        </p:nvSpPr>
        <p:spPr>
          <a:xfrm>
            <a:off x="838199" y="365126"/>
            <a:ext cx="7196847" cy="109913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Condoms: What you should know</a:t>
            </a:r>
            <a:endParaRPr/>
          </a:p>
        </p:txBody>
      </p:sp>
      <p:sp>
        <p:nvSpPr>
          <p:cNvPr id="663" name="Google Shape;663;p23"/>
          <p:cNvSpPr txBox="1">
            <a:spLocks noGrp="1"/>
          </p:cNvSpPr>
          <p:nvPr>
            <p:ph type="body" idx="1"/>
          </p:nvPr>
        </p:nvSpPr>
        <p:spPr>
          <a:xfrm>
            <a:off x="838199" y="1430177"/>
            <a:ext cx="7702686" cy="4737867"/>
          </a:xfrm>
          <a:prstGeom prst="rect">
            <a:avLst/>
          </a:prstGeom>
          <a:noFill/>
          <a:ln>
            <a:noFill/>
          </a:ln>
        </p:spPr>
        <p:txBody>
          <a:bodyPr spcFirstLastPara="1" wrap="square" lIns="91425" tIns="45700" rIns="91425" bIns="45700" anchor="t" anchorCtr="0">
            <a:normAutofit/>
          </a:bodyPr>
          <a:lstStyle/>
          <a:p>
            <a:pPr marL="342900" lvl="0" indent="-336550" algn="l" rtl="0">
              <a:lnSpc>
                <a:spcPct val="100000"/>
              </a:lnSpc>
              <a:spcBef>
                <a:spcPts val="0"/>
              </a:spcBef>
              <a:spcAft>
                <a:spcPts val="0"/>
              </a:spcAft>
              <a:buClr>
                <a:schemeClr val="dk1"/>
              </a:buClr>
              <a:buSzPts val="3100"/>
              <a:buFont typeface="Arial"/>
              <a:buChar char="•"/>
            </a:pPr>
            <a:r>
              <a:rPr lang="en-US" sz="2600"/>
              <a:t>Male and female condoms are the </a:t>
            </a:r>
            <a:r>
              <a:rPr lang="en-US" sz="2600" i="1" u="sng"/>
              <a:t>only</a:t>
            </a:r>
            <a:r>
              <a:rPr lang="en-US" sz="2600"/>
              <a:t> FP methods that provide </a:t>
            </a:r>
            <a:r>
              <a:rPr lang="en-US" sz="2600" b="1">
                <a:solidFill>
                  <a:schemeClr val="accent5"/>
                </a:solidFill>
              </a:rPr>
              <a:t>dual protection:</a:t>
            </a:r>
            <a:endParaRPr sz="2600"/>
          </a:p>
          <a:p>
            <a:pPr marL="800100" lvl="1" indent="-336550" algn="l" rtl="0">
              <a:lnSpc>
                <a:spcPct val="100000"/>
              </a:lnSpc>
              <a:spcBef>
                <a:spcPts val="600"/>
              </a:spcBef>
              <a:spcAft>
                <a:spcPts val="0"/>
              </a:spcAft>
              <a:buSzPts val="3100"/>
              <a:buFont typeface="Arial"/>
              <a:buChar char="•"/>
            </a:pPr>
            <a:r>
              <a:rPr lang="en-US" sz="2600"/>
              <a:t>Protection from unintended pregnancy</a:t>
            </a:r>
            <a:endParaRPr sz="2600"/>
          </a:p>
          <a:p>
            <a:pPr marL="1381125" lvl="0" indent="0" algn="l" rtl="0">
              <a:lnSpc>
                <a:spcPct val="100000"/>
              </a:lnSpc>
              <a:spcBef>
                <a:spcPts val="600"/>
              </a:spcBef>
              <a:spcAft>
                <a:spcPts val="0"/>
              </a:spcAft>
              <a:buClr>
                <a:schemeClr val="dk1"/>
              </a:buClr>
              <a:buSzPts val="3200"/>
              <a:buNone/>
            </a:pPr>
            <a:r>
              <a:rPr lang="en-US" sz="2600" i="1" u="sng">
                <a:solidFill>
                  <a:schemeClr val="accent5"/>
                </a:solidFill>
              </a:rPr>
              <a:t>and</a:t>
            </a:r>
            <a:endParaRPr sz="2600"/>
          </a:p>
          <a:p>
            <a:pPr marL="800100" lvl="1" indent="-336550" algn="l" rtl="0">
              <a:lnSpc>
                <a:spcPct val="100000"/>
              </a:lnSpc>
              <a:spcBef>
                <a:spcPts val="600"/>
              </a:spcBef>
              <a:spcAft>
                <a:spcPts val="0"/>
              </a:spcAft>
              <a:buSzPts val="3100"/>
              <a:buFont typeface="Arial"/>
              <a:buChar char="•"/>
            </a:pPr>
            <a:r>
              <a:rPr lang="en-US" sz="2600"/>
              <a:t>Protection from transmission of HIV and other STIs between partners</a:t>
            </a:r>
            <a:endParaRPr sz="2600"/>
          </a:p>
          <a:p>
            <a:pPr marL="342900" lvl="0" indent="-336550" algn="l" rtl="0">
              <a:lnSpc>
                <a:spcPct val="100000"/>
              </a:lnSpc>
              <a:spcBef>
                <a:spcPts val="600"/>
              </a:spcBef>
              <a:spcAft>
                <a:spcPts val="0"/>
              </a:spcAft>
              <a:buSzPts val="3100"/>
              <a:buFont typeface="Arial"/>
              <a:buChar char="•"/>
            </a:pPr>
            <a:r>
              <a:rPr lang="en-US" sz="2600"/>
              <a:t>When used correctly with every act of sex, condoms prevent </a:t>
            </a:r>
            <a:r>
              <a:rPr lang="en-US" sz="2600" b="1">
                <a:solidFill>
                  <a:schemeClr val="accent5"/>
                </a:solidFill>
              </a:rPr>
              <a:t>80-95% of HIV infections</a:t>
            </a:r>
            <a:r>
              <a:rPr lang="en-US" sz="2600"/>
              <a:t> that would have occurred without condoms</a:t>
            </a:r>
            <a:endParaRPr sz="2600"/>
          </a:p>
          <a:p>
            <a:pPr marL="342900" lvl="0" indent="-336550" algn="l" rtl="0">
              <a:lnSpc>
                <a:spcPct val="100000"/>
              </a:lnSpc>
              <a:spcBef>
                <a:spcPts val="600"/>
              </a:spcBef>
              <a:spcAft>
                <a:spcPts val="0"/>
              </a:spcAft>
              <a:buSzPts val="3100"/>
              <a:buFont typeface="Arial"/>
              <a:buChar char="•"/>
            </a:pPr>
            <a:r>
              <a:rPr lang="en-US" sz="2600"/>
              <a:t>This method is one that </a:t>
            </a:r>
            <a:r>
              <a:rPr lang="en-US" sz="2600" b="1">
                <a:solidFill>
                  <a:schemeClr val="accent5"/>
                </a:solidFill>
              </a:rPr>
              <a:t>youth</a:t>
            </a:r>
            <a:r>
              <a:rPr lang="en-US" sz="2600"/>
              <a:t> often prefer</a:t>
            </a:r>
            <a:endParaRPr sz="2600"/>
          </a:p>
        </p:txBody>
      </p:sp>
      <p:pic>
        <p:nvPicPr>
          <p:cNvPr id="664" name="Google Shape;664;p23"/>
          <p:cNvPicPr preferRelativeResize="0"/>
          <p:nvPr/>
        </p:nvPicPr>
        <p:blipFill rotWithShape="1">
          <a:blip r:embed="rId3">
            <a:alphaModFix/>
          </a:blip>
          <a:srcRect/>
          <a:stretch/>
        </p:blipFill>
        <p:spPr>
          <a:xfrm>
            <a:off x="8693273" y="3125861"/>
            <a:ext cx="3346315" cy="2182379"/>
          </a:xfrm>
          <a:prstGeom prst="rect">
            <a:avLst/>
          </a:prstGeom>
          <a:noFill/>
          <a:ln>
            <a:noFill/>
          </a:ln>
        </p:spPr>
      </p:pic>
      <p:pic>
        <p:nvPicPr>
          <p:cNvPr id="665" name="Google Shape;665;p23"/>
          <p:cNvPicPr preferRelativeResize="0"/>
          <p:nvPr/>
        </p:nvPicPr>
        <p:blipFill rotWithShape="1">
          <a:blip r:embed="rId4">
            <a:alphaModFix/>
          </a:blip>
          <a:srcRect/>
          <a:stretch/>
        </p:blipFill>
        <p:spPr>
          <a:xfrm>
            <a:off x="9401462" y="1705925"/>
            <a:ext cx="1929949" cy="19299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19"/>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condoms</a:t>
            </a:r>
            <a:endParaRPr/>
          </a:p>
        </p:txBody>
      </p:sp>
      <p:sp>
        <p:nvSpPr>
          <p:cNvPr id="672" name="Google Shape;672;p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sp>
        <p:nvSpPr>
          <p:cNvPr id="673" name="Google Shape;673;p19"/>
          <p:cNvSpPr txBox="1"/>
          <p:nvPr/>
        </p:nvSpPr>
        <p:spPr>
          <a:xfrm>
            <a:off x="851452" y="1600200"/>
            <a:ext cx="5244548"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Male condoms are widely available and often affordable</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Quick return to 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HIV/STI prevention</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side effects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effect on monthly bleeding</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Female condoms can be controlled by the woman</a:t>
            </a:r>
            <a:endParaRPr sz="2800" b="0" i="0" u="none" strike="noStrike" cap="none">
              <a:solidFill>
                <a:schemeClr val="dk1"/>
              </a:solidFill>
              <a:latin typeface="Source Sans Pro"/>
              <a:ea typeface="Source Sans Pro"/>
              <a:cs typeface="Source Sans Pro"/>
              <a:sym typeface="Source Sans Pro"/>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674" name="Google Shape;674;p19"/>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Not as effective at preventing pregnancy as some methods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interrupt sex and reduce sensation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Requires partner communication and cooperation to use</a:t>
            </a:r>
            <a:endParaRPr sz="1400" b="0" i="0" u="none" strike="noStrike" cap="none">
              <a:solidFill>
                <a:srgbClr val="000000"/>
              </a:solidFil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be damaged by oil-based </a:t>
            </a:r>
            <a:r>
              <a:rPr lang="en-US" sz="2800"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lubricants</a:t>
            </a:r>
            <a:r>
              <a:rPr lang="en-US" sz="2800" b="0" i="0" u="none" strike="noStrike" cap="none">
                <a:solidFill>
                  <a:schemeClr val="dk1"/>
                </a:solidFill>
                <a:latin typeface="Source Sans Pro"/>
                <a:ea typeface="Source Sans Pro"/>
                <a:cs typeface="Source Sans Pro"/>
                <a:sym typeface="Source Sans Pro"/>
              </a:rPr>
              <a:t>, </a:t>
            </a:r>
            <a:r>
              <a:rPr lang="en-US" sz="2800"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heat</a:t>
            </a:r>
            <a:r>
              <a:rPr lang="en-US" sz="2800" b="0" i="0" u="none" strike="noStrike" cap="none">
                <a:solidFill>
                  <a:schemeClr val="dk1"/>
                </a:solidFill>
                <a:latin typeface="Source Sans Pro"/>
                <a:ea typeface="Source Sans Pro"/>
                <a:cs typeface="Source Sans Pro"/>
                <a:sym typeface="Source Sans Pro"/>
              </a:rPr>
              <a:t> (above 104°F/40°C), humidity or light </a:t>
            </a:r>
            <a:endParaRPr sz="1400" b="0" i="0" u="none" strike="noStrike" cap="none">
              <a:solidFill>
                <a:srgbClr val="000000"/>
              </a:solidFill>
              <a:sym typeface="Arial"/>
            </a:endParaRPr>
          </a:p>
          <a:p>
            <a:pPr marL="228600" marR="0" lvl="0" indent="-139700" algn="l" rtl="0">
              <a:lnSpc>
                <a:spcPct val="95000"/>
              </a:lnSpc>
              <a:spcBef>
                <a:spcPts val="420"/>
              </a:spcBef>
              <a:spcAft>
                <a:spcPts val="0"/>
              </a:spcAft>
              <a:buClr>
                <a:schemeClr val="dk1"/>
              </a:buClr>
              <a:buSzPts val="1400"/>
              <a:buFont typeface="Arial"/>
              <a:buNone/>
            </a:pPr>
            <a:endParaRPr sz="1400" b="0" i="0" u="none" strike="noStrike" cap="none">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Overview of FP methods</a:t>
            </a:r>
            <a:endParaRPr/>
          </a:p>
        </p:txBody>
      </p:sp>
      <p:sp>
        <p:nvSpPr>
          <p:cNvPr id="460" name="Google Shape;460;p3"/>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323"/>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Condoms</a:t>
            </a:r>
            <a:endParaRPr/>
          </a:p>
        </p:txBody>
      </p:sp>
      <p:sp>
        <p:nvSpPr>
          <p:cNvPr id="681" name="Google Shape;681;p32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sp>
        <p:nvSpPr>
          <p:cNvPr id="682" name="Google Shape;682;p323"/>
          <p:cNvSpPr txBox="1"/>
          <p:nvPr/>
        </p:nvSpPr>
        <p:spPr>
          <a:xfrm>
            <a:off x="851451" y="1600200"/>
            <a:ext cx="7903443" cy="5181600"/>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Use a new condom for each sex act, every time</a:t>
            </a:r>
            <a:endParaRPr sz="1400" b="0" i="0" u="none" strike="noStrike" cap="none">
              <a:solidFill>
                <a:srgbClr val="000000"/>
              </a:solidFill>
              <a:latin typeface="Arial"/>
              <a:ea typeface="Arial"/>
              <a:cs typeface="Arial"/>
              <a:sym typeface="Arial"/>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Only use one condom at a time</a:t>
            </a:r>
            <a:endParaRPr sz="1400" b="0" i="0" u="none" strike="noStrike" cap="none">
              <a:solidFill>
                <a:srgbClr val="000000"/>
              </a:solidFill>
              <a:latin typeface="Arial"/>
              <a:ea typeface="Arial"/>
              <a:cs typeface="Arial"/>
              <a:sym typeface="Arial"/>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Do not offer oil-based lubricant, which can damage the condom</a:t>
            </a:r>
            <a:endParaRPr sz="2800" b="0" i="0" u="none" strike="noStrike" cap="none">
              <a:solidFill>
                <a:schemeClr val="dk1"/>
              </a:solidFill>
              <a:latin typeface="Source Sans Pro"/>
              <a:ea typeface="Source Sans Pro"/>
              <a:cs typeface="Source Sans Pro"/>
              <a:sym typeface="Source Sans Pro"/>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Spermicides are a good lubricant option and provide additional protection from unintended pregnancy</a:t>
            </a:r>
            <a:endParaRPr sz="2800" b="0" i="0" u="none" strike="noStrike" cap="none">
              <a:solidFill>
                <a:schemeClr val="dk1"/>
              </a:solidFill>
              <a:latin typeface="Source Sans Pro"/>
              <a:ea typeface="Source Sans Pro"/>
              <a:cs typeface="Source Sans Pro"/>
              <a:sym typeface="Source Sans Pro"/>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accent5"/>
                </a:solidFill>
                <a:latin typeface="Source Sans Pro"/>
                <a:ea typeface="Source Sans Pro"/>
                <a:cs typeface="Source Sans Pro"/>
                <a:sym typeface="Source Sans Pro"/>
              </a:rPr>
              <a:t>Male condom:</a:t>
            </a:r>
            <a:r>
              <a:rPr lang="en-US" sz="2800" b="0" i="0" u="none" strike="noStrike" cap="none">
                <a:solidFill>
                  <a:schemeClr val="dk1"/>
                </a:solidFill>
                <a:latin typeface="Source Sans Pro"/>
                <a:ea typeface="Source Sans Pro"/>
                <a:cs typeface="Source Sans Pro"/>
                <a:sym typeface="Source Sans Pro"/>
              </a:rPr>
              <a:t> Pinch the tip of the condom and roll down over erect penis</a:t>
            </a:r>
            <a:endParaRPr sz="1400" b="0" i="0" u="none" strike="noStrike" cap="none">
              <a:solidFill>
                <a:srgbClr val="000000"/>
              </a:solidFill>
              <a:latin typeface="Arial"/>
              <a:ea typeface="Arial"/>
              <a:cs typeface="Arial"/>
              <a:sym typeface="Arial"/>
            </a:endParaRPr>
          </a:p>
          <a:p>
            <a:pPr marL="914400" marR="0" lvl="0" indent="-43053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accent5"/>
                </a:solidFill>
                <a:latin typeface="Source Sans Pro"/>
                <a:ea typeface="Source Sans Pro"/>
                <a:cs typeface="Source Sans Pro"/>
                <a:sym typeface="Source Sans Pro"/>
              </a:rPr>
              <a:t>Female condom: </a:t>
            </a:r>
            <a:r>
              <a:rPr lang="en-US" sz="2800" b="0" i="0" u="none" strike="noStrike" cap="none">
                <a:solidFill>
                  <a:schemeClr val="dk1"/>
                </a:solidFill>
                <a:latin typeface="Source Sans Pro"/>
                <a:ea typeface="Source Sans Pro"/>
                <a:cs typeface="Source Sans Pro"/>
                <a:sym typeface="Source Sans Pro"/>
              </a:rPr>
              <a:t>Squeeze the inner ring at the closed end and insert into vagina as far as possible. Make sure the outer ring is outside the vagina and the condom is not twisted</a:t>
            </a:r>
            <a:endParaRPr sz="1400" b="0" i="0" u="none" strike="noStrike" cap="none">
              <a:solidFill>
                <a:srgbClr val="000000"/>
              </a:solidFill>
              <a:latin typeface="Arial"/>
              <a:ea typeface="Arial"/>
              <a:cs typeface="Arial"/>
              <a:sym typeface="Arial"/>
            </a:endParaRPr>
          </a:p>
        </p:txBody>
      </p:sp>
      <p:grpSp>
        <p:nvGrpSpPr>
          <p:cNvPr id="684" name="Google Shape;684;p323"/>
          <p:cNvGrpSpPr/>
          <p:nvPr/>
        </p:nvGrpSpPr>
        <p:grpSpPr>
          <a:xfrm>
            <a:off x="9973092" y="1600200"/>
            <a:ext cx="1148826" cy="1241730"/>
            <a:chOff x="3888" y="1697"/>
            <a:chExt cx="1029" cy="1152"/>
          </a:xfrm>
        </p:grpSpPr>
        <p:sp>
          <p:nvSpPr>
            <p:cNvPr id="685" name="Google Shape;685;p323"/>
            <p:cNvSpPr/>
            <p:nvPr/>
          </p:nvSpPr>
          <p:spPr>
            <a:xfrm>
              <a:off x="3888" y="2141"/>
              <a:ext cx="1029" cy="329"/>
            </a:xfrm>
            <a:prstGeom prst="rect">
              <a:avLst/>
            </a:prstGeom>
            <a:noFill/>
            <a:ln w="9525" cap="flat" cmpd="sng">
              <a:solidFill>
                <a:srgbClr val="00CC99"/>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pic>
          <p:nvPicPr>
            <p:cNvPr id="686" name="Google Shape;686;p323" descr="Condom-Step-#4"/>
            <p:cNvPicPr preferRelativeResize="0"/>
            <p:nvPr/>
          </p:nvPicPr>
          <p:blipFill rotWithShape="1">
            <a:blip r:embed="rId3">
              <a:alphaModFix/>
            </a:blip>
            <a:srcRect/>
            <a:stretch/>
          </p:blipFill>
          <p:spPr>
            <a:xfrm>
              <a:off x="3952" y="1697"/>
              <a:ext cx="965" cy="1152"/>
            </a:xfrm>
            <a:prstGeom prst="rect">
              <a:avLst/>
            </a:prstGeom>
            <a:noFill/>
            <a:ln>
              <a:noFill/>
            </a:ln>
          </p:spPr>
        </p:pic>
      </p:grpSp>
      <p:sp>
        <p:nvSpPr>
          <p:cNvPr id="687" name="Google Shape;687;p323"/>
          <p:cNvSpPr txBox="1"/>
          <p:nvPr/>
        </p:nvSpPr>
        <p:spPr>
          <a:xfrm>
            <a:off x="9241277" y="2991415"/>
            <a:ext cx="2684023"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Male condom</a:t>
            </a:r>
            <a:endParaRPr sz="1400" b="0" i="0" u="none" strike="noStrike" cap="none">
              <a:solidFill>
                <a:srgbClr val="000000"/>
              </a:solidFill>
              <a:latin typeface="Arial"/>
              <a:ea typeface="Arial"/>
              <a:cs typeface="Arial"/>
              <a:sym typeface="Arial"/>
            </a:endParaRPr>
          </a:p>
        </p:txBody>
      </p:sp>
      <p:sp>
        <p:nvSpPr>
          <p:cNvPr id="688" name="Google Shape;688;p323"/>
          <p:cNvSpPr txBox="1"/>
          <p:nvPr/>
        </p:nvSpPr>
        <p:spPr>
          <a:xfrm>
            <a:off x="9219483" y="5861911"/>
            <a:ext cx="2684023"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Female condom</a:t>
            </a:r>
            <a:endParaRPr sz="1400" b="0" i="0" u="none" strike="noStrike" cap="none">
              <a:solidFill>
                <a:srgbClr val="000000"/>
              </a:solidFill>
              <a:latin typeface="Arial"/>
              <a:ea typeface="Arial"/>
              <a:cs typeface="Arial"/>
              <a:sym typeface="Arial"/>
            </a:endParaRPr>
          </a:p>
        </p:txBody>
      </p:sp>
      <p:sp>
        <p:nvSpPr>
          <p:cNvPr id="689" name="Google Shape;689;p323"/>
          <p:cNvSpPr txBox="1"/>
          <p:nvPr/>
        </p:nvSpPr>
        <p:spPr>
          <a:xfrm>
            <a:off x="8881100" y="6611700"/>
            <a:ext cx="33108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Condoms job aids</a:t>
            </a:r>
            <a:endParaRPr sz="1000" b="0" i="0" u="none" strike="noStrike" cap="none">
              <a:solidFill>
                <a:schemeClr val="dk1"/>
              </a:solidFill>
              <a:latin typeface="Source Sans Pro"/>
              <a:ea typeface="Source Sans Pro"/>
              <a:cs typeface="Source Sans Pro"/>
              <a:sym typeface="Source Sans Pro"/>
            </a:endParaRPr>
          </a:p>
        </p:txBody>
      </p:sp>
      <p:grpSp>
        <p:nvGrpSpPr>
          <p:cNvPr id="690" name="Google Shape;690;p323"/>
          <p:cNvGrpSpPr/>
          <p:nvPr/>
        </p:nvGrpSpPr>
        <p:grpSpPr>
          <a:xfrm>
            <a:off x="9371708" y="4016049"/>
            <a:ext cx="2351432" cy="1651928"/>
            <a:chOff x="7241892" y="1792709"/>
            <a:chExt cx="2459400" cy="1704600"/>
          </a:xfrm>
        </p:grpSpPr>
        <p:pic>
          <p:nvPicPr>
            <p:cNvPr id="691" name="Google Shape;691;p323" descr="insertion"/>
            <p:cNvPicPr preferRelativeResize="0"/>
            <p:nvPr/>
          </p:nvPicPr>
          <p:blipFill rotWithShape="1">
            <a:blip r:embed="rId4">
              <a:alphaModFix/>
            </a:blip>
            <a:srcRect/>
            <a:stretch/>
          </p:blipFill>
          <p:spPr>
            <a:xfrm>
              <a:off x="7490650" y="1811510"/>
              <a:ext cx="1991163" cy="1403767"/>
            </a:xfrm>
            <a:prstGeom prst="rect">
              <a:avLst/>
            </a:prstGeom>
            <a:noFill/>
            <a:ln>
              <a:noFill/>
            </a:ln>
          </p:spPr>
        </p:pic>
        <p:cxnSp>
          <p:nvCxnSpPr>
            <p:cNvPr id="692" name="Google Shape;692;p323"/>
            <p:cNvCxnSpPr/>
            <p:nvPr/>
          </p:nvCxnSpPr>
          <p:spPr>
            <a:xfrm rot="10800000">
              <a:off x="8027546" y="2254434"/>
              <a:ext cx="284400" cy="100200"/>
            </a:xfrm>
            <a:prstGeom prst="straightConnector1">
              <a:avLst/>
            </a:prstGeom>
            <a:noFill/>
            <a:ln w="9525" cap="flat" cmpd="sng">
              <a:solidFill>
                <a:schemeClr val="dk1"/>
              </a:solidFill>
              <a:prstDash val="solid"/>
              <a:round/>
              <a:headEnd type="none" w="sm" len="sm"/>
              <a:tailEnd type="triangle" w="med" len="med"/>
            </a:ln>
          </p:spPr>
        </p:cxnSp>
        <p:cxnSp>
          <p:nvCxnSpPr>
            <p:cNvPr id="693" name="Google Shape;693;p323"/>
            <p:cNvCxnSpPr/>
            <p:nvPr/>
          </p:nvCxnSpPr>
          <p:spPr>
            <a:xfrm rot="10800000" flipH="1">
              <a:off x="7490650" y="2805708"/>
              <a:ext cx="142200" cy="309300"/>
            </a:xfrm>
            <a:prstGeom prst="straightConnector1">
              <a:avLst/>
            </a:prstGeom>
            <a:noFill/>
            <a:ln w="9525" cap="flat" cmpd="sng">
              <a:solidFill>
                <a:schemeClr val="dk1"/>
              </a:solidFill>
              <a:prstDash val="solid"/>
              <a:round/>
              <a:headEnd type="none" w="sm" len="sm"/>
              <a:tailEnd type="triangle" w="med" len="med"/>
            </a:ln>
          </p:spPr>
        </p:cxnSp>
        <p:sp>
          <p:nvSpPr>
            <p:cNvPr id="694" name="Google Shape;694;p323"/>
            <p:cNvSpPr/>
            <p:nvPr/>
          </p:nvSpPr>
          <p:spPr>
            <a:xfrm>
              <a:off x="7241892" y="1792709"/>
              <a:ext cx="2459400" cy="1704600"/>
            </a:xfrm>
            <a:prstGeom prst="rect">
              <a:avLst/>
            </a:prstGeom>
            <a:noFill/>
            <a:ln w="19050" cap="flat" cmpd="sng">
              <a:solidFill>
                <a:srgbClr val="FF99C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683" name="Google Shape;683;p323"/>
          <p:cNvSpPr txBox="1"/>
          <p:nvPr/>
        </p:nvSpPr>
        <p:spPr>
          <a:xfrm>
            <a:off x="8455633" y="4395374"/>
            <a:ext cx="1571288"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Open end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324"/>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Condoms (continued)</a:t>
            </a:r>
            <a:endParaRPr/>
          </a:p>
        </p:txBody>
      </p:sp>
      <p:sp>
        <p:nvSpPr>
          <p:cNvPr id="701" name="Google Shape;701;p32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a:p>
        </p:txBody>
      </p:sp>
      <p:sp>
        <p:nvSpPr>
          <p:cNvPr id="702" name="Google Shape;702;p324"/>
          <p:cNvSpPr txBox="1"/>
          <p:nvPr/>
        </p:nvSpPr>
        <p:spPr>
          <a:xfrm>
            <a:off x="851451" y="1600200"/>
            <a:ext cx="7903443" cy="518160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0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2. What to expect </a:t>
            </a:r>
            <a:r>
              <a:rPr lang="en-US" sz="32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914400" marR="0" lvl="0" indent="-443864"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The client should not expect any side effects</a:t>
            </a:r>
            <a:endParaRPr sz="1400" b="0" i="0" u="none" strike="noStrike" cap="none">
              <a:solidFill>
                <a:srgbClr val="000000"/>
              </a:solidFill>
              <a:latin typeface="Arial"/>
              <a:ea typeface="Arial"/>
              <a:cs typeface="Arial"/>
              <a:sym typeface="Arial"/>
            </a:endParaRPr>
          </a:p>
          <a:p>
            <a:pPr marL="914400" marR="0" lvl="0" indent="-443864"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Condom slippage or breakage is rare!</a:t>
            </a:r>
            <a:endParaRPr sz="1400" b="0" i="0" u="none" strike="noStrike" cap="none">
              <a:solidFill>
                <a:srgbClr val="000000"/>
              </a:solidFill>
              <a:latin typeface="Arial"/>
              <a:ea typeface="Arial"/>
              <a:cs typeface="Arial"/>
              <a:sym typeface="Arial"/>
            </a:endParaRPr>
          </a:p>
          <a:p>
            <a:pPr marL="914400" marR="0" lvl="0" indent="-443864"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How to manage possible problems:</a:t>
            </a:r>
            <a:endParaRPr sz="1400" b="0" i="0" u="none" strike="noStrike" cap="none">
              <a:solidFill>
                <a:srgbClr val="000000"/>
              </a:solidFill>
              <a:latin typeface="Arial"/>
              <a:ea typeface="Arial"/>
              <a:cs typeface="Arial"/>
              <a:sym typeface="Arial"/>
            </a:endParaRPr>
          </a:p>
          <a:p>
            <a:pPr marL="1828800" marR="0" lvl="2" indent="-434339"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Lubrication on the outside can help increase sensation and prevent tearing or squeaking – but do not use oil-based lubricants! </a:t>
            </a:r>
            <a:endParaRPr sz="2800" b="0" i="0" u="none" strike="noStrike" cap="none">
              <a:solidFill>
                <a:schemeClr val="dk1"/>
              </a:solidFill>
              <a:latin typeface="Source Sans Pro"/>
              <a:ea typeface="Source Sans Pro"/>
              <a:cs typeface="Source Sans Pro"/>
              <a:sym typeface="Source Sans Pro"/>
            </a:endParaRPr>
          </a:p>
          <a:p>
            <a:pPr marL="1828800" marR="0" lvl="2" indent="-434339"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Use emergency contraception if the condom breaks or slips - although this is rare!</a:t>
            </a:r>
            <a:endParaRPr sz="1400" b="0" i="0" u="none" strike="noStrike" cap="none">
              <a:solidFill>
                <a:srgbClr val="000000"/>
              </a:solidFill>
              <a:latin typeface="Arial"/>
              <a:ea typeface="Arial"/>
              <a:cs typeface="Arial"/>
              <a:sym typeface="Arial"/>
            </a:endParaRPr>
          </a:p>
          <a:p>
            <a:pPr marL="914400" marR="0" lvl="0" indent="-292735" algn="l" rtl="0">
              <a:lnSpc>
                <a:spcPct val="120000"/>
              </a:lnSpc>
              <a:spcBef>
                <a:spcPts val="600"/>
              </a:spcBef>
              <a:spcAft>
                <a:spcPts val="0"/>
              </a:spcAft>
              <a:buClr>
                <a:srgbClr val="000000"/>
              </a:buClr>
              <a:buSzPct val="100000"/>
              <a:buFont typeface="Arial"/>
              <a:buNone/>
            </a:pPr>
            <a:endParaRPr sz="2800" b="0" i="0" u="none" strike="noStrike" cap="none">
              <a:solidFill>
                <a:schemeClr val="dk1"/>
              </a:solidFill>
              <a:latin typeface="Source Sans Pro"/>
              <a:ea typeface="Source Sans Pro"/>
              <a:cs typeface="Source Sans Pro"/>
              <a:sym typeface="Source Sans Pro"/>
            </a:endParaRPr>
          </a:p>
          <a:p>
            <a:pPr marL="228600" marR="0" lvl="0" indent="-57150" algn="l" rtl="0">
              <a:lnSpc>
                <a:spcPct val="95000"/>
              </a:lnSpc>
              <a:spcBef>
                <a:spcPts val="810"/>
              </a:spcBef>
              <a:spcAft>
                <a:spcPts val="0"/>
              </a:spcAft>
              <a:buClr>
                <a:schemeClr val="dk1"/>
              </a:buClr>
              <a:buSzPct val="108107"/>
              <a:buFont typeface="Arial"/>
              <a:buNone/>
            </a:pPr>
            <a:endParaRPr sz="2700" b="0" i="0" u="none" strike="noStrike" cap="none">
              <a:solidFill>
                <a:schemeClr val="dk1"/>
              </a:solidFill>
              <a:latin typeface="Source Sans Pro"/>
              <a:ea typeface="Source Sans Pro"/>
              <a:cs typeface="Source Sans Pro"/>
              <a:sym typeface="Source Sans Pro"/>
            </a:endParaRPr>
          </a:p>
        </p:txBody>
      </p:sp>
      <p:grpSp>
        <p:nvGrpSpPr>
          <p:cNvPr id="703" name="Google Shape;703;p324"/>
          <p:cNvGrpSpPr/>
          <p:nvPr/>
        </p:nvGrpSpPr>
        <p:grpSpPr>
          <a:xfrm>
            <a:off x="8891081" y="2584739"/>
            <a:ext cx="2682208" cy="2618642"/>
            <a:chOff x="9521884" y="2841603"/>
            <a:chExt cx="2051405" cy="2077820"/>
          </a:xfrm>
        </p:grpSpPr>
        <p:grpSp>
          <p:nvGrpSpPr>
            <p:cNvPr id="704" name="Google Shape;704;p324"/>
            <p:cNvGrpSpPr/>
            <p:nvPr/>
          </p:nvGrpSpPr>
          <p:grpSpPr>
            <a:xfrm>
              <a:off x="9521884" y="2841603"/>
              <a:ext cx="2051405" cy="2077820"/>
              <a:chOff x="7058091" y="2060578"/>
              <a:chExt cx="1171217" cy="1173163"/>
            </a:xfrm>
          </p:grpSpPr>
          <p:sp>
            <p:nvSpPr>
              <p:cNvPr id="705" name="Google Shape;705;p324"/>
              <p:cNvSpPr/>
              <p:nvPr/>
            </p:nvSpPr>
            <p:spPr>
              <a:xfrm>
                <a:off x="7058091" y="2201119"/>
                <a:ext cx="1171217" cy="649188"/>
              </a:xfrm>
              <a:prstGeom prst="ellipse">
                <a:avLst/>
              </a:prstGeom>
              <a:solidFill>
                <a:schemeClr val="accent5">
                  <a:alpha val="49411"/>
                </a:schemeClr>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pic>
            <p:nvPicPr>
              <p:cNvPr id="706" name="Google Shape;706;p324" descr="lubricant"/>
              <p:cNvPicPr preferRelativeResize="0"/>
              <p:nvPr/>
            </p:nvPicPr>
            <p:blipFill rotWithShape="1">
              <a:blip r:embed="rId3">
                <a:alphaModFix/>
              </a:blip>
              <a:srcRect/>
              <a:stretch/>
            </p:blipFill>
            <p:spPr>
              <a:xfrm>
                <a:off x="7207608" y="2060578"/>
                <a:ext cx="828207" cy="1173163"/>
              </a:xfrm>
              <a:prstGeom prst="rect">
                <a:avLst/>
              </a:prstGeom>
              <a:noFill/>
              <a:ln>
                <a:noFill/>
              </a:ln>
            </p:spPr>
          </p:pic>
        </p:grpSp>
        <p:sp>
          <p:nvSpPr>
            <p:cNvPr id="707" name="Google Shape;707;p324"/>
            <p:cNvSpPr txBox="1"/>
            <p:nvPr/>
          </p:nvSpPr>
          <p:spPr>
            <a:xfrm rot="3711941">
              <a:off x="9876528" y="3560320"/>
              <a:ext cx="1221244" cy="2824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LUBRICANT</a:t>
              </a:r>
              <a:endParaRPr sz="1400" b="0" i="0" u="none" strike="noStrike" cap="none">
                <a:solidFill>
                  <a:srgbClr val="000000"/>
                </a:solidFill>
                <a:latin typeface="Arial"/>
                <a:ea typeface="Arial"/>
                <a:cs typeface="Arial"/>
                <a:sym typeface="Arial"/>
              </a:endParaRPr>
            </a:p>
          </p:txBody>
        </p:sp>
      </p:grpSp>
      <p:sp>
        <p:nvSpPr>
          <p:cNvPr id="708" name="Google Shape;708;p324"/>
          <p:cNvSpPr txBox="1"/>
          <p:nvPr/>
        </p:nvSpPr>
        <p:spPr>
          <a:xfrm>
            <a:off x="8500100" y="6611700"/>
            <a:ext cx="36918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Male Condoms module</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p325"/>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715" name="Google Shape;715;p325"/>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Condoms (continued)</a:t>
            </a:r>
            <a:endParaRPr/>
          </a:p>
        </p:txBody>
      </p:sp>
      <p:sp>
        <p:nvSpPr>
          <p:cNvPr id="716" name="Google Shape;716;p3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sp>
        <p:nvSpPr>
          <p:cNvPr id="717" name="Google Shape;717;p325"/>
          <p:cNvSpPr txBox="1"/>
          <p:nvPr/>
        </p:nvSpPr>
        <p:spPr>
          <a:xfrm>
            <a:off x="851451" y="1600200"/>
            <a:ext cx="7554611"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3. When </a:t>
            </a:r>
            <a:r>
              <a:rPr lang="en-US" sz="32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When s/he needs more condoms, or other methods like spermicides or ECPs</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wants to switch to another method</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thinks she is pregnant and wants a pregnancy test, or if she plans to become pregnant</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718" name="Google Shape;718;p325"/>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32"/>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725" name="Google Shape;725;p32"/>
          <p:cNvSpPr txBox="1">
            <a:spLocks noGrp="1"/>
          </p:cNvSpPr>
          <p:nvPr>
            <p:ph type="body" idx="1"/>
          </p:nvPr>
        </p:nvSpPr>
        <p:spPr>
          <a:xfrm>
            <a:off x="838200" y="1437769"/>
            <a:ext cx="8284165" cy="5420231"/>
          </a:xfrm>
          <a:prstGeom prst="rect">
            <a:avLst/>
          </a:prstGeom>
          <a:noFill/>
          <a:ln>
            <a:noFill/>
          </a:ln>
        </p:spPr>
        <p:txBody>
          <a:bodyPr spcFirstLastPara="1" wrap="square" lIns="91425" tIns="45700" rIns="91425" bIns="45700" anchor="t" anchorCtr="0">
            <a:noAutofit/>
          </a:bodyPr>
          <a:lstStyle/>
          <a:p>
            <a:pPr marL="88900" lvl="0" indent="0" algn="l" rtl="0">
              <a:lnSpc>
                <a:spcPct val="150000"/>
              </a:lnSpc>
              <a:spcBef>
                <a:spcPts val="0"/>
              </a:spcBef>
              <a:spcAft>
                <a:spcPts val="0"/>
              </a:spcAft>
              <a:buSzPts val="2200"/>
              <a:buNone/>
            </a:pPr>
            <a:r>
              <a:rPr lang="en-US" sz="2400" b="1">
                <a:solidFill>
                  <a:schemeClr val="accent5"/>
                </a:solidFill>
              </a:rPr>
              <a:t>Facts about male and female condoms:</a:t>
            </a:r>
            <a:endParaRPr/>
          </a:p>
          <a:p>
            <a:pPr marL="457200" lvl="0" indent="-368300" algn="l" rtl="0">
              <a:lnSpc>
                <a:spcPct val="110000"/>
              </a:lnSpc>
              <a:spcBef>
                <a:spcPts val="600"/>
              </a:spcBef>
              <a:spcAft>
                <a:spcPts val="0"/>
              </a:spcAft>
              <a:buSzPts val="2200"/>
              <a:buFont typeface="Arial"/>
              <a:buChar char="•"/>
            </a:pPr>
            <a:r>
              <a:rPr lang="en-US" sz="2300"/>
              <a:t>They are not difficult to use, but correct use needs to be learned.</a:t>
            </a:r>
            <a:endParaRPr/>
          </a:p>
          <a:p>
            <a:pPr marL="457200" lvl="0" indent="-368300" algn="l" rtl="0">
              <a:lnSpc>
                <a:spcPct val="110000"/>
              </a:lnSpc>
              <a:spcBef>
                <a:spcPts val="600"/>
              </a:spcBef>
              <a:spcAft>
                <a:spcPts val="0"/>
              </a:spcAft>
              <a:buSzPts val="2200"/>
              <a:buFont typeface="Arial"/>
              <a:buChar char="•"/>
            </a:pPr>
            <a:r>
              <a:rPr lang="en-US" sz="2300"/>
              <a:t>They do not make men sterile, impotent, or weak.</a:t>
            </a:r>
            <a:endParaRPr/>
          </a:p>
          <a:p>
            <a:pPr marL="457200" lvl="0" indent="-368300" algn="l" rtl="0">
              <a:lnSpc>
                <a:spcPct val="110000"/>
              </a:lnSpc>
              <a:spcBef>
                <a:spcPts val="600"/>
              </a:spcBef>
              <a:spcAft>
                <a:spcPts val="0"/>
              </a:spcAft>
              <a:buSzPts val="2200"/>
              <a:buFont typeface="Arial"/>
              <a:buChar char="•"/>
            </a:pPr>
            <a:r>
              <a:rPr lang="en-US" sz="2300"/>
              <a:t>They do not decrease men's sex drive.</a:t>
            </a:r>
            <a:endParaRPr/>
          </a:p>
          <a:p>
            <a:pPr marL="457200" lvl="0" indent="-368300" algn="l" rtl="0">
              <a:lnSpc>
                <a:spcPct val="110000"/>
              </a:lnSpc>
              <a:spcBef>
                <a:spcPts val="600"/>
              </a:spcBef>
              <a:spcAft>
                <a:spcPts val="0"/>
              </a:spcAft>
              <a:buSzPts val="2200"/>
              <a:buFont typeface="Arial"/>
              <a:buChar char="•"/>
            </a:pPr>
            <a:r>
              <a:rPr lang="en-US" sz="2300"/>
              <a:t>They cannot get lost in the woman's body.</a:t>
            </a:r>
            <a:endParaRPr/>
          </a:p>
          <a:p>
            <a:pPr marL="457200" lvl="0" indent="-368300" algn="l" rtl="0">
              <a:lnSpc>
                <a:spcPct val="110000"/>
              </a:lnSpc>
              <a:spcBef>
                <a:spcPts val="600"/>
              </a:spcBef>
              <a:spcAft>
                <a:spcPts val="0"/>
              </a:spcAft>
              <a:buSzPts val="2200"/>
              <a:buFont typeface="Arial"/>
              <a:buChar char="•"/>
            </a:pPr>
            <a:r>
              <a:rPr lang="en-US" sz="2300"/>
              <a:t>They do not cause illness in a woman. Exposure to semen or sperm is not needed for a woman’s good health.</a:t>
            </a:r>
            <a:endParaRPr/>
          </a:p>
          <a:p>
            <a:pPr marL="457200" lvl="0" indent="-368300" algn="l" rtl="0">
              <a:lnSpc>
                <a:spcPct val="110000"/>
              </a:lnSpc>
              <a:spcBef>
                <a:spcPts val="600"/>
              </a:spcBef>
              <a:spcAft>
                <a:spcPts val="0"/>
              </a:spcAft>
              <a:buSzPts val="2200"/>
              <a:buFont typeface="Arial"/>
              <a:buChar char="•"/>
            </a:pPr>
            <a:r>
              <a:rPr lang="en-US" sz="2300"/>
              <a:t>They do not cause illness in men by making sperm “back up.”</a:t>
            </a:r>
            <a:endParaRPr/>
          </a:p>
          <a:p>
            <a:pPr marL="457200" lvl="0" indent="-368300" algn="l" rtl="0">
              <a:lnSpc>
                <a:spcPct val="110000"/>
              </a:lnSpc>
              <a:spcBef>
                <a:spcPts val="600"/>
              </a:spcBef>
              <a:spcAft>
                <a:spcPts val="0"/>
              </a:spcAft>
              <a:buSzPts val="2200"/>
              <a:buFont typeface="Arial"/>
              <a:buChar char="•"/>
            </a:pPr>
            <a:r>
              <a:rPr lang="en-US" sz="2300"/>
              <a:t>They are not only for use outside marriage. They are also used by married couples.</a:t>
            </a:r>
            <a:endParaRPr/>
          </a:p>
        </p:txBody>
      </p:sp>
      <p:sp>
        <p:nvSpPr>
          <p:cNvPr id="726" name="Google Shape;726;p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pic>
        <p:nvPicPr>
          <p:cNvPr id="727" name="Google Shape;727;p32" descr="A hand holding a card&#10;&#10;Description automatically generated with low confidence"/>
          <p:cNvPicPr preferRelativeResize="0"/>
          <p:nvPr/>
        </p:nvPicPr>
        <p:blipFill rotWithShape="1">
          <a:blip r:embed="rId3">
            <a:alphaModFix/>
          </a:blip>
          <a:srcRect b="-688"/>
          <a:stretch/>
        </p:blipFill>
        <p:spPr>
          <a:xfrm>
            <a:off x="9172939" y="1640474"/>
            <a:ext cx="3017663" cy="1983744"/>
          </a:xfrm>
          <a:prstGeom prst="rect">
            <a:avLst/>
          </a:prstGeom>
          <a:noFill/>
          <a:ln>
            <a:noFill/>
          </a:ln>
        </p:spPr>
      </p:pic>
      <p:sp>
        <p:nvSpPr>
          <p:cNvPr id="728" name="Google Shape;728;p32"/>
          <p:cNvSpPr txBox="1"/>
          <p:nvPr/>
        </p:nvSpPr>
        <p:spPr>
          <a:xfrm>
            <a:off x="9172975" y="3427275"/>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
        <p:nvSpPr>
          <p:cNvPr id="729" name="Google Shape;729;p32"/>
          <p:cNvSpPr txBox="1"/>
          <p:nvPr/>
        </p:nvSpPr>
        <p:spPr>
          <a:xfrm>
            <a:off x="9122379" y="5625300"/>
            <a:ext cx="3069600" cy="307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600"/>
              <a:buFont typeface="Source Sans Pro"/>
              <a:buNone/>
            </a:pPr>
            <a:r>
              <a:rPr lang="en-US" sz="1000" b="0" i="0" u="none" strike="noStrike" cap="none">
                <a:solidFill>
                  <a:schemeClr val="dk1"/>
                </a:solidFill>
                <a:highlight>
                  <a:srgbClr val="FFFFFF"/>
                </a:highlight>
                <a:latin typeface="Source Sans Pro"/>
                <a:ea typeface="Source Sans Pro"/>
                <a:cs typeface="Source Sans Pro"/>
                <a:sym typeface="Source Sans Pro"/>
              </a:rPr>
              <a:t>Credit: Jonathan Torgovnik/Getty Images/Images of Empowerment</a:t>
            </a:r>
            <a:endParaRPr sz="1000" b="0" i="0" u="none" strike="noStrike" cap="none">
              <a:solidFill>
                <a:srgbClr val="000000"/>
              </a:solidFill>
              <a:latin typeface="Source Sans Pro"/>
              <a:ea typeface="Source Sans Pro"/>
              <a:cs typeface="Source Sans Pro"/>
              <a:sym typeface="Source Sans Pro"/>
            </a:endParaRPr>
          </a:p>
        </p:txBody>
      </p:sp>
      <p:pic>
        <p:nvPicPr>
          <p:cNvPr id="730" name="Google Shape;730;p32"/>
          <p:cNvPicPr preferRelativeResize="0"/>
          <p:nvPr/>
        </p:nvPicPr>
        <p:blipFill rotWithShape="1">
          <a:blip r:embed="rId4">
            <a:alphaModFix/>
          </a:blip>
          <a:srcRect/>
          <a:stretch/>
        </p:blipFill>
        <p:spPr>
          <a:xfrm>
            <a:off x="9172948" y="3624226"/>
            <a:ext cx="3017651" cy="201274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326"/>
          <p:cNvSpPr>
            <a:spLocks noGrp="1"/>
          </p:cNvSpPr>
          <p:nvPr>
            <p:ph type="pic" idx="2"/>
          </p:nvPr>
        </p:nvSpPr>
        <p:spPr>
          <a:xfrm>
            <a:off x="0" y="0"/>
            <a:ext cx="5483752" cy="6858000"/>
          </a:xfrm>
          <a:prstGeom prst="rect">
            <a:avLst/>
          </a:prstGeom>
          <a:noFill/>
          <a:ln>
            <a:noFill/>
          </a:ln>
        </p:spPr>
        <p:txBody>
          <a:bodyPr/>
          <a:lstStyle/>
          <a:p>
            <a:endParaRPr lang="en-US"/>
          </a:p>
        </p:txBody>
      </p:sp>
      <p:sp>
        <p:nvSpPr>
          <p:cNvPr id="737" name="Google Shape;737;p326"/>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738" name="Google Shape;738;p326"/>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a:bodyPr>
          <a:lstStyle/>
          <a:p>
            <a:pPr marL="457200" lvl="0" indent="-457200" algn="l" rtl="0">
              <a:lnSpc>
                <a:spcPct val="100000"/>
              </a:lnSpc>
              <a:spcBef>
                <a:spcPts val="1800"/>
              </a:spcBef>
              <a:spcAft>
                <a:spcPts val="0"/>
              </a:spcAft>
              <a:buSzPts val="2800"/>
              <a:buFont typeface="Calibri"/>
              <a:buAutoNum type="arabicPeriod"/>
            </a:pPr>
            <a:r>
              <a:rPr lang="en-US" sz="2800"/>
              <a:t>Condoms are safe and easy to use</a:t>
            </a:r>
            <a:endParaRPr/>
          </a:p>
          <a:p>
            <a:pPr marL="457200" lvl="0" indent="-457200" algn="l" rtl="0">
              <a:lnSpc>
                <a:spcPct val="100000"/>
              </a:lnSpc>
              <a:spcBef>
                <a:spcPts val="1800"/>
              </a:spcBef>
              <a:spcAft>
                <a:spcPts val="0"/>
              </a:spcAft>
              <a:buSzPts val="2800"/>
              <a:buFont typeface="Calibri"/>
              <a:buAutoNum type="arabicPeriod"/>
            </a:pPr>
            <a:r>
              <a:rPr lang="en-US" sz="2800"/>
              <a:t>Condoms prevent unintended pregnancy and HIV/STIs (dual protection)</a:t>
            </a:r>
            <a:endParaRPr/>
          </a:p>
          <a:p>
            <a:pPr marL="457200" lvl="0" indent="-457200" algn="l" rtl="0">
              <a:lnSpc>
                <a:spcPct val="100000"/>
              </a:lnSpc>
              <a:spcBef>
                <a:spcPts val="1800"/>
              </a:spcBef>
              <a:spcAft>
                <a:spcPts val="0"/>
              </a:spcAft>
              <a:buSzPts val="2800"/>
              <a:buFont typeface="Calibri"/>
              <a:buAutoNum type="arabicPeriod"/>
            </a:pPr>
            <a:r>
              <a:rPr lang="en-US" sz="2800"/>
              <a:t>Condom use requires each partner’s cooperation and equal voice in decision-making</a:t>
            </a:r>
            <a:endParaRPr/>
          </a:p>
        </p:txBody>
      </p:sp>
      <p:sp>
        <p:nvSpPr>
          <p:cNvPr id="739" name="Google Shape;739;p326"/>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24</a:t>
            </a:fld>
            <a:endParaRPr sz="1200" b="0" i="0" u="none" strike="noStrike" cap="none">
              <a:solidFill>
                <a:srgbClr val="289195"/>
              </a:solidFill>
              <a:latin typeface="Source Sans Pro"/>
              <a:ea typeface="Source Sans Pro"/>
              <a:cs typeface="Source Sans Pro"/>
              <a:sym typeface="Source Sans Pro"/>
            </a:endParaRPr>
          </a:p>
        </p:txBody>
      </p:sp>
      <p:pic>
        <p:nvPicPr>
          <p:cNvPr id="740" name="Google Shape;740;p326"/>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327"/>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SzPts val="3600"/>
              <a:buNone/>
            </a:pPr>
            <a:r>
              <a:rPr lang="en-US"/>
              <a:t>Spermicides</a:t>
            </a:r>
            <a:endParaRPr/>
          </a:p>
        </p:txBody>
      </p:sp>
      <p:sp>
        <p:nvSpPr>
          <p:cNvPr id="747" name="Google Shape;747;p327"/>
          <p:cNvSpPr txBox="1">
            <a:spLocks noGrp="1"/>
          </p:cNvSpPr>
          <p:nvPr>
            <p:ph type="body" idx="2"/>
          </p:nvPr>
        </p:nvSpPr>
        <p:spPr>
          <a:xfrm>
            <a:off x="965200" y="3217609"/>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3</a:t>
            </a:r>
            <a:endParaRPr/>
          </a:p>
        </p:txBody>
      </p:sp>
      <p:sp>
        <p:nvSpPr>
          <p:cNvPr id="748" name="Google Shape;748;p32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328"/>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755" name="Google Shape;755;p328"/>
          <p:cNvSpPr txBox="1">
            <a:spLocks noGrp="1"/>
          </p:cNvSpPr>
          <p:nvPr>
            <p:ph type="body" idx="1"/>
          </p:nvPr>
        </p:nvSpPr>
        <p:spPr>
          <a:xfrm>
            <a:off x="838199" y="1185862"/>
            <a:ext cx="8033427" cy="5672137"/>
          </a:xfrm>
          <a:prstGeom prst="rect">
            <a:avLst/>
          </a:prstGeom>
          <a:noFill/>
          <a:ln>
            <a:noFill/>
          </a:ln>
        </p:spPr>
        <p:txBody>
          <a:bodyPr spcFirstLastPara="1" wrap="square" lIns="91425" tIns="45700" rIns="91425" bIns="45700" anchor="t" anchorCtr="0">
            <a:normAutofit/>
          </a:bodyPr>
          <a:lstStyle/>
          <a:p>
            <a:pPr marL="0" lvl="0" indent="0" algn="l" rtl="0">
              <a:lnSpc>
                <a:spcPct val="138888"/>
              </a:lnSpc>
              <a:spcBef>
                <a:spcPts val="0"/>
              </a:spcBef>
              <a:spcAft>
                <a:spcPts val="0"/>
              </a:spcAft>
              <a:buClr>
                <a:schemeClr val="dk1"/>
              </a:buClr>
              <a:buSzPts val="3600"/>
              <a:buNone/>
            </a:pPr>
            <a:r>
              <a:rPr lang="en-US" sz="3600"/>
              <a:t>By the end of this session, you will be able to:</a:t>
            </a:r>
            <a:endParaRPr/>
          </a:p>
          <a:p>
            <a:pPr marL="457200" lvl="0" indent="-368300" algn="l" rtl="0">
              <a:lnSpc>
                <a:spcPct val="150000"/>
              </a:lnSpc>
              <a:spcBef>
                <a:spcPts val="0"/>
              </a:spcBef>
              <a:spcAft>
                <a:spcPts val="0"/>
              </a:spcAft>
              <a:buSzPts val="2200"/>
              <a:buFont typeface="Arial"/>
              <a:buChar char="•"/>
            </a:pPr>
            <a:r>
              <a:rPr lang="en-US" sz="3100"/>
              <a:t>Describe spermicides in a way clients can understand</a:t>
            </a:r>
            <a:endParaRPr/>
          </a:p>
          <a:p>
            <a:pPr marL="457200" lvl="0" indent="-368300" algn="l" rtl="0">
              <a:lnSpc>
                <a:spcPct val="150000"/>
              </a:lnSpc>
              <a:spcBef>
                <a:spcPts val="0"/>
              </a:spcBef>
              <a:spcAft>
                <a:spcPts val="0"/>
              </a:spcAft>
              <a:buSzPts val="2200"/>
              <a:buFont typeface="Arial"/>
              <a:buChar char="•"/>
            </a:pPr>
            <a:r>
              <a:rPr lang="en-US" sz="3100"/>
              <a:t>Explain how to use spermicides, what to expect when using spermicides, and when to return</a:t>
            </a:r>
            <a:endParaRPr/>
          </a:p>
        </p:txBody>
      </p:sp>
      <p:sp>
        <p:nvSpPr>
          <p:cNvPr id="756" name="Google Shape;756;p32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26</a:t>
            </a:fld>
            <a:endParaRPr/>
          </a:p>
        </p:txBody>
      </p:sp>
      <p:pic>
        <p:nvPicPr>
          <p:cNvPr id="757" name="Google Shape;757;p328"/>
          <p:cNvPicPr preferRelativeResize="0"/>
          <p:nvPr/>
        </p:nvPicPr>
        <p:blipFill rotWithShape="1">
          <a:blip r:embed="rId3">
            <a:alphaModFix/>
          </a:blip>
          <a:srcRect/>
          <a:stretch/>
        </p:blipFill>
        <p:spPr>
          <a:xfrm>
            <a:off x="8871627" y="2043812"/>
            <a:ext cx="2896000" cy="27703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329"/>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spermicides?</a:t>
            </a:r>
            <a:endParaRPr/>
          </a:p>
        </p:txBody>
      </p:sp>
      <p:sp>
        <p:nvSpPr>
          <p:cNvPr id="764" name="Google Shape;764;p329"/>
          <p:cNvSpPr txBox="1">
            <a:spLocks noGrp="1"/>
          </p:cNvSpPr>
          <p:nvPr>
            <p:ph type="body" idx="1"/>
          </p:nvPr>
        </p:nvSpPr>
        <p:spPr>
          <a:xfrm>
            <a:off x="838200" y="1358888"/>
            <a:ext cx="7431177" cy="5407284"/>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00000"/>
              </a:lnSpc>
              <a:spcBef>
                <a:spcPts val="0"/>
              </a:spcBef>
              <a:spcAft>
                <a:spcPts val="0"/>
              </a:spcAft>
              <a:buClr>
                <a:schemeClr val="dk1"/>
              </a:buClr>
              <a:buSzPts val="3200"/>
              <a:buChar char="•"/>
            </a:pPr>
            <a:r>
              <a:rPr lang="en-US" sz="3200" b="1">
                <a:solidFill>
                  <a:schemeClr val="accent5"/>
                </a:solidFill>
              </a:rPr>
              <a:t>Short-acting</a:t>
            </a:r>
            <a:r>
              <a:rPr lang="en-US" sz="3200"/>
              <a:t> methods used by the woman</a:t>
            </a:r>
            <a:endParaRPr/>
          </a:p>
          <a:p>
            <a:pPr marL="228600" lvl="0" indent="-228600" algn="l" rtl="0">
              <a:lnSpc>
                <a:spcPct val="100000"/>
              </a:lnSpc>
              <a:spcBef>
                <a:spcPts val="1800"/>
              </a:spcBef>
              <a:spcAft>
                <a:spcPts val="0"/>
              </a:spcAft>
              <a:buSzPts val="3200"/>
              <a:buChar char="•"/>
            </a:pPr>
            <a:r>
              <a:rPr lang="en-US" sz="3200" b="1">
                <a:solidFill>
                  <a:schemeClr val="accent5"/>
                </a:solidFill>
              </a:rPr>
              <a:t>Sperm-killing substances </a:t>
            </a:r>
            <a:r>
              <a:rPr lang="en-US" sz="3200">
                <a:solidFill>
                  <a:schemeClr val="dk1"/>
                </a:solidFill>
              </a:rPr>
              <a:t>inserted deep in the vagina before sex</a:t>
            </a:r>
            <a:endParaRPr/>
          </a:p>
          <a:p>
            <a:pPr marL="228600" lvl="0" indent="-228600" algn="l" rtl="0">
              <a:lnSpc>
                <a:spcPct val="100000"/>
              </a:lnSpc>
              <a:spcBef>
                <a:spcPts val="1800"/>
              </a:spcBef>
              <a:spcAft>
                <a:spcPts val="0"/>
              </a:spcAft>
              <a:buSzPts val="3200"/>
              <a:buChar char="•"/>
            </a:pPr>
            <a:r>
              <a:rPr lang="en-US" sz="3200">
                <a:solidFill>
                  <a:schemeClr val="dk1"/>
                </a:solidFill>
              </a:rPr>
              <a:t>Prevent pregnancy by causing the membrane of sperm cells to break, killing them or slowing their </a:t>
            </a:r>
            <a:r>
              <a:rPr lang="en-US" sz="3200"/>
              <a:t>movement. This </a:t>
            </a:r>
            <a:r>
              <a:rPr lang="en-US" sz="3200" b="1">
                <a:solidFill>
                  <a:schemeClr val="accent5"/>
                </a:solidFill>
              </a:rPr>
              <a:t>keeps sperm from meeting an egg</a:t>
            </a:r>
            <a:r>
              <a:rPr lang="en-US" sz="3200"/>
              <a:t> </a:t>
            </a:r>
            <a:endParaRPr/>
          </a:p>
          <a:p>
            <a:pPr marL="228600" lvl="0" indent="-228600" algn="l" rtl="0">
              <a:lnSpc>
                <a:spcPct val="100000"/>
              </a:lnSpc>
              <a:spcBef>
                <a:spcPts val="1800"/>
              </a:spcBef>
              <a:spcAft>
                <a:spcPts val="0"/>
              </a:spcAft>
              <a:buSzPts val="3200"/>
              <a:buChar char="•"/>
            </a:pPr>
            <a:r>
              <a:rPr lang="en-US" sz="3200"/>
              <a:t>84% effective with </a:t>
            </a:r>
            <a:r>
              <a:rPr lang="en-US" sz="3200" b="1">
                <a:solidFill>
                  <a:schemeClr val="accent5"/>
                </a:solidFill>
              </a:rPr>
              <a:t>perfect</a:t>
            </a:r>
            <a:r>
              <a:rPr lang="en-US" sz="3200"/>
              <a:t> use</a:t>
            </a:r>
            <a:endParaRPr/>
          </a:p>
          <a:p>
            <a:pPr marL="228600" lvl="0" indent="-228600" algn="l" rtl="0">
              <a:lnSpc>
                <a:spcPct val="100000"/>
              </a:lnSpc>
              <a:spcBef>
                <a:spcPts val="1800"/>
              </a:spcBef>
              <a:spcAft>
                <a:spcPts val="0"/>
              </a:spcAft>
              <a:buSzPts val="3200"/>
              <a:buChar char="•"/>
            </a:pPr>
            <a:r>
              <a:rPr lang="en-US" sz="3200"/>
              <a:t>79% effective with </a:t>
            </a:r>
            <a:r>
              <a:rPr lang="en-US" sz="3200" b="1">
                <a:solidFill>
                  <a:schemeClr val="accent5"/>
                </a:solidFill>
              </a:rPr>
              <a:t>typical</a:t>
            </a:r>
            <a:r>
              <a:rPr lang="en-US" sz="3200"/>
              <a:t> use</a:t>
            </a:r>
            <a:endParaRPr/>
          </a:p>
          <a:p>
            <a:pPr marL="228600" lvl="0" indent="-25400" algn="l" rtl="0">
              <a:lnSpc>
                <a:spcPct val="100000"/>
              </a:lnSpc>
              <a:spcBef>
                <a:spcPts val="1800"/>
              </a:spcBef>
              <a:spcAft>
                <a:spcPts val="0"/>
              </a:spcAft>
              <a:buSzPts val="3200"/>
              <a:buNone/>
            </a:pPr>
            <a:endParaRPr sz="3200"/>
          </a:p>
        </p:txBody>
      </p:sp>
      <p:sp>
        <p:nvSpPr>
          <p:cNvPr id="765" name="Google Shape;765;p3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27</a:t>
            </a:fld>
            <a:endParaRPr/>
          </a:p>
        </p:txBody>
      </p:sp>
      <p:sp>
        <p:nvSpPr>
          <p:cNvPr id="766" name="Google Shape;766;p329"/>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767" name="Google Shape;767;p329"/>
          <p:cNvSpPr txBox="1"/>
          <p:nvPr/>
        </p:nvSpPr>
        <p:spPr>
          <a:xfrm>
            <a:off x="8587972" y="6524908"/>
            <a:ext cx="4103989" cy="241264"/>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lnSpc>
                <a:spcPct val="90000"/>
              </a:lnSpc>
              <a:spcBef>
                <a:spcPts val="0"/>
              </a:spcBef>
              <a:spcAft>
                <a:spcPts val="0"/>
              </a:spcAft>
              <a:buClr>
                <a:schemeClr val="dk1"/>
              </a:buClr>
              <a:buSzPct val="117647"/>
              <a:buFont typeface="Source Sans Pro"/>
              <a:buNone/>
            </a:pPr>
            <a:r>
              <a:rPr lang="en-US" sz="1600" b="0" i="0" u="none" strike="noStrike" cap="none">
                <a:solidFill>
                  <a:schemeClr val="lt1"/>
                </a:solidFill>
                <a:latin typeface="Source Sans Pro"/>
                <a:ea typeface="Source Sans Pro"/>
                <a:cs typeface="Source Sans Pro"/>
                <a:sym typeface="Source Sans Pro"/>
              </a:rPr>
              <a:t>Credit: PATH/Danny Ngan</a:t>
            </a:r>
            <a:endParaRPr sz="1400" b="0" i="0" u="none" strike="noStrike" cap="none">
              <a:solidFill>
                <a:schemeClr val="lt1"/>
              </a:solidFill>
              <a:latin typeface="Arial"/>
              <a:ea typeface="Arial"/>
              <a:cs typeface="Arial"/>
              <a:sym typeface="Arial"/>
            </a:endParaRPr>
          </a:p>
        </p:txBody>
      </p:sp>
      <p:pic>
        <p:nvPicPr>
          <p:cNvPr id="768" name="Google Shape;768;p329"/>
          <p:cNvPicPr preferRelativeResize="0"/>
          <p:nvPr/>
        </p:nvPicPr>
        <p:blipFill rotWithShape="1">
          <a:blip r:embed="rId3">
            <a:alphaModFix/>
          </a:blip>
          <a:srcRect/>
          <a:stretch/>
        </p:blipFill>
        <p:spPr>
          <a:xfrm>
            <a:off x="8587979" y="2088729"/>
            <a:ext cx="2680575" cy="2680575"/>
          </a:xfrm>
          <a:prstGeom prst="rect">
            <a:avLst/>
          </a:prstGeom>
          <a:noFill/>
          <a:ln>
            <a:noFill/>
          </a:ln>
        </p:spPr>
      </p:pic>
      <p:pic>
        <p:nvPicPr>
          <p:cNvPr id="769" name="Google Shape;769;p329"/>
          <p:cNvPicPr preferRelativeResize="0"/>
          <p:nvPr/>
        </p:nvPicPr>
        <p:blipFill rotWithShape="1">
          <a:blip r:embed="rId4">
            <a:alphaModFix/>
          </a:blip>
          <a:srcRect/>
          <a:stretch/>
        </p:blipFill>
        <p:spPr>
          <a:xfrm>
            <a:off x="8693103" y="2164915"/>
            <a:ext cx="2528175" cy="25281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330"/>
          <p:cNvSpPr txBox="1">
            <a:spLocks noGrp="1"/>
          </p:cNvSpPr>
          <p:nvPr>
            <p:ph type="title"/>
          </p:nvPr>
        </p:nvSpPr>
        <p:spPr>
          <a:xfrm>
            <a:off x="838199" y="365126"/>
            <a:ext cx="9220201"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Spermicides: What you should know</a:t>
            </a:r>
            <a:endParaRPr/>
          </a:p>
        </p:txBody>
      </p:sp>
      <p:sp>
        <p:nvSpPr>
          <p:cNvPr id="776" name="Google Shape;776;p330"/>
          <p:cNvSpPr txBox="1">
            <a:spLocks noGrp="1"/>
          </p:cNvSpPr>
          <p:nvPr>
            <p:ph type="body" idx="1"/>
          </p:nvPr>
        </p:nvSpPr>
        <p:spPr>
          <a:xfrm>
            <a:off x="838199" y="1321816"/>
            <a:ext cx="10805100" cy="4962300"/>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1800"/>
              </a:spcBef>
              <a:spcAft>
                <a:spcPts val="0"/>
              </a:spcAft>
              <a:buSzPts val="3200"/>
              <a:buFont typeface="Arial"/>
              <a:buChar char="•"/>
            </a:pPr>
            <a:r>
              <a:rPr lang="en-US" sz="3200">
                <a:solidFill>
                  <a:schemeClr val="dk1"/>
                </a:solidFill>
              </a:rPr>
              <a:t>Available in </a:t>
            </a:r>
            <a:r>
              <a:rPr lang="en-US" sz="3200" b="1">
                <a:solidFill>
                  <a:schemeClr val="accent5"/>
                </a:solidFill>
              </a:rPr>
              <a:t>different forms</a:t>
            </a:r>
            <a:r>
              <a:rPr lang="en-US" sz="3200">
                <a:solidFill>
                  <a:schemeClr val="dk1"/>
                </a:solidFill>
              </a:rPr>
              <a:t>: foaming tablets, melting or foaming suppositories, cans of pressurized foam, melting film, jelly, and cream </a:t>
            </a:r>
            <a:endParaRPr/>
          </a:p>
          <a:p>
            <a:pPr marL="457200" lvl="0" indent="-457200" algn="l" rtl="0">
              <a:lnSpc>
                <a:spcPct val="100000"/>
              </a:lnSpc>
              <a:spcBef>
                <a:spcPts val="1800"/>
              </a:spcBef>
              <a:spcAft>
                <a:spcPts val="0"/>
              </a:spcAft>
              <a:buSzPts val="3200"/>
              <a:buFont typeface="Arial"/>
              <a:buChar char="•"/>
            </a:pPr>
            <a:r>
              <a:rPr lang="en-US" sz="3200">
                <a:solidFill>
                  <a:schemeClr val="dk1"/>
                </a:solidFill>
              </a:rPr>
              <a:t>Requires correct use with </a:t>
            </a:r>
            <a:r>
              <a:rPr lang="en-US" sz="3200" b="1">
                <a:solidFill>
                  <a:schemeClr val="accent5"/>
                </a:solidFill>
              </a:rPr>
              <a:t>every act </a:t>
            </a:r>
            <a:r>
              <a:rPr lang="en-US" sz="3200">
                <a:solidFill>
                  <a:schemeClr val="dk1"/>
                </a:solidFill>
              </a:rPr>
              <a:t>of sex; can be used with condoms</a:t>
            </a:r>
            <a:endParaRPr/>
          </a:p>
          <a:p>
            <a:pPr marL="457200" lvl="0" indent="-457200" algn="l" rtl="0">
              <a:lnSpc>
                <a:spcPct val="100000"/>
              </a:lnSpc>
              <a:spcBef>
                <a:spcPts val="1800"/>
              </a:spcBef>
              <a:spcAft>
                <a:spcPts val="0"/>
              </a:spcAft>
              <a:buSzPts val="3200"/>
              <a:buFont typeface="Arial"/>
              <a:buChar char="•"/>
            </a:pPr>
            <a:r>
              <a:rPr lang="en-US" sz="3200">
                <a:solidFill>
                  <a:schemeClr val="dk1"/>
                </a:solidFill>
                <a:latin typeface="Source Sans Pro"/>
                <a:ea typeface="Source Sans Pro"/>
                <a:cs typeface="Source Sans Pro"/>
                <a:sym typeface="Source Sans Pro"/>
              </a:rPr>
              <a:t>Should not be used if she is </a:t>
            </a:r>
            <a:r>
              <a:rPr lang="en-US" sz="3200" b="1">
                <a:solidFill>
                  <a:schemeClr val="accent5"/>
                </a:solidFill>
                <a:latin typeface="Source Sans Pro"/>
                <a:ea typeface="Source Sans Pro"/>
                <a:cs typeface="Source Sans Pro"/>
                <a:sym typeface="Source Sans Pro"/>
              </a:rPr>
              <a:t>at risk of HIV infection or is HIV-positive</a:t>
            </a:r>
            <a:endParaRPr sz="3200" b="1">
              <a:solidFill>
                <a:schemeClr val="accent5"/>
              </a:solidFill>
            </a:endParaRPr>
          </a:p>
          <a:p>
            <a:pPr marL="457200" lvl="0" indent="-457200" algn="l" rtl="0">
              <a:lnSpc>
                <a:spcPct val="100000"/>
              </a:lnSpc>
              <a:spcBef>
                <a:spcPts val="1800"/>
              </a:spcBef>
              <a:spcAft>
                <a:spcPts val="0"/>
              </a:spcAft>
              <a:buSzPts val="3200"/>
              <a:buFont typeface="Arial"/>
              <a:buChar char="•"/>
            </a:pPr>
            <a:r>
              <a:rPr lang="en-US" sz="3200">
                <a:solidFill>
                  <a:schemeClr val="dk1"/>
                </a:solidFill>
              </a:rPr>
              <a:t>Can be used with </a:t>
            </a:r>
            <a:r>
              <a:rPr lang="en-US" sz="3200" b="1">
                <a:solidFill>
                  <a:schemeClr val="accent5"/>
                </a:solidFill>
              </a:rPr>
              <a:t>condoms</a:t>
            </a:r>
            <a:r>
              <a:rPr lang="en-US" sz="3200"/>
              <a:t> for extra protection</a:t>
            </a:r>
            <a:endParaRPr sz="2400"/>
          </a:p>
        </p:txBody>
      </p:sp>
      <p:sp>
        <p:nvSpPr>
          <p:cNvPr id="777" name="Google Shape;777;p330"/>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331"/>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spermicides</a:t>
            </a:r>
            <a:endParaRPr/>
          </a:p>
        </p:txBody>
      </p:sp>
      <p:sp>
        <p:nvSpPr>
          <p:cNvPr id="784" name="Google Shape;784;p3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sp>
        <p:nvSpPr>
          <p:cNvPr id="785" name="Google Shape;785;p331"/>
          <p:cNvSpPr txBox="1"/>
          <p:nvPr/>
        </p:nvSpPr>
        <p:spPr>
          <a:xfrm>
            <a:off x="851452" y="1600200"/>
            <a:ext cx="5244548" cy="51816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Quick return to 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Few side effects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effect on periods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Does not interrupt sex</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Controlled by the woman</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be used privately and discreetly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Increased vaginal lubrication</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786" name="Google Shape;786;p331"/>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HIV/STI protection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Should not be used by women who are at high risk of HIV infection or who are HIV-positive</a:t>
            </a:r>
            <a:endParaRPr sz="1400" b="0" i="0" u="none" strike="noStrike" cap="none">
              <a:solidFill>
                <a:srgbClr val="000000"/>
              </a:solidFill>
              <a:latin typeface="Arial"/>
              <a:ea typeface="Arial"/>
              <a:cs typeface="Arial"/>
              <a:sym typeface="Arial"/>
            </a:endParaRPr>
          </a:p>
          <a:p>
            <a:pPr marL="228600" marR="0" lvl="0" indent="-139700" algn="l" rtl="0">
              <a:lnSpc>
                <a:spcPct val="95000"/>
              </a:lnSpc>
              <a:spcBef>
                <a:spcPts val="420"/>
              </a:spcBef>
              <a:spcAft>
                <a:spcPts val="0"/>
              </a:spcAft>
              <a:buClr>
                <a:schemeClr val="dk1"/>
              </a:buClr>
              <a:buSzPts val="1400"/>
              <a:buFont typeface="Arial"/>
              <a:buNone/>
            </a:pPr>
            <a:endParaRPr sz="1400" b="0" i="0" u="none" strike="noStrike" cap="none">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467" name="Google Shape;467;p4"/>
          <p:cNvSpPr txBox="1">
            <a:spLocks noGrp="1"/>
          </p:cNvSpPr>
          <p:nvPr>
            <p:ph type="body" idx="1"/>
          </p:nvPr>
        </p:nvSpPr>
        <p:spPr>
          <a:xfrm>
            <a:off x="838200" y="1185863"/>
            <a:ext cx="8092440" cy="5489574"/>
          </a:xfrm>
          <a:prstGeom prst="rect">
            <a:avLst/>
          </a:prstGeom>
          <a:noFill/>
          <a:ln>
            <a:noFill/>
          </a:ln>
        </p:spPr>
        <p:txBody>
          <a:bodyPr spcFirstLastPara="1" wrap="square" lIns="91425" tIns="45700" rIns="91425" bIns="45700" anchor="t" anchorCtr="0">
            <a:normAutofit/>
          </a:bodyPr>
          <a:lstStyle/>
          <a:p>
            <a:pPr marL="0" lvl="0" indent="0" algn="l" rtl="0">
              <a:lnSpc>
                <a:spcPct val="138888"/>
              </a:lnSpc>
              <a:spcBef>
                <a:spcPts val="0"/>
              </a:spcBef>
              <a:spcAft>
                <a:spcPts val="0"/>
              </a:spcAft>
              <a:buClr>
                <a:schemeClr val="dk1"/>
              </a:buClr>
              <a:buSzPct val="100000"/>
              <a:buNone/>
            </a:pPr>
            <a:r>
              <a:rPr lang="en-US" sz="2800"/>
              <a:t>By the end of this session, you will be able to:</a:t>
            </a:r>
            <a:endParaRPr sz="2800"/>
          </a:p>
          <a:p>
            <a:pPr marL="228600" marR="0" lvl="0" indent="-228600" algn="l" rtl="0">
              <a:lnSpc>
                <a:spcPct val="120000"/>
              </a:lnSpc>
              <a:spcBef>
                <a:spcPts val="600"/>
              </a:spcBef>
              <a:spcAft>
                <a:spcPts val="0"/>
              </a:spcAft>
              <a:buClr>
                <a:schemeClr val="dk1"/>
              </a:buClr>
              <a:buSzPct val="100000"/>
              <a:buChar char="•"/>
            </a:pPr>
            <a:r>
              <a:rPr lang="en-US" sz="2800"/>
              <a:t>Explain basic facts about human reproduction and how contraceptive methods work</a:t>
            </a:r>
            <a:endParaRPr sz="2800"/>
          </a:p>
          <a:p>
            <a:pPr marL="228600" lvl="0" indent="-228600" algn="l" rtl="0">
              <a:lnSpc>
                <a:spcPct val="120000"/>
              </a:lnSpc>
              <a:spcBef>
                <a:spcPts val="600"/>
              </a:spcBef>
              <a:spcAft>
                <a:spcPts val="0"/>
              </a:spcAft>
              <a:buSzPct val="100000"/>
              <a:buChar char="•"/>
            </a:pPr>
            <a:r>
              <a:rPr lang="en-US" sz="2800"/>
              <a:t>Describe the different FP method categories </a:t>
            </a:r>
            <a:endParaRPr sz="2800"/>
          </a:p>
          <a:p>
            <a:pPr marL="228600" lvl="0" indent="-228600" algn="l" rtl="0">
              <a:lnSpc>
                <a:spcPct val="120000"/>
              </a:lnSpc>
              <a:spcBef>
                <a:spcPts val="600"/>
              </a:spcBef>
              <a:spcAft>
                <a:spcPts val="0"/>
              </a:spcAft>
              <a:buSzPct val="100000"/>
              <a:buChar char="•"/>
            </a:pPr>
            <a:r>
              <a:rPr lang="en-US" sz="2800"/>
              <a:t>Describe the FP methods that can be provided by pharmacists and drug shops in this country</a:t>
            </a:r>
            <a:endParaRPr sz="2800"/>
          </a:p>
          <a:p>
            <a:pPr marL="228600" marR="0" lvl="1" indent="-228600" algn="l" rtl="0">
              <a:lnSpc>
                <a:spcPct val="120000"/>
              </a:lnSpc>
              <a:spcBef>
                <a:spcPts val="600"/>
              </a:spcBef>
              <a:spcAft>
                <a:spcPts val="0"/>
              </a:spcAft>
              <a:buClr>
                <a:schemeClr val="dk1"/>
              </a:buClr>
              <a:buSzPct val="100000"/>
              <a:buChar char="•"/>
            </a:pPr>
            <a:r>
              <a:rPr lang="en-US" sz="2800"/>
              <a:t>List the FP methods which require you to refer the client to a higher-level provider in this country </a:t>
            </a:r>
            <a:endParaRPr sz="2800"/>
          </a:p>
        </p:txBody>
      </p:sp>
      <p:sp>
        <p:nvSpPr>
          <p:cNvPr id="468" name="Google Shape;468;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
        <p:nvSpPr>
          <p:cNvPr id="469" name="Google Shape;469;p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470" name="Google Shape;470;p4"/>
          <p:cNvPicPr preferRelativeResize="0"/>
          <p:nvPr/>
        </p:nvPicPr>
        <p:blipFill rotWithShape="1">
          <a:blip r:embed="rId3">
            <a:alphaModFix/>
          </a:blip>
          <a:srcRect/>
          <a:stretch/>
        </p:blipFill>
        <p:spPr>
          <a:xfrm>
            <a:off x="8930652" y="2043812"/>
            <a:ext cx="2896000" cy="27703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33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Spermicides</a:t>
            </a:r>
            <a:endParaRPr/>
          </a:p>
        </p:txBody>
      </p:sp>
      <p:sp>
        <p:nvSpPr>
          <p:cNvPr id="793" name="Google Shape;793;p3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a:p>
        </p:txBody>
      </p:sp>
      <p:sp>
        <p:nvSpPr>
          <p:cNvPr id="794" name="Google Shape;794;p332"/>
          <p:cNvSpPr txBox="1"/>
          <p:nvPr/>
        </p:nvSpPr>
        <p:spPr>
          <a:xfrm>
            <a:off x="838200" y="1464250"/>
            <a:ext cx="10710000" cy="5393700"/>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563563" marR="0" lvl="0" indent="-292098"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Spermicides should be stored out of direct sunlight</a:t>
            </a:r>
            <a:endParaRPr sz="1400" b="0" i="0" u="none" strike="sngStrike" cap="none">
              <a:solidFill>
                <a:srgbClr val="000000"/>
              </a:solidFill>
              <a:latin typeface="Arial"/>
              <a:ea typeface="Arial"/>
              <a:cs typeface="Arial"/>
              <a:sym typeface="Arial"/>
            </a:endParaRPr>
          </a:p>
          <a:p>
            <a:pPr marL="563563" marR="0" lvl="0" indent="-292098"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She should check the expiration date and wash her hands if possible before using</a:t>
            </a:r>
            <a:endParaRPr sz="1400" b="0" i="0" u="none" strike="noStrike" cap="none">
              <a:solidFill>
                <a:srgbClr val="000000"/>
              </a:solidFill>
              <a:latin typeface="Arial"/>
              <a:ea typeface="Arial"/>
              <a:cs typeface="Arial"/>
              <a:sym typeface="Arial"/>
            </a:endParaRPr>
          </a:p>
          <a:p>
            <a:pPr marL="563563" marR="0" lvl="0" indent="-292098"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accent5"/>
                </a:solidFill>
                <a:latin typeface="Source Sans Pro"/>
                <a:ea typeface="Source Sans Pro"/>
                <a:cs typeface="Source Sans Pro"/>
                <a:sym typeface="Source Sans Pro"/>
              </a:rPr>
              <a:t>For foam or cream </a:t>
            </a:r>
            <a:r>
              <a:rPr lang="en-US" sz="2800" b="0" i="0" u="none" strike="noStrike" cap="none">
                <a:solidFill>
                  <a:schemeClr val="dk1"/>
                </a:solidFill>
                <a:latin typeface="Source Sans Pro"/>
                <a:ea typeface="Source Sans Pro"/>
                <a:cs typeface="Source Sans Pro"/>
                <a:sym typeface="Source Sans Pro"/>
              </a:rPr>
              <a:t>– use any time less than one hour before sex: shake the can, squeeze the spermicide into the plastic applicator and insert the applicator deep into the vagina. Push the plunger to insert the spermicide</a:t>
            </a:r>
            <a:endParaRPr sz="1400" b="0" i="0" u="none" strike="noStrike" cap="none">
              <a:solidFill>
                <a:srgbClr val="000000"/>
              </a:solidFill>
              <a:latin typeface="Arial"/>
              <a:ea typeface="Arial"/>
              <a:cs typeface="Arial"/>
              <a:sym typeface="Arial"/>
            </a:endParaRPr>
          </a:p>
          <a:p>
            <a:pPr marL="563563" marR="0" lvl="0" indent="-292098"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accent5"/>
                </a:solidFill>
                <a:latin typeface="Source Sans Pro"/>
                <a:ea typeface="Source Sans Pro"/>
                <a:cs typeface="Source Sans Pro"/>
                <a:sym typeface="Source Sans Pro"/>
              </a:rPr>
              <a:t>For tablets, suppositories and jellies </a:t>
            </a:r>
            <a:r>
              <a:rPr lang="en-US" sz="2800" b="0" i="0" u="none" strike="noStrike" cap="none">
                <a:solidFill>
                  <a:schemeClr val="dk1"/>
                </a:solidFill>
                <a:latin typeface="Source Sans Pro"/>
                <a:ea typeface="Source Sans Pro"/>
                <a:cs typeface="Source Sans Pro"/>
                <a:sym typeface="Source Sans Pro"/>
              </a:rPr>
              <a:t>– use between 10 minutes and one hour before sex, depending on the type: Insert the spermicide deep into the vagina, with an applicator or two fingers</a:t>
            </a:r>
            <a:endParaRPr sz="1400" b="0" i="0" u="none" strike="noStrike" cap="none">
              <a:solidFill>
                <a:srgbClr val="000000"/>
              </a:solidFill>
              <a:latin typeface="Arial"/>
              <a:ea typeface="Arial"/>
              <a:cs typeface="Arial"/>
              <a:sym typeface="Arial"/>
            </a:endParaRPr>
          </a:p>
          <a:p>
            <a:pPr marL="563563" marR="0" lvl="0" indent="-292098"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accent5"/>
                </a:solidFill>
                <a:latin typeface="Source Sans Pro"/>
                <a:ea typeface="Source Sans Pro"/>
                <a:cs typeface="Source Sans Pro"/>
                <a:sym typeface="Source Sans Pro"/>
              </a:rPr>
              <a:t>For films </a:t>
            </a:r>
            <a:r>
              <a:rPr lang="en-US" sz="2800" b="0" i="0" u="none" strike="noStrike" cap="none">
                <a:solidFill>
                  <a:schemeClr val="dk1"/>
                </a:solidFill>
                <a:latin typeface="Source Sans Pro"/>
                <a:ea typeface="Source Sans Pro"/>
                <a:cs typeface="Source Sans Pro"/>
                <a:sym typeface="Source Sans Pro"/>
              </a:rPr>
              <a:t>– use between 10 minutes and one hour before sex, depending on the type: fold the film in half and insert it with fingers that are dry (or else the film will stick to the fingers and not be placed correctly)</a:t>
            </a:r>
            <a:endParaRPr sz="1400" b="0" i="0" u="none" strike="noStrike" cap="none">
              <a:solidFill>
                <a:srgbClr val="000000"/>
              </a:solidFill>
              <a:latin typeface="Arial"/>
              <a:ea typeface="Arial"/>
              <a:cs typeface="Arial"/>
              <a:sym typeface="Arial"/>
            </a:endParaRPr>
          </a:p>
          <a:p>
            <a:pPr marL="563562" marR="0" lvl="0" indent="-292100" algn="l" rtl="0">
              <a:lnSpc>
                <a:spcPct val="12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Wait at least 6 hours after sex if she wants to wash the vagina (douche), but this is not recommended</a:t>
            </a:r>
            <a:endParaRPr sz="2700" b="0" i="0" u="none" strike="noStrike" cap="none">
              <a:solidFill>
                <a:schemeClr val="dk1"/>
              </a:solidFill>
              <a:latin typeface="Source Sans Pro"/>
              <a:ea typeface="Source Sans Pro"/>
              <a:cs typeface="Source Sans Pro"/>
              <a:sym typeface="Source Sans Pro"/>
            </a:endParaRPr>
          </a:p>
        </p:txBody>
      </p:sp>
      <p:sp>
        <p:nvSpPr>
          <p:cNvPr id="795" name="Google Shape;795;p33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sp>
        <p:nvSpPr>
          <p:cNvPr id="801" name="Google Shape;801;p333"/>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Spermicides (continued)</a:t>
            </a:r>
            <a:endParaRPr/>
          </a:p>
        </p:txBody>
      </p:sp>
      <p:sp>
        <p:nvSpPr>
          <p:cNvPr id="802" name="Google Shape;802;p3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31</a:t>
            </a:fld>
            <a:endParaRPr/>
          </a:p>
        </p:txBody>
      </p:sp>
      <p:sp>
        <p:nvSpPr>
          <p:cNvPr id="803" name="Google Shape;803;p333"/>
          <p:cNvSpPr txBox="1"/>
          <p:nvPr/>
        </p:nvSpPr>
        <p:spPr>
          <a:xfrm>
            <a:off x="851449" y="1600200"/>
            <a:ext cx="10515600"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2. What to expect </a:t>
            </a:r>
            <a:r>
              <a:rPr lang="en-US" sz="32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914400" marR="0" lvl="0" indent="-476250" algn="l" rtl="0">
              <a:lnSpc>
                <a:spcPct val="110000"/>
              </a:lnSpc>
              <a:spcBef>
                <a:spcPts val="600"/>
              </a:spcBef>
              <a:spcAft>
                <a:spcPts val="0"/>
              </a:spcAft>
              <a:buClr>
                <a:srgbClr val="000000"/>
              </a:buClr>
              <a:buSzPts val="3100"/>
              <a:buFont typeface="Source Sans Pro"/>
              <a:buChar char="•"/>
            </a:pPr>
            <a:r>
              <a:rPr lang="en-US" sz="3100" b="0" i="0" u="none" strike="noStrike" cap="none">
                <a:solidFill>
                  <a:schemeClr val="dk1"/>
                </a:solidFill>
                <a:latin typeface="Source Sans Pro"/>
                <a:ea typeface="Source Sans Pro"/>
                <a:cs typeface="Source Sans Pro"/>
                <a:sym typeface="Source Sans Pro"/>
              </a:rPr>
              <a:t>There may be itching and irritation in or around the vagina or penis</a:t>
            </a:r>
            <a:endParaRPr sz="1700" b="0" i="0" u="none" strike="noStrike" cap="none">
              <a:solidFill>
                <a:srgbClr val="000000"/>
              </a:solidFill>
              <a:latin typeface="Source Sans Pro"/>
              <a:ea typeface="Source Sans Pro"/>
              <a:cs typeface="Source Sans Pro"/>
              <a:sym typeface="Source Sans Pro"/>
            </a:endParaRPr>
          </a:p>
          <a:p>
            <a:pPr marL="914400" marR="0" lvl="0" indent="-476250" algn="l" rtl="0">
              <a:lnSpc>
                <a:spcPct val="110000"/>
              </a:lnSpc>
              <a:spcBef>
                <a:spcPts val="600"/>
              </a:spcBef>
              <a:spcAft>
                <a:spcPts val="0"/>
              </a:spcAft>
              <a:buClr>
                <a:srgbClr val="000000"/>
              </a:buClr>
              <a:buSzPts val="3100"/>
              <a:buFont typeface="Source Sans Pro"/>
              <a:buChar char="•"/>
            </a:pPr>
            <a:r>
              <a:rPr lang="en-US" sz="3100" b="0" i="0" u="none" strike="noStrike" cap="none">
                <a:solidFill>
                  <a:schemeClr val="dk1"/>
                </a:solidFill>
                <a:latin typeface="Source Sans Pro"/>
                <a:ea typeface="Source Sans Pro"/>
                <a:cs typeface="Source Sans Pro"/>
                <a:sym typeface="Source Sans Pro"/>
              </a:rPr>
              <a:t>Uncommonly, urinary tract infections may occur, especially when using spermicides 2 or more times a day </a:t>
            </a:r>
            <a:endParaRPr sz="1700" b="0" i="0" u="none" strike="noStrike" cap="none">
              <a:solidFill>
                <a:srgbClr val="000000"/>
              </a:solidFill>
              <a:latin typeface="Source Sans Pro"/>
              <a:ea typeface="Source Sans Pro"/>
              <a:cs typeface="Source Sans Pro"/>
              <a:sym typeface="Source Sans Pro"/>
            </a:endParaRPr>
          </a:p>
          <a:p>
            <a:pPr marL="914400" marR="0" lvl="0" indent="-476250" algn="l" rtl="0">
              <a:lnSpc>
                <a:spcPct val="110000"/>
              </a:lnSpc>
              <a:spcBef>
                <a:spcPts val="600"/>
              </a:spcBef>
              <a:spcAft>
                <a:spcPts val="0"/>
              </a:spcAft>
              <a:buClr>
                <a:srgbClr val="000000"/>
              </a:buClr>
              <a:buSzPts val="3100"/>
              <a:buFont typeface="Source Sans Pro"/>
              <a:buChar char="•"/>
            </a:pPr>
            <a:r>
              <a:rPr lang="en-US" sz="3100" b="0" i="0" u="none" strike="noStrike" cap="none">
                <a:solidFill>
                  <a:schemeClr val="dk1"/>
                </a:solidFill>
                <a:latin typeface="Source Sans Pro"/>
                <a:ea typeface="Source Sans Pro"/>
                <a:cs typeface="Source Sans Pro"/>
                <a:sym typeface="Source Sans Pro"/>
              </a:rPr>
              <a:t>She should have a plan to have an advance supply of spermicides available</a:t>
            </a:r>
            <a:endParaRPr sz="3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pic>
        <p:nvPicPr>
          <p:cNvPr id="809" name="Google Shape;809;p334"/>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810" name="Google Shape;810;p334"/>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Spermicides (continued)</a:t>
            </a:r>
            <a:endParaRPr/>
          </a:p>
        </p:txBody>
      </p:sp>
      <p:sp>
        <p:nvSpPr>
          <p:cNvPr id="811" name="Google Shape;811;p3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32</a:t>
            </a:fld>
            <a:endParaRPr/>
          </a:p>
        </p:txBody>
      </p:sp>
      <p:sp>
        <p:nvSpPr>
          <p:cNvPr id="812" name="Google Shape;812;p334"/>
          <p:cNvSpPr txBox="1"/>
          <p:nvPr/>
        </p:nvSpPr>
        <p:spPr>
          <a:xfrm>
            <a:off x="851451" y="1600200"/>
            <a:ext cx="7554611"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3. When </a:t>
            </a:r>
            <a:r>
              <a:rPr lang="en-US" sz="32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When s/he needs more spermicides, or other methods like condoms or ECPs</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wants to switch to another method</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thinks she is pregnant and wants a pregnancy test, </a:t>
            </a:r>
            <a:r>
              <a:rPr lang="en-US" sz="2800"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or if she plans to become pregnant</a:t>
            </a:r>
            <a:endParaRPr sz="1400" b="0" i="0" u="none" strike="noStrike" cap="none">
              <a:solidFill>
                <a:srgbClr val="000000"/>
              </a:solidFill>
              <a:latin typeface="Arial"/>
              <a:ea typeface="Arial"/>
              <a:cs typeface="Arial"/>
              <a:sym typeface="Arial"/>
            </a:endParaRPr>
          </a:p>
        </p:txBody>
      </p:sp>
      <p:sp>
        <p:nvSpPr>
          <p:cNvPr id="813" name="Google Shape;813;p334"/>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335"/>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820" name="Google Shape;820;p335"/>
          <p:cNvSpPr txBox="1">
            <a:spLocks noGrp="1"/>
          </p:cNvSpPr>
          <p:nvPr>
            <p:ph type="body" idx="1"/>
          </p:nvPr>
        </p:nvSpPr>
        <p:spPr>
          <a:xfrm>
            <a:off x="838200" y="1437775"/>
            <a:ext cx="10214700" cy="5352600"/>
          </a:xfrm>
          <a:prstGeom prst="rect">
            <a:avLst/>
          </a:prstGeom>
          <a:noFill/>
          <a:ln>
            <a:noFill/>
          </a:ln>
        </p:spPr>
        <p:txBody>
          <a:bodyPr spcFirstLastPara="1" wrap="square" lIns="91425" tIns="45700" rIns="91425" bIns="45700" anchor="t" anchorCtr="0">
            <a:normAutofit lnSpcReduction="10000"/>
          </a:bodyPr>
          <a:lstStyle/>
          <a:p>
            <a:pPr marL="88900" lvl="0" indent="0" algn="l" rtl="0">
              <a:lnSpc>
                <a:spcPct val="150000"/>
              </a:lnSpc>
              <a:spcBef>
                <a:spcPts val="0"/>
              </a:spcBef>
              <a:spcAft>
                <a:spcPts val="0"/>
              </a:spcAft>
              <a:buSzPts val="2200"/>
              <a:buNone/>
            </a:pPr>
            <a:r>
              <a:rPr lang="en-US" sz="3000" b="1">
                <a:solidFill>
                  <a:schemeClr val="accent5"/>
                </a:solidFill>
              </a:rPr>
              <a:t>Facts about </a:t>
            </a:r>
            <a:r>
              <a:rPr lang="en-US" sz="3000" b="1">
                <a:solidFill>
                  <a:schemeClr val="accent5"/>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spermicides</a:t>
            </a:r>
            <a:r>
              <a:rPr lang="en-US" sz="3000" b="1">
                <a:solidFill>
                  <a:schemeClr val="accent5"/>
                </a:solidFill>
              </a:rPr>
              <a:t>:</a:t>
            </a:r>
            <a:endParaRPr/>
          </a:p>
          <a:p>
            <a:pPr marL="457200" lvl="0" indent="-368300" algn="l" rtl="0">
              <a:lnSpc>
                <a:spcPct val="110000"/>
              </a:lnSpc>
              <a:spcBef>
                <a:spcPts val="600"/>
              </a:spcBef>
              <a:spcAft>
                <a:spcPts val="0"/>
              </a:spcAft>
              <a:buSzPts val="2200"/>
              <a:buFont typeface="Arial"/>
              <a:buChar char="•"/>
            </a:pPr>
            <a:r>
              <a:rPr lang="en-US" sz="2800"/>
              <a:t>They do not reduce vaginal secretions or make women bleed during sex.</a:t>
            </a:r>
            <a:endParaRPr sz="2800"/>
          </a:p>
          <a:p>
            <a:pPr marL="457200" lvl="0" indent="-406400" algn="l" rtl="0">
              <a:lnSpc>
                <a:spcPct val="110000"/>
              </a:lnSpc>
              <a:spcBef>
                <a:spcPts val="600"/>
              </a:spcBef>
              <a:spcAft>
                <a:spcPts val="0"/>
              </a:spcAft>
              <a:buSzPts val="2800"/>
              <a:buChar char="•"/>
            </a:pPr>
            <a:r>
              <a:rPr lang="en-US" sz="2800"/>
              <a:t>They can increase vaginal lubrication.</a:t>
            </a:r>
            <a:endParaRPr sz="2800"/>
          </a:p>
          <a:p>
            <a:pPr marL="457200" lvl="0" indent="-406400" algn="l" rtl="0">
              <a:lnSpc>
                <a:spcPct val="110000"/>
              </a:lnSpc>
              <a:spcBef>
                <a:spcPts val="600"/>
              </a:spcBef>
              <a:spcAft>
                <a:spcPts val="0"/>
              </a:spcAft>
              <a:buSzPts val="2800"/>
              <a:buChar char="•"/>
            </a:pPr>
            <a:r>
              <a:rPr lang="en-US" sz="2800"/>
              <a:t>They can be used with condoms for dual protection against pregnancy and HIV/STIs.</a:t>
            </a:r>
            <a:endParaRPr sz="2800"/>
          </a:p>
          <a:p>
            <a:pPr marL="457200" lvl="0" indent="-368300" algn="l" rtl="0">
              <a:lnSpc>
                <a:spcPct val="110000"/>
              </a:lnSpc>
              <a:spcBef>
                <a:spcPts val="600"/>
              </a:spcBef>
              <a:spcAft>
                <a:spcPts val="0"/>
              </a:spcAft>
              <a:buSzPts val="2200"/>
              <a:buFont typeface="Arial"/>
              <a:buChar char="•"/>
            </a:pPr>
            <a:r>
              <a:rPr lang="en-US" sz="2800"/>
              <a:t>They do not stop women's monthly bleeding.</a:t>
            </a:r>
            <a:endParaRPr/>
          </a:p>
          <a:p>
            <a:pPr marL="457200" lvl="0" indent="-368300" algn="l" rtl="0">
              <a:lnSpc>
                <a:spcPct val="110000"/>
              </a:lnSpc>
              <a:spcBef>
                <a:spcPts val="600"/>
              </a:spcBef>
              <a:spcAft>
                <a:spcPts val="0"/>
              </a:spcAft>
              <a:buSzPts val="2200"/>
              <a:buFont typeface="Arial"/>
              <a:buChar char="•"/>
            </a:pPr>
            <a:r>
              <a:rPr lang="en-US" sz="2800"/>
              <a:t>They do not cause cervical cancer or birth defects.</a:t>
            </a:r>
            <a:endParaRPr/>
          </a:p>
          <a:p>
            <a:pPr marL="457200" lvl="0" indent="-368300" algn="l" rtl="0">
              <a:lnSpc>
                <a:spcPct val="110000"/>
              </a:lnSpc>
              <a:spcBef>
                <a:spcPts val="600"/>
              </a:spcBef>
              <a:spcAft>
                <a:spcPts val="0"/>
              </a:spcAft>
              <a:buSzPts val="2200"/>
              <a:buFont typeface="Arial"/>
              <a:buChar char="•"/>
            </a:pPr>
            <a:r>
              <a:rPr lang="en-US" sz="2800"/>
              <a:t>They do not change men's or women's sex drive or reduce sexual pleasure for most men.</a:t>
            </a:r>
            <a:endParaRPr sz="2800"/>
          </a:p>
        </p:txBody>
      </p:sp>
      <p:sp>
        <p:nvSpPr>
          <p:cNvPr id="821" name="Google Shape;821;p3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6"/>
        <p:cNvGrpSpPr/>
        <p:nvPr/>
      </p:nvGrpSpPr>
      <p:grpSpPr>
        <a:xfrm>
          <a:off x="0" y="0"/>
          <a:ext cx="0" cy="0"/>
          <a:chOff x="0" y="0"/>
          <a:chExt cx="0" cy="0"/>
        </a:xfrm>
      </p:grpSpPr>
      <p:sp>
        <p:nvSpPr>
          <p:cNvPr id="827" name="Google Shape;827;p336"/>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828" name="Google Shape;828;p336"/>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fontScale="92500" lnSpcReduction="10000"/>
          </a:bodyPr>
          <a:lstStyle/>
          <a:p>
            <a:pPr marL="457200" lvl="0" indent="-457200" algn="l" rtl="0">
              <a:lnSpc>
                <a:spcPct val="100000"/>
              </a:lnSpc>
              <a:spcBef>
                <a:spcPts val="1800"/>
              </a:spcBef>
              <a:spcAft>
                <a:spcPts val="0"/>
              </a:spcAft>
              <a:buSzPct val="108108"/>
              <a:buFont typeface="Calibri"/>
              <a:buAutoNum type="arabicPeriod"/>
            </a:pPr>
            <a:r>
              <a:rPr lang="en-US" sz="2800"/>
              <a:t>Spermicides can be safely used by nearly all women</a:t>
            </a:r>
            <a:endParaRPr/>
          </a:p>
          <a:p>
            <a:pPr marL="457200" lvl="0" indent="-457200" algn="l" rtl="0">
              <a:lnSpc>
                <a:spcPct val="100000"/>
              </a:lnSpc>
              <a:spcBef>
                <a:spcPts val="1800"/>
              </a:spcBef>
              <a:spcAft>
                <a:spcPts val="0"/>
              </a:spcAft>
              <a:buSzPct val="108108"/>
              <a:buFont typeface="Calibri"/>
              <a:buAutoNum type="arabicPeriod"/>
            </a:pPr>
            <a:r>
              <a:rPr lang="en-US" sz="2800"/>
              <a:t>It is one of the least effective methods but </a:t>
            </a:r>
            <a:r>
              <a:rPr lang="en-US" sz="2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has</a:t>
            </a:r>
            <a:r>
              <a:rPr lang="en-US" sz="2800"/>
              <a:t> other benefits; when used with condoms they provide increased protection against unintended pregnancy</a:t>
            </a:r>
            <a:endParaRPr/>
          </a:p>
          <a:p>
            <a:pPr marL="457200" lvl="0" indent="-457200" algn="l" rtl="0">
              <a:lnSpc>
                <a:spcPct val="100000"/>
              </a:lnSpc>
              <a:spcBef>
                <a:spcPts val="1800"/>
              </a:spcBef>
              <a:spcAft>
                <a:spcPts val="0"/>
              </a:spcAft>
              <a:buSzPct val="108108"/>
              <a:buFont typeface="Calibri"/>
              <a:buAutoNum type="arabicPeriod"/>
            </a:pPr>
            <a:r>
              <a:rPr lang="en-US" sz="2800"/>
              <a:t>Women at high risk of HIV infection or who are HIV-positive should use another method</a:t>
            </a:r>
            <a:endParaRPr sz="2800"/>
          </a:p>
        </p:txBody>
      </p:sp>
      <p:sp>
        <p:nvSpPr>
          <p:cNvPr id="829" name="Google Shape;829;p336"/>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34</a:t>
            </a:fld>
            <a:endParaRPr sz="1200" b="0" i="0" u="none" strike="noStrike" cap="none">
              <a:solidFill>
                <a:srgbClr val="289195"/>
              </a:solidFill>
              <a:latin typeface="Source Sans Pro"/>
              <a:ea typeface="Source Sans Pro"/>
              <a:cs typeface="Source Sans Pro"/>
              <a:sym typeface="Source Sans Pro"/>
            </a:endParaRPr>
          </a:p>
        </p:txBody>
      </p:sp>
      <p:pic>
        <p:nvPicPr>
          <p:cNvPr id="830" name="Google Shape;830;p336"/>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77"/>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Emergency contraceptive pills (ECPs)</a:t>
            </a:r>
            <a:endParaRPr/>
          </a:p>
        </p:txBody>
      </p:sp>
      <p:sp>
        <p:nvSpPr>
          <p:cNvPr id="837" name="Google Shape;837;p77"/>
          <p:cNvSpPr txBox="1">
            <a:spLocks noGrp="1"/>
          </p:cNvSpPr>
          <p:nvPr>
            <p:ph type="body" idx="2"/>
          </p:nvPr>
        </p:nvSpPr>
        <p:spPr>
          <a:xfrm>
            <a:off x="965200" y="3217609"/>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4</a:t>
            </a:r>
            <a:endParaRPr/>
          </a:p>
        </p:txBody>
      </p:sp>
      <p:sp>
        <p:nvSpPr>
          <p:cNvPr id="2" name="Google Shape;846;p78">
            <a:extLst>
              <a:ext uri="{FF2B5EF4-FFF2-40B4-BE49-F238E27FC236}">
                <a16:creationId xmlns:a16="http://schemas.microsoft.com/office/drawing/2014/main" id="{BF05F0BA-CA59-7B8A-9EB7-32354BBECD3D}"/>
              </a:ext>
            </a:extLst>
          </p:cNvPr>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78"/>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844" name="Google Shape;844;p78"/>
          <p:cNvSpPr txBox="1">
            <a:spLocks noGrp="1"/>
          </p:cNvSpPr>
          <p:nvPr>
            <p:ph type="body" idx="1"/>
          </p:nvPr>
        </p:nvSpPr>
        <p:spPr>
          <a:xfrm>
            <a:off x="838200" y="1432192"/>
            <a:ext cx="8997176" cy="5425807"/>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30000"/>
              </a:lnSpc>
              <a:spcBef>
                <a:spcPts val="0"/>
              </a:spcBef>
              <a:spcAft>
                <a:spcPts val="0"/>
              </a:spcAft>
              <a:buClr>
                <a:schemeClr val="dk1"/>
              </a:buClr>
              <a:buSzPct val="100000"/>
              <a:buNone/>
            </a:pPr>
            <a:r>
              <a:rPr lang="en-US" sz="5100"/>
              <a:t>By the end of this session, you will be able to:</a:t>
            </a:r>
            <a:endParaRPr/>
          </a:p>
          <a:p>
            <a:pPr marL="228600" lvl="0" indent="-231140" algn="l" rtl="0">
              <a:lnSpc>
                <a:spcPct val="150000"/>
              </a:lnSpc>
              <a:spcBef>
                <a:spcPts val="1000"/>
              </a:spcBef>
              <a:spcAft>
                <a:spcPts val="0"/>
              </a:spcAft>
              <a:buClr>
                <a:schemeClr val="dk1"/>
              </a:buClr>
              <a:buSzPct val="100000"/>
              <a:buChar char="•"/>
            </a:pPr>
            <a:r>
              <a:rPr lang="en-US" sz="5200"/>
              <a:t>Describe emergency contraceptive pills (ECPs) and how they work in a way clients can understand</a:t>
            </a:r>
            <a:endParaRPr/>
          </a:p>
          <a:p>
            <a:pPr marL="228600" lvl="0" indent="-231140" algn="l" rtl="0">
              <a:lnSpc>
                <a:spcPct val="150000"/>
              </a:lnSpc>
              <a:spcBef>
                <a:spcPts val="1000"/>
              </a:spcBef>
              <a:spcAft>
                <a:spcPts val="0"/>
              </a:spcAft>
              <a:buClr>
                <a:schemeClr val="dk1"/>
              </a:buClr>
              <a:buSzPct val="100000"/>
              <a:buChar char="•"/>
            </a:pPr>
            <a:r>
              <a:rPr lang="en-US" sz="5200"/>
              <a:t>Explain how to use ECPs, what to expect when using ECPs, and when to return</a:t>
            </a:r>
            <a:endParaRPr/>
          </a:p>
        </p:txBody>
      </p:sp>
      <p:sp>
        <p:nvSpPr>
          <p:cNvPr id="845" name="Google Shape;845;p7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36</a:t>
            </a:fld>
            <a:endParaRPr sz="1200" b="0" i="0" u="none" strike="noStrike" cap="none">
              <a:solidFill>
                <a:srgbClr val="289195"/>
              </a:solidFill>
              <a:latin typeface="Source Sans Pro"/>
              <a:ea typeface="Source Sans Pro"/>
              <a:cs typeface="Source Sans Pro"/>
              <a:sym typeface="Source Sans Pro"/>
            </a:endParaRPr>
          </a:p>
        </p:txBody>
      </p:sp>
      <p:sp>
        <p:nvSpPr>
          <p:cNvPr id="846" name="Google Shape;846;p7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847" name="Google Shape;847;p78"/>
          <p:cNvPicPr preferRelativeResize="0"/>
          <p:nvPr/>
        </p:nvPicPr>
        <p:blipFill rotWithShape="1">
          <a:blip r:embed="rId3">
            <a:alphaModFix/>
          </a:blip>
          <a:srcRect/>
          <a:stretch/>
        </p:blipFill>
        <p:spPr>
          <a:xfrm>
            <a:off x="9029302" y="2043812"/>
            <a:ext cx="2896000" cy="277037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52"/>
        <p:cNvGrpSpPr/>
        <p:nvPr/>
      </p:nvGrpSpPr>
      <p:grpSpPr>
        <a:xfrm>
          <a:off x="0" y="0"/>
          <a:ext cx="0" cy="0"/>
          <a:chOff x="0" y="0"/>
          <a:chExt cx="0" cy="0"/>
        </a:xfrm>
      </p:grpSpPr>
      <p:sp>
        <p:nvSpPr>
          <p:cNvPr id="853" name="Google Shape;853;p337"/>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Emergency Contraceptive Pills (ECPs)?</a:t>
            </a:r>
            <a:endParaRPr/>
          </a:p>
        </p:txBody>
      </p:sp>
      <p:sp>
        <p:nvSpPr>
          <p:cNvPr id="854" name="Google Shape;854;p337"/>
          <p:cNvSpPr txBox="1">
            <a:spLocks noGrp="1"/>
          </p:cNvSpPr>
          <p:nvPr>
            <p:ph type="body" idx="1"/>
          </p:nvPr>
        </p:nvSpPr>
        <p:spPr>
          <a:xfrm>
            <a:off x="838200" y="1358900"/>
            <a:ext cx="7686900" cy="5499000"/>
          </a:xfrm>
          <a:prstGeom prst="rect">
            <a:avLst/>
          </a:prstGeom>
          <a:noFill/>
          <a:ln>
            <a:noFill/>
          </a:ln>
        </p:spPr>
        <p:txBody>
          <a:bodyPr spcFirstLastPara="1" wrap="square" lIns="91425" tIns="45700" rIns="91425" bIns="45700" anchor="t" anchorCtr="0">
            <a:normAutofit/>
          </a:bodyPr>
          <a:lstStyle/>
          <a:p>
            <a:pPr marL="228600" lvl="0" indent="-228600" algn="l" rtl="0">
              <a:lnSpc>
                <a:spcPct val="110000"/>
              </a:lnSpc>
              <a:spcBef>
                <a:spcPts val="600"/>
              </a:spcBef>
              <a:spcAft>
                <a:spcPts val="0"/>
              </a:spcAft>
              <a:buClr>
                <a:schemeClr val="dk1"/>
              </a:buClr>
              <a:buSzPts val="2900"/>
              <a:buChar char="•"/>
            </a:pPr>
            <a:r>
              <a:rPr lang="en-US" sz="2900"/>
              <a:t>Are a </a:t>
            </a:r>
            <a:r>
              <a:rPr lang="en-US" sz="2900" b="1">
                <a:solidFill>
                  <a:schemeClr val="accent5"/>
                </a:solidFill>
              </a:rPr>
              <a:t>short-acting</a:t>
            </a:r>
            <a:r>
              <a:rPr lang="en-US" sz="2900"/>
              <a:t> method used by the woman</a:t>
            </a:r>
            <a:endParaRPr/>
          </a:p>
          <a:p>
            <a:pPr marL="228600" lvl="0" indent="-228600" algn="l" rtl="0">
              <a:lnSpc>
                <a:spcPct val="110000"/>
              </a:lnSpc>
              <a:spcBef>
                <a:spcPts val="600"/>
              </a:spcBef>
              <a:spcAft>
                <a:spcPts val="0"/>
              </a:spcAft>
              <a:buClr>
                <a:schemeClr val="dk1"/>
              </a:buClr>
              <a:buSzPts val="2900"/>
              <a:buChar char="•"/>
            </a:pPr>
            <a:r>
              <a:rPr lang="en-US" sz="2900" b="1">
                <a:solidFill>
                  <a:schemeClr val="accent5"/>
                </a:solidFill>
              </a:rPr>
              <a:t>Hormonal</a:t>
            </a:r>
            <a:r>
              <a:rPr lang="en-US" sz="2900"/>
              <a:t> method of contraception that </a:t>
            </a:r>
            <a:r>
              <a:rPr lang="en-US" sz="2900" b="1">
                <a:solidFill>
                  <a:schemeClr val="accent5"/>
                </a:solidFill>
              </a:rPr>
              <a:t>delay</a:t>
            </a:r>
            <a:r>
              <a:rPr lang="en-US" sz="2900"/>
              <a:t> the release of eggs from the ovaries (ovulation) to prevent unintended pregnancy</a:t>
            </a:r>
            <a:endParaRPr/>
          </a:p>
          <a:p>
            <a:pPr marL="228600" lvl="0" indent="-228600" algn="l" rtl="0">
              <a:lnSpc>
                <a:spcPct val="110000"/>
              </a:lnSpc>
              <a:spcBef>
                <a:spcPts val="600"/>
              </a:spcBef>
              <a:spcAft>
                <a:spcPts val="0"/>
              </a:spcAft>
              <a:buClr>
                <a:schemeClr val="dk1"/>
              </a:buClr>
              <a:buSzPts val="2900"/>
              <a:buChar char="•"/>
            </a:pPr>
            <a:r>
              <a:rPr lang="en-US" sz="2900"/>
              <a:t>They </a:t>
            </a:r>
            <a:r>
              <a:rPr lang="en-US" sz="2900" b="1">
                <a:solidFill>
                  <a:schemeClr val="accent5"/>
                </a:solidFill>
              </a:rPr>
              <a:t>do not work </a:t>
            </a:r>
            <a:r>
              <a:rPr lang="en-US" sz="2900"/>
              <a:t>if a woman is already pregnant or has ovulated, but they also </a:t>
            </a:r>
            <a:r>
              <a:rPr lang="en-US" sz="2900" b="1">
                <a:solidFill>
                  <a:schemeClr val="accent5"/>
                </a:solidFill>
              </a:rPr>
              <a:t>do not harm </a:t>
            </a:r>
            <a:r>
              <a:rPr lang="en-US" sz="2900"/>
              <a:t>an existing pregnancy</a:t>
            </a:r>
            <a:endParaRPr/>
          </a:p>
          <a:p>
            <a:pPr marL="228600" lvl="0" indent="-228600" algn="l" rtl="0">
              <a:lnSpc>
                <a:spcPct val="110000"/>
              </a:lnSpc>
              <a:spcBef>
                <a:spcPts val="600"/>
              </a:spcBef>
              <a:spcAft>
                <a:spcPts val="0"/>
              </a:spcAft>
              <a:buSzPts val="2900"/>
              <a:buChar char="•"/>
            </a:pPr>
            <a:r>
              <a:rPr lang="en-US" sz="2900">
                <a:solidFill>
                  <a:schemeClr val="dk1"/>
                </a:solidFill>
                <a:latin typeface="Source Sans Pro"/>
                <a:ea typeface="Source Sans Pro"/>
                <a:cs typeface="Source Sans Pro"/>
                <a:sym typeface="Source Sans Pro"/>
              </a:rPr>
              <a:t>Their </a:t>
            </a:r>
            <a:r>
              <a:rPr lang="en-US" sz="2900" b="1">
                <a:solidFill>
                  <a:schemeClr val="accent5"/>
                </a:solidFill>
                <a:latin typeface="Source Sans Pro"/>
                <a:ea typeface="Source Sans Pro"/>
                <a:cs typeface="Source Sans Pro"/>
                <a:sym typeface="Source Sans Pro"/>
              </a:rPr>
              <a:t>effectiveness depends </a:t>
            </a:r>
            <a:r>
              <a:rPr lang="en-US" sz="2900">
                <a:solidFill>
                  <a:schemeClr val="dk1"/>
                </a:solidFill>
                <a:latin typeface="Source Sans Pro"/>
                <a:ea typeface="Source Sans Pro"/>
                <a:cs typeface="Source Sans Pro"/>
                <a:sym typeface="Source Sans Pro"/>
              </a:rPr>
              <a:t>on where a woman is in her menstrual cycle, when she had unprotected sex, and when she used ECPs </a:t>
            </a:r>
            <a:endParaRPr sz="2900"/>
          </a:p>
        </p:txBody>
      </p:sp>
      <p:sp>
        <p:nvSpPr>
          <p:cNvPr id="855" name="Google Shape;855;p3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37</a:t>
            </a:fld>
            <a:endParaRPr/>
          </a:p>
        </p:txBody>
      </p:sp>
      <p:sp>
        <p:nvSpPr>
          <p:cNvPr id="856" name="Google Shape;856;p337"/>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pic>
        <p:nvPicPr>
          <p:cNvPr id="857" name="Google Shape;857;p337"/>
          <p:cNvPicPr preferRelativeResize="0"/>
          <p:nvPr/>
        </p:nvPicPr>
        <p:blipFill rotWithShape="1">
          <a:blip r:embed="rId3">
            <a:alphaModFix/>
          </a:blip>
          <a:srcRect/>
          <a:stretch/>
        </p:blipFill>
        <p:spPr>
          <a:xfrm rot="1759493">
            <a:off x="8275293" y="3290711"/>
            <a:ext cx="3781916" cy="1635365"/>
          </a:xfrm>
          <a:prstGeom prst="rect">
            <a:avLst/>
          </a:prstGeom>
          <a:noFill/>
          <a:ln>
            <a:noFill/>
          </a:ln>
        </p:spPr>
      </p:pic>
      <p:sp>
        <p:nvSpPr>
          <p:cNvPr id="858" name="Google Shape;858;p337"/>
          <p:cNvSpPr txBox="1"/>
          <p:nvPr/>
        </p:nvSpPr>
        <p:spPr>
          <a:xfrm>
            <a:off x="8195300" y="6611700"/>
            <a:ext cx="3996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ECP for Pharmacists module</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864" name="Google Shape;864;p338"/>
          <p:cNvSpPr txBox="1">
            <a:spLocks noGrp="1"/>
          </p:cNvSpPr>
          <p:nvPr>
            <p:ph type="title"/>
          </p:nvPr>
        </p:nvSpPr>
        <p:spPr>
          <a:xfrm>
            <a:off x="838199" y="365126"/>
            <a:ext cx="7196847" cy="9382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ECPs: What you should know</a:t>
            </a:r>
            <a:endParaRPr/>
          </a:p>
        </p:txBody>
      </p:sp>
      <p:sp>
        <p:nvSpPr>
          <p:cNvPr id="865" name="Google Shape;865;p338"/>
          <p:cNvSpPr txBox="1">
            <a:spLocks noGrp="1"/>
          </p:cNvSpPr>
          <p:nvPr>
            <p:ph type="body" idx="1"/>
          </p:nvPr>
        </p:nvSpPr>
        <p:spPr>
          <a:xfrm>
            <a:off x="838200" y="1138425"/>
            <a:ext cx="8595300" cy="5719500"/>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600"/>
              </a:spcBef>
              <a:spcAft>
                <a:spcPts val="0"/>
              </a:spcAft>
              <a:buClr>
                <a:schemeClr val="dk1"/>
              </a:buClr>
              <a:buSzPts val="3200"/>
              <a:buChar char="•"/>
            </a:pPr>
            <a:r>
              <a:rPr lang="en-US" sz="2300"/>
              <a:t>Available in different types. In this training, we will be focusing on the </a:t>
            </a:r>
            <a:r>
              <a:rPr lang="en-US" sz="2300" b="1">
                <a:solidFill>
                  <a:schemeClr val="accent5"/>
                </a:solidFill>
              </a:rPr>
              <a:t>levonorgestrel-only (LNG) and ulipristal acetate (UPA) </a:t>
            </a:r>
            <a:r>
              <a:rPr lang="en-US" sz="2300"/>
              <a:t>ECPs</a:t>
            </a:r>
            <a:endParaRPr/>
          </a:p>
          <a:p>
            <a:pPr marL="228600" lvl="0" indent="-228600" algn="l" rtl="0">
              <a:lnSpc>
                <a:spcPct val="100000"/>
              </a:lnSpc>
              <a:spcBef>
                <a:spcPts val="600"/>
              </a:spcBef>
              <a:spcAft>
                <a:spcPts val="0"/>
              </a:spcAft>
              <a:buClr>
                <a:schemeClr val="dk1"/>
              </a:buClr>
              <a:buSzPts val="3200"/>
              <a:buChar char="•"/>
            </a:pPr>
            <a:r>
              <a:rPr lang="en-US" sz="2300"/>
              <a:t>The </a:t>
            </a:r>
            <a:r>
              <a:rPr lang="en-US" sz="2300" b="1">
                <a:solidFill>
                  <a:schemeClr val="accent5"/>
                </a:solidFill>
              </a:rPr>
              <a:t>sooner they are used</a:t>
            </a:r>
            <a:r>
              <a:rPr lang="en-US" sz="2300"/>
              <a:t>, the more effective they are, but they will not work if a woman has ovulated</a:t>
            </a:r>
            <a:endParaRPr/>
          </a:p>
          <a:p>
            <a:pPr marL="685800" lvl="1" indent="-228600" algn="l" rtl="0">
              <a:lnSpc>
                <a:spcPct val="100000"/>
              </a:lnSpc>
              <a:spcBef>
                <a:spcPts val="600"/>
              </a:spcBef>
              <a:spcAft>
                <a:spcPts val="0"/>
              </a:spcAft>
              <a:buSzPts val="3200"/>
              <a:buChar char="•"/>
            </a:pPr>
            <a:r>
              <a:rPr lang="en-US" sz="2300"/>
              <a:t>If a woman has ovulated, a higher-level provider can insert a </a:t>
            </a:r>
            <a:r>
              <a:rPr lang="en-US" sz="2300" b="1">
                <a:solidFill>
                  <a:schemeClr val="accent5"/>
                </a:solidFill>
              </a:rPr>
              <a:t>copper IUD </a:t>
            </a:r>
            <a:r>
              <a:rPr lang="en-US" sz="2300"/>
              <a:t>as more effective emergency contraception</a:t>
            </a:r>
            <a:endParaRPr/>
          </a:p>
          <a:p>
            <a:pPr marL="228600" lvl="0" indent="-228600" algn="l" rtl="0">
              <a:lnSpc>
                <a:spcPct val="100000"/>
              </a:lnSpc>
              <a:spcBef>
                <a:spcPts val="600"/>
              </a:spcBef>
              <a:spcAft>
                <a:spcPts val="0"/>
              </a:spcAft>
              <a:buClr>
                <a:schemeClr val="dk1"/>
              </a:buClr>
              <a:buSzPts val="3200"/>
              <a:buChar char="•"/>
            </a:pPr>
            <a:r>
              <a:rPr lang="en-US" sz="2300"/>
              <a:t>Women can keep </a:t>
            </a:r>
            <a:r>
              <a:rPr lang="en-US" sz="2300" b="1">
                <a:solidFill>
                  <a:schemeClr val="accent5"/>
                </a:solidFill>
              </a:rPr>
              <a:t>an advance supply</a:t>
            </a:r>
            <a:r>
              <a:rPr lang="en-US" sz="2300"/>
              <a:t>, so they have them when they need them</a:t>
            </a:r>
            <a:endParaRPr/>
          </a:p>
          <a:p>
            <a:pPr marL="228600" lvl="0" indent="-228600" algn="l" rtl="0">
              <a:lnSpc>
                <a:spcPct val="100000"/>
              </a:lnSpc>
              <a:spcBef>
                <a:spcPts val="600"/>
              </a:spcBef>
              <a:spcAft>
                <a:spcPts val="0"/>
              </a:spcAft>
              <a:buClr>
                <a:schemeClr val="dk1"/>
              </a:buClr>
              <a:buSzPts val="3200"/>
              <a:buChar char="•"/>
            </a:pPr>
            <a:r>
              <a:rPr lang="en-US" sz="2300"/>
              <a:t>Clients requesting ECPs should also be offered </a:t>
            </a:r>
            <a:r>
              <a:rPr lang="en-US" sz="2300" b="1">
                <a:solidFill>
                  <a:schemeClr val="accent5"/>
                </a:solidFill>
              </a:rPr>
              <a:t>information and regular continuing contraception</a:t>
            </a:r>
            <a:endParaRPr/>
          </a:p>
          <a:p>
            <a:pPr marL="228600" lvl="0" indent="-228600" algn="l" rtl="0">
              <a:lnSpc>
                <a:spcPct val="100000"/>
              </a:lnSpc>
              <a:spcBef>
                <a:spcPts val="600"/>
              </a:spcBef>
              <a:spcAft>
                <a:spcPts val="0"/>
              </a:spcAft>
              <a:buClr>
                <a:schemeClr val="dk1"/>
              </a:buClr>
              <a:buSzPts val="3200"/>
              <a:buChar char="•"/>
            </a:pPr>
            <a:r>
              <a:rPr lang="en-US" sz="2300"/>
              <a:t>ECPs can be used more than once in a woman’s menstrual cycle</a:t>
            </a:r>
            <a:endParaRPr strike="sngStrike"/>
          </a:p>
          <a:p>
            <a:pPr marL="228600" lvl="0" indent="-228600" algn="l" rtl="0">
              <a:lnSpc>
                <a:spcPct val="100000"/>
              </a:lnSpc>
              <a:spcBef>
                <a:spcPts val="600"/>
              </a:spcBef>
              <a:spcAft>
                <a:spcPts val="0"/>
              </a:spcAft>
              <a:buSzPts val="3200"/>
              <a:buFont typeface="Arial"/>
              <a:buChar char="•"/>
            </a:pPr>
            <a:r>
              <a:rPr lang="en-US" sz="2300"/>
              <a:t>This method is one that </a:t>
            </a:r>
            <a:r>
              <a:rPr lang="en-US" sz="2300" b="1">
                <a:solidFill>
                  <a:schemeClr val="accent5"/>
                </a:solidFill>
              </a:rPr>
              <a:t>youth</a:t>
            </a:r>
            <a:r>
              <a:rPr lang="en-US" sz="2300"/>
              <a:t> often prefer, and men/boys often buy them for their partners</a:t>
            </a:r>
            <a:endParaRPr/>
          </a:p>
        </p:txBody>
      </p:sp>
      <p:sp>
        <p:nvSpPr>
          <p:cNvPr id="866" name="Google Shape;866;p33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867" name="Google Shape;867;p338"/>
          <p:cNvPicPr preferRelativeResize="0"/>
          <p:nvPr/>
        </p:nvPicPr>
        <p:blipFill rotWithShape="1">
          <a:blip r:embed="rId3">
            <a:alphaModFix/>
          </a:blip>
          <a:srcRect/>
          <a:stretch/>
        </p:blipFill>
        <p:spPr>
          <a:xfrm>
            <a:off x="9433501" y="2776025"/>
            <a:ext cx="2165652" cy="1443426"/>
          </a:xfrm>
          <a:prstGeom prst="rect">
            <a:avLst/>
          </a:prstGeom>
          <a:noFill/>
          <a:ln>
            <a:noFill/>
          </a:ln>
        </p:spPr>
      </p:pic>
      <p:sp>
        <p:nvSpPr>
          <p:cNvPr id="868" name="Google Shape;868;p338"/>
          <p:cNvSpPr txBox="1"/>
          <p:nvPr/>
        </p:nvSpPr>
        <p:spPr>
          <a:xfrm>
            <a:off x="9439050" y="4245100"/>
            <a:ext cx="21966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Source Sans Pro"/>
                <a:ea typeface="Source Sans Pro"/>
                <a:cs typeface="Source Sans Pro"/>
                <a:sym typeface="Source Sans Pro"/>
              </a:rPr>
              <a:t>Credit: Shutterstock</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339"/>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ECPs</a:t>
            </a:r>
            <a:endParaRPr/>
          </a:p>
        </p:txBody>
      </p:sp>
      <p:sp>
        <p:nvSpPr>
          <p:cNvPr id="875" name="Google Shape;875;p33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39</a:t>
            </a:fld>
            <a:endParaRPr/>
          </a:p>
        </p:txBody>
      </p:sp>
      <p:sp>
        <p:nvSpPr>
          <p:cNvPr id="876" name="Google Shape;876;p339"/>
          <p:cNvSpPr txBox="1"/>
          <p:nvPr/>
        </p:nvSpPr>
        <p:spPr>
          <a:xfrm>
            <a:off x="851452" y="1600200"/>
            <a:ext cx="5244548"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They are safe for any woman, including adolescents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Quick return to 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Mild and short-term side effects </a:t>
            </a:r>
            <a:endParaRPr sz="2800" b="0" i="0" u="none" strike="noStrike" cap="none">
              <a:solidFill>
                <a:schemeClr val="accent3"/>
              </a:solidFill>
              <a:latin typeface="Source Sans Pro"/>
              <a:ea typeface="Source Sans Pro"/>
              <a:cs typeface="Source Sans Pro"/>
              <a:sym typeface="Source Sans Pro"/>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be used privately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Controlled by the woman</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877" name="Google Shape;877;p339"/>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HIV/STI protection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affect a woman’s monthly bleeding pattern temporarily</a:t>
            </a:r>
            <a:endParaRPr sz="2800" b="0" i="0" u="none" strike="noStrike" cap="none">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quiz</a:t>
            </a:r>
            <a:endParaRPr/>
          </a:p>
        </p:txBody>
      </p:sp>
      <p:sp>
        <p:nvSpPr>
          <p:cNvPr id="477" name="Google Shape;477;p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78" name="Google Shape;478;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
        <p:nvSpPr>
          <p:cNvPr id="479" name="Google Shape;479;p5"/>
          <p:cNvSpPr/>
          <p:nvPr/>
        </p:nvSpPr>
        <p:spPr>
          <a:xfrm>
            <a:off x="1316182" y="2221669"/>
            <a:ext cx="9268691" cy="3023092"/>
          </a:xfrm>
          <a:prstGeom prst="roundRect">
            <a:avLst/>
          </a:prstGeom>
          <a:solidFill>
            <a:srgbClr val="99E1E3"/>
          </a:solidFill>
          <a:ln w="9525"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3175" marR="0" lvl="0" indent="-3175" algn="ctr"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Calibri"/>
                <a:ea typeface="Calibri"/>
                <a:cs typeface="Calibri"/>
                <a:sym typeface="Calibri"/>
              </a:rPr>
              <a:t>Test your knowledge on human reproduction!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340"/>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ECPs</a:t>
            </a:r>
            <a:endParaRPr/>
          </a:p>
        </p:txBody>
      </p:sp>
      <p:sp>
        <p:nvSpPr>
          <p:cNvPr id="884" name="Google Shape;884;p34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40</a:t>
            </a:fld>
            <a:endParaRPr/>
          </a:p>
        </p:txBody>
      </p:sp>
      <p:sp>
        <p:nvSpPr>
          <p:cNvPr id="885" name="Google Shape;885;p340"/>
          <p:cNvSpPr txBox="1"/>
          <p:nvPr/>
        </p:nvSpPr>
        <p:spPr>
          <a:xfrm>
            <a:off x="838200" y="1464250"/>
            <a:ext cx="10900500" cy="5393700"/>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2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2729" b="0" i="0" u="none" strike="noStrike" cap="none">
              <a:solidFill>
                <a:schemeClr val="dk1"/>
              </a:solidFill>
              <a:latin typeface="Source Sans Pro"/>
              <a:ea typeface="Source Sans Pro"/>
              <a:cs typeface="Source Sans Pro"/>
              <a:sym typeface="Source Sans Pro"/>
            </a:endParaRPr>
          </a:p>
          <a:p>
            <a:pPr marL="914400" marR="0" lvl="2" indent="-336928" algn="l" rtl="0">
              <a:lnSpc>
                <a:spcPct val="130000"/>
              </a:lnSpc>
              <a:spcBef>
                <a:spcPts val="0"/>
              </a:spcBef>
              <a:spcAft>
                <a:spcPts val="0"/>
              </a:spcAft>
              <a:buClr>
                <a:srgbClr val="000000"/>
              </a:buClr>
              <a:buSzPct val="100000"/>
              <a:buFont typeface="Arial"/>
              <a:buChar char="•"/>
            </a:pPr>
            <a:r>
              <a:rPr lang="en-US" sz="2729" b="1" i="0" u="none" strike="noStrike" cap="none">
                <a:solidFill>
                  <a:schemeClr val="accent5"/>
                </a:solidFill>
                <a:latin typeface="Source Sans Pro"/>
                <a:ea typeface="Source Sans Pro"/>
                <a:cs typeface="Source Sans Pro"/>
                <a:sym typeface="Source Sans Pro"/>
              </a:rPr>
              <a:t>UPA</a:t>
            </a:r>
            <a:r>
              <a:rPr lang="en-US" sz="2729" b="0" i="0" u="none" strike="noStrike" cap="none">
                <a:solidFill>
                  <a:schemeClr val="dk1"/>
                </a:solidFill>
                <a:latin typeface="Source Sans Pro"/>
                <a:ea typeface="Source Sans Pro"/>
                <a:cs typeface="Source Sans Pro"/>
                <a:sym typeface="Source Sans Pro"/>
              </a:rPr>
              <a:t> should be given as a single, 30 mg dose</a:t>
            </a:r>
            <a:endParaRPr sz="1529" b="0" i="0" u="none" strike="noStrike" cap="none">
              <a:solidFill>
                <a:srgbClr val="000000"/>
              </a:solidFill>
              <a:latin typeface="Arial"/>
              <a:ea typeface="Arial"/>
              <a:cs typeface="Arial"/>
              <a:sym typeface="Arial"/>
            </a:endParaRPr>
          </a:p>
          <a:p>
            <a:pPr marL="914400" marR="0" lvl="2" indent="-336928" algn="l" rtl="0">
              <a:lnSpc>
                <a:spcPct val="130000"/>
              </a:lnSpc>
              <a:spcBef>
                <a:spcPts val="0"/>
              </a:spcBef>
              <a:spcAft>
                <a:spcPts val="0"/>
              </a:spcAft>
              <a:buClr>
                <a:srgbClr val="000000"/>
              </a:buClr>
              <a:buSzPct val="100000"/>
              <a:buFont typeface="Arial"/>
              <a:buChar char="•"/>
            </a:pPr>
            <a:r>
              <a:rPr lang="en-US" sz="2729" b="0" i="0" u="none" strike="noStrike" cap="none">
                <a:solidFill>
                  <a:schemeClr val="dk1"/>
                </a:solidFill>
                <a:latin typeface="Source Sans Pro"/>
                <a:ea typeface="Source Sans Pro"/>
                <a:cs typeface="Source Sans Pro"/>
                <a:sym typeface="Source Sans Pro"/>
              </a:rPr>
              <a:t>Two </a:t>
            </a:r>
            <a:r>
              <a:rPr lang="en-US" sz="2729" b="1" i="0" u="none" strike="noStrike" cap="none">
                <a:solidFill>
                  <a:schemeClr val="accent5"/>
                </a:solidFill>
                <a:latin typeface="Source Sans Pro"/>
                <a:ea typeface="Source Sans Pro"/>
                <a:cs typeface="Source Sans Pro"/>
                <a:sym typeface="Source Sans Pro"/>
              </a:rPr>
              <a:t>LNG</a:t>
            </a:r>
            <a:r>
              <a:rPr lang="en-US" sz="2729" b="0" i="0" u="none" strike="noStrike" cap="none">
                <a:solidFill>
                  <a:schemeClr val="dk1"/>
                </a:solidFill>
                <a:latin typeface="Source Sans Pro"/>
                <a:ea typeface="Source Sans Pro"/>
                <a:cs typeface="Source Sans Pro"/>
                <a:sym typeface="Source Sans Pro"/>
              </a:rPr>
              <a:t> regimens are packaged and labeled tablets specifically for emergency contraception:</a:t>
            </a:r>
            <a:endParaRPr sz="1529" b="0" i="0" u="none" strike="noStrike" cap="none">
              <a:solidFill>
                <a:srgbClr val="000000"/>
              </a:solidFill>
              <a:latin typeface="Arial"/>
              <a:ea typeface="Arial"/>
              <a:cs typeface="Arial"/>
              <a:sym typeface="Arial"/>
            </a:endParaRPr>
          </a:p>
          <a:p>
            <a:pPr marL="1828800" marR="0" lvl="3" indent="-325816" algn="l" rtl="0">
              <a:lnSpc>
                <a:spcPct val="130000"/>
              </a:lnSpc>
              <a:spcBef>
                <a:spcPts val="0"/>
              </a:spcBef>
              <a:spcAft>
                <a:spcPts val="0"/>
              </a:spcAft>
              <a:buClr>
                <a:srgbClr val="000000"/>
              </a:buClr>
              <a:buSzPct val="100000"/>
              <a:buFont typeface="Arial"/>
              <a:buAutoNum type="arabicPeriod"/>
            </a:pPr>
            <a:r>
              <a:rPr lang="en-US" sz="2729" b="0" i="0" u="none" strike="noStrike" cap="none">
                <a:solidFill>
                  <a:schemeClr val="dk1"/>
                </a:solidFill>
                <a:latin typeface="Source Sans Pro"/>
                <a:ea typeface="Source Sans Pro"/>
                <a:cs typeface="Source Sans Pro"/>
                <a:sym typeface="Source Sans Pro"/>
              </a:rPr>
              <a:t>1 tablet levonorgestrel (LNG), 1.5 mg or </a:t>
            </a:r>
            <a:endParaRPr sz="1529" b="0" i="0" u="none" strike="noStrike" cap="none">
              <a:solidFill>
                <a:srgbClr val="000000"/>
              </a:solidFill>
              <a:latin typeface="Arial"/>
              <a:ea typeface="Arial"/>
              <a:cs typeface="Arial"/>
              <a:sym typeface="Arial"/>
            </a:endParaRPr>
          </a:p>
          <a:p>
            <a:pPr marL="1828800" marR="0" lvl="3" indent="-325816" algn="l" rtl="0">
              <a:lnSpc>
                <a:spcPct val="130000"/>
              </a:lnSpc>
              <a:spcBef>
                <a:spcPts val="0"/>
              </a:spcBef>
              <a:spcAft>
                <a:spcPts val="0"/>
              </a:spcAft>
              <a:buClr>
                <a:srgbClr val="000000"/>
              </a:buClr>
              <a:buSzPct val="100000"/>
              <a:buFont typeface="Arial"/>
              <a:buAutoNum type="arabicPeriod"/>
            </a:pPr>
            <a:r>
              <a:rPr lang="en-US" sz="2729" b="0" i="0" u="none" strike="noStrike" cap="none">
                <a:solidFill>
                  <a:schemeClr val="dk1"/>
                </a:solidFill>
                <a:latin typeface="Source Sans Pro"/>
                <a:ea typeface="Source Sans Pro"/>
                <a:cs typeface="Source Sans Pro"/>
                <a:sym typeface="Source Sans Pro"/>
              </a:rPr>
              <a:t>2 tablets of 0.75 mg LNG to be taken at the same time</a:t>
            </a:r>
            <a:endParaRPr sz="2729" b="0" i="0" u="none" strike="noStrike" cap="none">
              <a:solidFill>
                <a:schemeClr val="dk1"/>
              </a:solidFill>
              <a:latin typeface="Source Sans Pro"/>
              <a:ea typeface="Source Sans Pro"/>
              <a:cs typeface="Source Sans Pro"/>
              <a:sym typeface="Source Sans Pro"/>
            </a:endParaRPr>
          </a:p>
          <a:p>
            <a:pPr marL="454025" marR="0" lvl="0" indent="0" algn="l" rtl="0">
              <a:lnSpc>
                <a:spcPct val="130000"/>
              </a:lnSpc>
              <a:spcBef>
                <a:spcPts val="0"/>
              </a:spcBef>
              <a:spcAft>
                <a:spcPts val="0"/>
              </a:spcAft>
              <a:buClr>
                <a:srgbClr val="000000"/>
              </a:buClr>
              <a:buSzPct val="100000"/>
              <a:buFont typeface="Arial"/>
              <a:buNone/>
            </a:pPr>
            <a:r>
              <a:rPr lang="en-US" sz="2729" b="1" i="0" u="none" strike="noStrike" cap="none">
                <a:solidFill>
                  <a:schemeClr val="accent5"/>
                </a:solidFill>
                <a:latin typeface="Source Sans Pro"/>
                <a:ea typeface="Source Sans Pro"/>
                <a:cs typeface="Source Sans Pro"/>
                <a:sym typeface="Source Sans Pro"/>
              </a:rPr>
              <a:t>Tell the clien</a:t>
            </a:r>
            <a:r>
              <a:rPr lang="en-US" sz="2729" b="1" i="0" u="none" strike="noStrike" cap="none">
                <a:solidFill>
                  <a:schemeClr val="accent5"/>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t</a:t>
            </a:r>
            <a:r>
              <a:rPr lang="en-US" sz="2729" b="0" i="0" u="none" strike="noStrike" cap="none">
                <a:solidFill>
                  <a:schemeClr val="dk1"/>
                </a:solidFill>
                <a:latin typeface="Source Sans Pro"/>
                <a:ea typeface="Source Sans Pro"/>
                <a:cs typeface="Source Sans Pro"/>
                <a:sym typeface="Source Sans Pro"/>
              </a:rPr>
              <a:t>:  </a:t>
            </a:r>
            <a:endParaRPr sz="1529" b="0" i="0" u="none" strike="noStrike" cap="none">
              <a:solidFill>
                <a:schemeClr val="dk1"/>
              </a:solidFill>
              <a:latin typeface="Arial"/>
              <a:ea typeface="Arial"/>
              <a:cs typeface="Arial"/>
              <a:sym typeface="Arial"/>
            </a:endParaRPr>
          </a:p>
          <a:p>
            <a:pPr marL="914400" marR="0" lvl="0" indent="-305787" algn="l" rtl="0">
              <a:lnSpc>
                <a:spcPct val="130000"/>
              </a:lnSpc>
              <a:spcBef>
                <a:spcPts val="0"/>
              </a:spcBef>
              <a:spcAft>
                <a:spcPts val="0"/>
              </a:spcAft>
              <a:buClr>
                <a:schemeClr val="dk1"/>
              </a:buClr>
              <a:buSzPct val="57445"/>
              <a:buFont typeface="Source Sans Pro"/>
              <a:buChar char="●"/>
            </a:pPr>
            <a:r>
              <a:rPr lang="en-US" sz="2729" b="0" i="0" u="none" strike="noStrike" cap="none">
                <a:solidFill>
                  <a:schemeClr val="dk1"/>
                </a:solidFill>
                <a:latin typeface="Source Sans Pro"/>
                <a:ea typeface="Source Sans Pro"/>
                <a:cs typeface="Source Sans Pro"/>
                <a:sym typeface="Source Sans Pro"/>
              </a:rPr>
              <a:t>Take ECPs at the same time as sex, or as soon as possible after unprotected sex, up to 5 days (120 hours) after</a:t>
            </a:r>
            <a:endParaRPr sz="1529" b="0" i="0" u="none" strike="noStrike" cap="none">
              <a:solidFill>
                <a:srgbClr val="000000"/>
              </a:solidFill>
              <a:latin typeface="Arial"/>
              <a:ea typeface="Arial"/>
              <a:cs typeface="Arial"/>
              <a:sym typeface="Arial"/>
            </a:endParaRPr>
          </a:p>
          <a:p>
            <a:pPr marL="914400" marR="0" lvl="1" indent="-336928" algn="l" rtl="0">
              <a:lnSpc>
                <a:spcPct val="130000"/>
              </a:lnSpc>
              <a:spcBef>
                <a:spcPts val="0"/>
              </a:spcBef>
              <a:spcAft>
                <a:spcPts val="0"/>
              </a:spcAft>
              <a:buClr>
                <a:srgbClr val="000000"/>
              </a:buClr>
              <a:buSzPct val="100000"/>
              <a:buFont typeface="Arial"/>
              <a:buChar char="•"/>
            </a:pPr>
            <a:r>
              <a:rPr lang="en-US" sz="2729" b="0" i="0" u="none" strike="noStrike" cap="none">
                <a:solidFill>
                  <a:schemeClr val="dk1"/>
                </a:solidFill>
                <a:latin typeface="Source Sans Pro"/>
                <a:ea typeface="Source Sans Pro"/>
                <a:cs typeface="Source Sans Pro"/>
                <a:sym typeface="Source Sans Pro"/>
              </a:rPr>
              <a:t>If she vomits within 2 hours after taking ECPs, take another dose</a:t>
            </a:r>
            <a:endParaRPr sz="1529" b="0" i="0" u="none" strike="noStrike" cap="none">
              <a:solidFill>
                <a:srgbClr val="000000"/>
              </a:solidFill>
              <a:latin typeface="Arial"/>
              <a:ea typeface="Arial"/>
              <a:cs typeface="Arial"/>
              <a:sym typeface="Arial"/>
            </a:endParaRPr>
          </a:p>
          <a:p>
            <a:pPr marL="454025" marR="0" lvl="0" indent="0" algn="l" rtl="0">
              <a:lnSpc>
                <a:spcPct val="130000"/>
              </a:lnSpc>
              <a:spcBef>
                <a:spcPts val="0"/>
              </a:spcBef>
              <a:spcAft>
                <a:spcPts val="0"/>
              </a:spcAft>
              <a:buClr>
                <a:srgbClr val="000000"/>
              </a:buClr>
              <a:buSzPct val="100000"/>
              <a:buFont typeface="Arial"/>
              <a:buNone/>
            </a:pPr>
            <a:r>
              <a:rPr lang="en-US" sz="2729" b="1" i="0" u="none" strike="noStrike" cap="none">
                <a:solidFill>
                  <a:schemeClr val="accent5"/>
                </a:solidFill>
                <a:latin typeface="Source Sans Pro"/>
                <a:ea typeface="Source Sans Pro"/>
                <a:cs typeface="Source Sans Pro"/>
                <a:sym typeface="Source Sans Pro"/>
              </a:rPr>
              <a:t>Regular contraceptive options the woman can use after ECP use:</a:t>
            </a:r>
            <a:endParaRPr sz="2729" b="0" i="0" u="none" strike="noStrike" cap="none">
              <a:solidFill>
                <a:schemeClr val="dk1"/>
              </a:solidFill>
              <a:latin typeface="Source Sans Pro"/>
              <a:ea typeface="Source Sans Pro"/>
              <a:cs typeface="Source Sans Pro"/>
              <a:sym typeface="Source Sans Pro"/>
            </a:endParaRPr>
          </a:p>
          <a:p>
            <a:pPr marL="914400" marR="0" lvl="0" indent="-336928" algn="l" rtl="0">
              <a:lnSpc>
                <a:spcPct val="130000"/>
              </a:lnSpc>
              <a:spcBef>
                <a:spcPts val="0"/>
              </a:spcBef>
              <a:spcAft>
                <a:spcPts val="0"/>
              </a:spcAft>
              <a:buClr>
                <a:srgbClr val="000000"/>
              </a:buClr>
              <a:buSzPct val="100000"/>
              <a:buFont typeface="Arial"/>
              <a:buChar char="•"/>
            </a:pPr>
            <a:r>
              <a:rPr lang="en-US" sz="2729" b="0" i="0" u="none" strike="noStrike" cap="none">
                <a:solidFill>
                  <a:schemeClr val="dk1"/>
                </a:solidFill>
                <a:latin typeface="Source Sans Pro"/>
                <a:ea typeface="Source Sans Pro"/>
                <a:cs typeface="Source Sans Pro"/>
                <a:sym typeface="Source Sans Pro"/>
              </a:rPr>
              <a:t>Immediately after ECP use: </a:t>
            </a:r>
            <a:r>
              <a:rPr lang="en-US" sz="2729"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condoms</a:t>
            </a:r>
            <a:r>
              <a:rPr lang="en-US" sz="2729" b="0" i="0" u="none" strike="noStrike" cap="none">
                <a:solidFill>
                  <a:schemeClr val="dk1"/>
                </a:solidFill>
                <a:latin typeface="Source Sans Pro"/>
                <a:ea typeface="Source Sans Pro"/>
                <a:cs typeface="Source Sans Pro"/>
                <a:sym typeface="Source Sans Pro"/>
              </a:rPr>
              <a:t> (with or without spermicides) and injectables</a:t>
            </a:r>
            <a:endParaRPr sz="1529" b="0" i="0" u="none" strike="noStrike" cap="none">
              <a:solidFill>
                <a:srgbClr val="000000"/>
              </a:solidFill>
              <a:latin typeface="Arial"/>
              <a:ea typeface="Arial"/>
              <a:cs typeface="Arial"/>
              <a:sym typeface="Arial"/>
            </a:endParaRPr>
          </a:p>
          <a:p>
            <a:pPr marL="914400" marR="0" lvl="0" indent="-336928" algn="l" rtl="0">
              <a:lnSpc>
                <a:spcPct val="130000"/>
              </a:lnSpc>
              <a:spcBef>
                <a:spcPts val="0"/>
              </a:spcBef>
              <a:spcAft>
                <a:spcPts val="0"/>
              </a:spcAft>
              <a:buClr>
                <a:srgbClr val="000000"/>
              </a:buClr>
              <a:buSzPct val="100000"/>
              <a:buFont typeface="Arial"/>
              <a:buChar char="•"/>
            </a:pPr>
            <a:r>
              <a:rPr lang="en-US" sz="2729" b="0" i="0" u="none" strike="noStrike" cap="none">
                <a:solidFill>
                  <a:schemeClr val="dk1"/>
                </a:solidFill>
                <a:latin typeface="Source Sans Pro"/>
                <a:ea typeface="Source Sans Pro"/>
                <a:cs typeface="Source Sans Pro"/>
                <a:sym typeface="Source Sans Pro"/>
              </a:rPr>
              <a:t>24 hours after ECP use: combined oral contraceptive pills</a:t>
            </a:r>
            <a:endParaRPr sz="1529" b="0" i="0" u="none" strike="noStrike" cap="none">
              <a:solidFill>
                <a:srgbClr val="000000"/>
              </a:solidFill>
              <a:latin typeface="Arial"/>
              <a:ea typeface="Arial"/>
              <a:cs typeface="Arial"/>
              <a:sym typeface="Arial"/>
            </a:endParaRPr>
          </a:p>
          <a:p>
            <a:pPr marL="914400" marR="0" lvl="0" indent="-336928" algn="l" rtl="0">
              <a:lnSpc>
                <a:spcPct val="130000"/>
              </a:lnSpc>
              <a:spcBef>
                <a:spcPts val="0"/>
              </a:spcBef>
              <a:spcAft>
                <a:spcPts val="0"/>
              </a:spcAft>
              <a:buClr>
                <a:srgbClr val="000000"/>
              </a:buClr>
              <a:buSzPct val="100000"/>
              <a:buFont typeface="Arial"/>
              <a:buChar char="•"/>
            </a:pPr>
            <a:r>
              <a:rPr lang="en-US" sz="2729" b="0" i="0" u="none" strike="noStrike" cap="none">
                <a:solidFill>
                  <a:schemeClr val="dk1"/>
                </a:solidFill>
                <a:latin typeface="Source Sans Pro"/>
                <a:ea typeface="Source Sans Pro"/>
                <a:cs typeface="Source Sans Pro"/>
                <a:sym typeface="Source Sans Pro"/>
              </a:rPr>
              <a:t>Within first 7 days of next period: IUDs and implants</a:t>
            </a:r>
            <a:endParaRPr sz="1529" b="0" i="0" u="none" strike="noStrike" cap="none">
              <a:solidFill>
                <a:srgbClr val="000000"/>
              </a:solidFill>
              <a:latin typeface="Arial"/>
              <a:ea typeface="Arial"/>
              <a:cs typeface="Arial"/>
              <a:sym typeface="Arial"/>
            </a:endParaRPr>
          </a:p>
        </p:txBody>
      </p:sp>
      <p:sp>
        <p:nvSpPr>
          <p:cNvPr id="886" name="Google Shape;886;p340"/>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2" name="Google Shape;892;p341"/>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ECPs (continued)</a:t>
            </a:r>
            <a:endParaRPr/>
          </a:p>
        </p:txBody>
      </p:sp>
      <p:sp>
        <p:nvSpPr>
          <p:cNvPr id="893" name="Google Shape;893;p3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41</a:t>
            </a:fld>
            <a:endParaRPr/>
          </a:p>
        </p:txBody>
      </p:sp>
      <p:sp>
        <p:nvSpPr>
          <p:cNvPr id="894" name="Google Shape;894;p341"/>
          <p:cNvSpPr txBox="1"/>
          <p:nvPr/>
        </p:nvSpPr>
        <p:spPr>
          <a:xfrm>
            <a:off x="851451" y="1600200"/>
            <a:ext cx="7389366"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2. What to expect </a:t>
            </a:r>
            <a:r>
              <a:rPr lang="en-US" sz="32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Some </a:t>
            </a:r>
            <a:r>
              <a:rPr lang="en-US" sz="2800" b="1" i="0" u="none" strike="noStrike" cap="none">
                <a:solidFill>
                  <a:schemeClr val="accent5"/>
                </a:solidFill>
                <a:latin typeface="Source Sans Pro"/>
                <a:ea typeface="Source Sans Pro"/>
                <a:cs typeface="Source Sans Pro"/>
                <a:sym typeface="Source Sans Pro"/>
              </a:rPr>
              <a:t>common side effects </a:t>
            </a:r>
            <a:r>
              <a:rPr lang="en-US" sz="2800" b="0" i="0" u="none" strike="noStrike" cap="none">
                <a:solidFill>
                  <a:schemeClr val="dk1"/>
                </a:solidFill>
                <a:latin typeface="Source Sans Pro"/>
                <a:ea typeface="Source Sans Pro"/>
                <a:cs typeface="Source Sans Pro"/>
                <a:sym typeface="Source Sans Pro"/>
              </a:rPr>
              <a:t>are:</a:t>
            </a:r>
            <a:endParaRPr sz="1400" b="0" i="0" u="none" strike="noStrike" cap="none">
              <a:solidFill>
                <a:srgbClr val="000000"/>
              </a:solidFill>
              <a:latin typeface="Arial"/>
              <a:ea typeface="Arial"/>
              <a:cs typeface="Arial"/>
              <a:sym typeface="Arial"/>
            </a:endParaRPr>
          </a:p>
          <a:p>
            <a:pPr marL="1322388"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Nausea or vomiting</a:t>
            </a:r>
            <a:endParaRPr sz="1400" b="0" i="0" u="none" strike="noStrike" cap="none">
              <a:solidFill>
                <a:srgbClr val="000000"/>
              </a:solidFill>
              <a:latin typeface="Arial"/>
              <a:ea typeface="Arial"/>
              <a:cs typeface="Arial"/>
              <a:sym typeface="Arial"/>
            </a:endParaRPr>
          </a:p>
          <a:p>
            <a:pPr marL="1322388"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Spotting or monthly bleeding can come early or late</a:t>
            </a:r>
            <a:endParaRPr sz="1400" b="0" i="0" u="none" strike="noStrike" cap="none">
              <a:solidFill>
                <a:srgbClr val="000000"/>
              </a:solidFill>
              <a:latin typeface="Arial"/>
              <a:ea typeface="Arial"/>
              <a:cs typeface="Arial"/>
              <a:sym typeface="Arial"/>
            </a:endParaRPr>
          </a:p>
          <a:p>
            <a:pPr marL="914400" marR="0" lvl="0" indent="-45720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S/he should make a plan to keep an </a:t>
            </a:r>
            <a:r>
              <a:rPr lang="en-US" sz="2800" b="1" i="0" u="none" strike="noStrike" cap="none">
                <a:solidFill>
                  <a:schemeClr val="accent5"/>
                </a:solidFill>
                <a:latin typeface="Source Sans Pro"/>
                <a:ea typeface="Source Sans Pro"/>
                <a:cs typeface="Source Sans Pro"/>
                <a:sym typeface="Source Sans Pro"/>
              </a:rPr>
              <a:t>advance supply </a:t>
            </a:r>
            <a:r>
              <a:rPr lang="en-US" sz="2800" b="0" i="0" u="none" strike="noStrike" cap="none">
                <a:solidFill>
                  <a:schemeClr val="dk1"/>
                </a:solidFill>
                <a:latin typeface="Source Sans Pro"/>
                <a:ea typeface="Source Sans Pro"/>
                <a:cs typeface="Source Sans Pro"/>
                <a:sym typeface="Source Sans Pro"/>
              </a:rPr>
              <a:t>of ECPs to have them when s/he needs them</a:t>
            </a:r>
            <a:endParaRPr sz="1400" b="0" i="0" u="none" strike="noStrike" cap="none">
              <a:solidFill>
                <a:srgbClr val="000000"/>
              </a:solidFill>
              <a:latin typeface="Arial"/>
              <a:ea typeface="Arial"/>
              <a:cs typeface="Arial"/>
              <a:sym typeface="Arial"/>
            </a:endParaRPr>
          </a:p>
          <a:p>
            <a:pPr marL="914400" marR="0" lvl="0" indent="-279400" algn="l" rtl="0">
              <a:lnSpc>
                <a:spcPct val="120000"/>
              </a:lnSpc>
              <a:spcBef>
                <a:spcPts val="600"/>
              </a:spcBef>
              <a:spcAft>
                <a:spcPts val="0"/>
              </a:spcAft>
              <a:buClr>
                <a:srgbClr val="000000"/>
              </a:buClr>
              <a:buSzPts val="2800"/>
              <a:buFont typeface="Arial"/>
              <a:buNone/>
            </a:pPr>
            <a:endParaRPr sz="2800" b="0" i="0" u="none" strike="noStrike" cap="none">
              <a:solidFill>
                <a:schemeClr val="dk1"/>
              </a:solidFill>
              <a:latin typeface="Source Sans Pro"/>
              <a:ea typeface="Source Sans Pro"/>
              <a:cs typeface="Source Sans Pro"/>
              <a:sym typeface="Source Sans Pro"/>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pic>
        <p:nvPicPr>
          <p:cNvPr id="895" name="Google Shape;895;p341"/>
          <p:cNvPicPr preferRelativeResize="0"/>
          <p:nvPr/>
        </p:nvPicPr>
        <p:blipFill rotWithShape="1">
          <a:blip r:embed="rId3">
            <a:alphaModFix/>
          </a:blip>
          <a:srcRect/>
          <a:stretch/>
        </p:blipFill>
        <p:spPr>
          <a:xfrm>
            <a:off x="8667816" y="1366467"/>
            <a:ext cx="1200672" cy="2200322"/>
          </a:xfrm>
          <a:prstGeom prst="rect">
            <a:avLst/>
          </a:prstGeom>
          <a:noFill/>
          <a:ln>
            <a:noFill/>
          </a:ln>
        </p:spPr>
      </p:pic>
      <p:pic>
        <p:nvPicPr>
          <p:cNvPr id="896" name="Google Shape;896;p341"/>
          <p:cNvPicPr preferRelativeResize="0"/>
          <p:nvPr/>
        </p:nvPicPr>
        <p:blipFill rotWithShape="1">
          <a:blip r:embed="rId4">
            <a:alphaModFix/>
          </a:blip>
          <a:srcRect/>
          <a:stretch/>
        </p:blipFill>
        <p:spPr>
          <a:xfrm>
            <a:off x="9373428" y="4191000"/>
            <a:ext cx="2495550" cy="1422602"/>
          </a:xfrm>
          <a:prstGeom prst="rect">
            <a:avLst/>
          </a:prstGeom>
          <a:noFill/>
          <a:ln>
            <a:noFill/>
          </a:ln>
        </p:spPr>
      </p:pic>
      <p:grpSp>
        <p:nvGrpSpPr>
          <p:cNvPr id="897" name="Google Shape;897;p341"/>
          <p:cNvGrpSpPr/>
          <p:nvPr/>
        </p:nvGrpSpPr>
        <p:grpSpPr>
          <a:xfrm rot="7176422">
            <a:off x="9612284" y="2889754"/>
            <a:ext cx="1043641" cy="850893"/>
            <a:chOff x="8273596" y="4889856"/>
            <a:chExt cx="1043641" cy="850893"/>
          </a:xfrm>
        </p:grpSpPr>
        <p:pic>
          <p:nvPicPr>
            <p:cNvPr id="898" name="Google Shape;898;p341" descr="Lightning bolt with solid fill"/>
            <p:cNvPicPr preferRelativeResize="0"/>
            <p:nvPr/>
          </p:nvPicPr>
          <p:blipFill rotWithShape="1">
            <a:blip r:embed="rId5">
              <a:alphaModFix/>
            </a:blip>
            <a:srcRect/>
            <a:stretch/>
          </p:blipFill>
          <p:spPr>
            <a:xfrm rot="-2222845">
              <a:off x="8554387" y="5044203"/>
              <a:ext cx="431573" cy="431573"/>
            </a:xfrm>
            <a:prstGeom prst="rect">
              <a:avLst/>
            </a:prstGeom>
            <a:noFill/>
            <a:ln>
              <a:noFill/>
            </a:ln>
          </p:spPr>
        </p:pic>
        <p:pic>
          <p:nvPicPr>
            <p:cNvPr id="899" name="Google Shape;899;p341" descr="Lightning bolt with solid fill"/>
            <p:cNvPicPr preferRelativeResize="0"/>
            <p:nvPr/>
          </p:nvPicPr>
          <p:blipFill rotWithShape="1">
            <a:blip r:embed="rId5">
              <a:alphaModFix/>
            </a:blip>
            <a:srcRect/>
            <a:stretch/>
          </p:blipFill>
          <p:spPr>
            <a:xfrm rot="-1328381">
              <a:off x="8820252" y="4955268"/>
              <a:ext cx="431573" cy="431573"/>
            </a:xfrm>
            <a:prstGeom prst="rect">
              <a:avLst/>
            </a:prstGeom>
            <a:noFill/>
            <a:ln>
              <a:noFill/>
            </a:ln>
          </p:spPr>
        </p:pic>
        <p:pic>
          <p:nvPicPr>
            <p:cNvPr id="900" name="Google Shape;900;p341" descr="Lightning bolt with solid fill"/>
            <p:cNvPicPr preferRelativeResize="0"/>
            <p:nvPr/>
          </p:nvPicPr>
          <p:blipFill rotWithShape="1">
            <a:blip r:embed="rId5">
              <a:alphaModFix/>
            </a:blip>
            <a:srcRect/>
            <a:stretch/>
          </p:blipFill>
          <p:spPr>
            <a:xfrm rot="-3841626">
              <a:off x="8346305" y="5236467"/>
              <a:ext cx="431573" cy="431573"/>
            </a:xfrm>
            <a:prstGeom prst="rect">
              <a:avLst/>
            </a:prstGeom>
            <a:noFill/>
            <a:ln>
              <a:noFill/>
            </a:ln>
          </p:spPr>
        </p:pic>
      </p:grpSp>
      <p:sp>
        <p:nvSpPr>
          <p:cNvPr id="901" name="Google Shape;901;p341"/>
          <p:cNvSpPr txBox="1"/>
          <p:nvPr/>
        </p:nvSpPr>
        <p:spPr>
          <a:xfrm>
            <a:off x="8195300" y="6611700"/>
            <a:ext cx="3996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ECP for Pharmacists module</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06"/>
        <p:cNvGrpSpPr/>
        <p:nvPr/>
      </p:nvGrpSpPr>
      <p:grpSpPr>
        <a:xfrm>
          <a:off x="0" y="0"/>
          <a:ext cx="0" cy="0"/>
          <a:chOff x="0" y="0"/>
          <a:chExt cx="0" cy="0"/>
        </a:xfrm>
      </p:grpSpPr>
      <p:pic>
        <p:nvPicPr>
          <p:cNvPr id="907" name="Google Shape;907;p342"/>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908" name="Google Shape;908;p34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ECPs (continued)</a:t>
            </a:r>
            <a:endParaRPr/>
          </a:p>
        </p:txBody>
      </p:sp>
      <p:sp>
        <p:nvSpPr>
          <p:cNvPr id="909" name="Google Shape;909;p3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42</a:t>
            </a:fld>
            <a:endParaRPr/>
          </a:p>
        </p:txBody>
      </p:sp>
      <p:sp>
        <p:nvSpPr>
          <p:cNvPr id="910" name="Google Shape;910;p342"/>
          <p:cNvSpPr txBox="1"/>
          <p:nvPr/>
        </p:nvSpPr>
        <p:spPr>
          <a:xfrm>
            <a:off x="851451" y="1600200"/>
            <a:ext cx="7554611" cy="51816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3. When </a:t>
            </a:r>
            <a:r>
              <a:rPr lang="en-US" sz="32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When s/he needs more ECPs, or other methods like condoms or spermicides</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did not start a regular continuing method immediately and now wants one </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thinks she might be pregnant, especially if she has no monthly bleeding or her next monthly bleeding is delayed by more than 7 days</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If she plans to become pregnant</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If s/he has any other questions or concerns</a:t>
            </a:r>
            <a:endParaRPr sz="1400" b="0" i="0" u="none" strike="noStrike" cap="none">
              <a:solidFill>
                <a:srgbClr val="000000"/>
              </a:solidFill>
              <a:latin typeface="Arial"/>
              <a:ea typeface="Arial"/>
              <a:cs typeface="Arial"/>
              <a:sym typeface="Arial"/>
            </a:endParaRPr>
          </a:p>
        </p:txBody>
      </p:sp>
      <p:sp>
        <p:nvSpPr>
          <p:cNvPr id="911" name="Google Shape;911;p342"/>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917" name="Google Shape;917;p343"/>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918" name="Google Shape;918;p343"/>
          <p:cNvSpPr txBox="1">
            <a:spLocks noGrp="1"/>
          </p:cNvSpPr>
          <p:nvPr>
            <p:ph type="body" idx="1"/>
          </p:nvPr>
        </p:nvSpPr>
        <p:spPr>
          <a:xfrm>
            <a:off x="838200" y="1322894"/>
            <a:ext cx="9443388" cy="5352543"/>
          </a:xfrm>
          <a:prstGeom prst="rect">
            <a:avLst/>
          </a:prstGeom>
          <a:noFill/>
          <a:ln>
            <a:noFill/>
          </a:ln>
        </p:spPr>
        <p:txBody>
          <a:bodyPr spcFirstLastPara="1" wrap="square" lIns="91425" tIns="45700" rIns="91425" bIns="45700" anchor="t" anchorCtr="0">
            <a:normAutofit lnSpcReduction="10000"/>
          </a:bodyPr>
          <a:lstStyle/>
          <a:p>
            <a:pPr marL="88900" lvl="0" indent="0" algn="l" rtl="0">
              <a:lnSpc>
                <a:spcPct val="150000"/>
              </a:lnSpc>
              <a:spcBef>
                <a:spcPts val="0"/>
              </a:spcBef>
              <a:spcAft>
                <a:spcPts val="0"/>
              </a:spcAft>
              <a:buSzPts val="2200"/>
              <a:buNone/>
            </a:pPr>
            <a:r>
              <a:rPr lang="en-US" sz="3000" b="1">
                <a:solidFill>
                  <a:schemeClr val="accent5"/>
                </a:solidFill>
              </a:rPr>
              <a:t>Facts about ECPs:</a:t>
            </a:r>
            <a:endParaRPr/>
          </a:p>
          <a:p>
            <a:pPr marL="457200" lvl="0" indent="-368300" algn="l" rtl="0">
              <a:lnSpc>
                <a:spcPct val="130000"/>
              </a:lnSpc>
              <a:spcBef>
                <a:spcPts val="0"/>
              </a:spcBef>
              <a:spcAft>
                <a:spcPts val="0"/>
              </a:spcAft>
              <a:buSzPts val="2200"/>
              <a:buFont typeface="Arial"/>
              <a:buChar char="•"/>
            </a:pPr>
            <a:r>
              <a:rPr lang="en-US" sz="2800"/>
              <a:t>They can be used by women of any age, including adolescents.</a:t>
            </a:r>
            <a:endParaRPr/>
          </a:p>
          <a:p>
            <a:pPr marL="457200" lvl="0" indent="-368300" algn="l" rtl="0">
              <a:lnSpc>
                <a:spcPct val="130000"/>
              </a:lnSpc>
              <a:spcBef>
                <a:spcPts val="0"/>
              </a:spcBef>
              <a:spcAft>
                <a:spcPts val="0"/>
              </a:spcAft>
              <a:buSzPts val="2200"/>
              <a:buFont typeface="Arial"/>
              <a:buChar char="•"/>
            </a:pPr>
            <a:r>
              <a:rPr lang="en-US" sz="2800"/>
              <a:t>They do not cause abortion.</a:t>
            </a:r>
            <a:endParaRPr/>
          </a:p>
          <a:p>
            <a:pPr marL="457200" lvl="0" indent="-368300" algn="l" rtl="0">
              <a:lnSpc>
                <a:spcPct val="130000"/>
              </a:lnSpc>
              <a:spcBef>
                <a:spcPts val="0"/>
              </a:spcBef>
              <a:spcAft>
                <a:spcPts val="0"/>
              </a:spcAft>
              <a:buSzPts val="2200"/>
              <a:buFont typeface="Arial"/>
              <a:buChar char="•"/>
            </a:pPr>
            <a:r>
              <a:rPr lang="en-US" sz="2800"/>
              <a:t>They do not cause birth defects if pregnancy occurs.</a:t>
            </a:r>
            <a:endParaRPr/>
          </a:p>
          <a:p>
            <a:pPr marL="457200" lvl="0" indent="-368300" algn="l" rtl="0">
              <a:lnSpc>
                <a:spcPct val="130000"/>
              </a:lnSpc>
              <a:spcBef>
                <a:spcPts val="0"/>
              </a:spcBef>
              <a:spcAft>
                <a:spcPts val="0"/>
              </a:spcAft>
              <a:buSzPts val="2200"/>
              <a:buFont typeface="Arial"/>
              <a:buChar char="•"/>
            </a:pPr>
            <a:r>
              <a:rPr lang="en-US" sz="2800"/>
              <a:t>They are not dangerous to a woman's health.</a:t>
            </a:r>
            <a:endParaRPr/>
          </a:p>
          <a:p>
            <a:pPr marL="457200" lvl="0" indent="-368300" algn="l" rtl="0">
              <a:lnSpc>
                <a:spcPct val="130000"/>
              </a:lnSpc>
              <a:spcBef>
                <a:spcPts val="0"/>
              </a:spcBef>
              <a:spcAft>
                <a:spcPts val="0"/>
              </a:spcAft>
              <a:buSzPts val="2200"/>
              <a:buFont typeface="Arial"/>
              <a:buChar char="•"/>
            </a:pPr>
            <a:r>
              <a:rPr lang="en-US" sz="2800"/>
              <a:t>They do not prevent or affect </a:t>
            </a:r>
            <a:r>
              <a:rPr lang="en-US" sz="2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implantation</a:t>
            </a:r>
            <a:r>
              <a:rPr lang="en-US" sz="2800"/>
              <a:t>.</a:t>
            </a:r>
            <a:endParaRPr/>
          </a:p>
          <a:p>
            <a:pPr marL="457200" lvl="0" indent="-368300" algn="l" rtl="0">
              <a:lnSpc>
                <a:spcPct val="130000"/>
              </a:lnSpc>
              <a:spcBef>
                <a:spcPts val="0"/>
              </a:spcBef>
              <a:spcAft>
                <a:spcPts val="0"/>
              </a:spcAft>
              <a:buSzPts val="2200"/>
              <a:buFont typeface="Arial"/>
              <a:buChar char="•"/>
            </a:pPr>
            <a:r>
              <a:rPr lang="en-US" sz="2800"/>
              <a:t>They do not increase risky sexual behavior.</a:t>
            </a:r>
            <a:endParaRPr/>
          </a:p>
          <a:p>
            <a:pPr marL="457200" lvl="0" indent="-368300" algn="l" rtl="0">
              <a:lnSpc>
                <a:spcPct val="130000"/>
              </a:lnSpc>
              <a:spcBef>
                <a:spcPts val="0"/>
              </a:spcBef>
              <a:spcAft>
                <a:spcPts val="0"/>
              </a:spcAft>
              <a:buSzPts val="2200"/>
              <a:buFont typeface="Arial"/>
              <a:buChar char="•"/>
            </a:pPr>
            <a:r>
              <a:rPr lang="en-US" sz="2800"/>
              <a:t>They do not make women infertile.</a:t>
            </a:r>
            <a:endParaRPr/>
          </a:p>
          <a:p>
            <a:pPr marL="457200" lvl="0" indent="-368300" algn="l" rtl="0">
              <a:lnSpc>
                <a:spcPct val="130000"/>
              </a:lnSpc>
              <a:spcBef>
                <a:spcPts val="0"/>
              </a:spcBef>
              <a:spcAft>
                <a:spcPts val="0"/>
              </a:spcAft>
              <a:buSzPts val="2200"/>
              <a:buFont typeface="Arial"/>
              <a:buChar char="•"/>
            </a:pPr>
            <a:r>
              <a:rPr lang="en-US" sz="2800"/>
              <a:t>They can be used more than once in a woman’s cycle.</a:t>
            </a:r>
            <a:endParaRPr/>
          </a:p>
          <a:p>
            <a:pPr marL="457200" lvl="0" indent="-228600" algn="l" rtl="0">
              <a:lnSpc>
                <a:spcPct val="150000"/>
              </a:lnSpc>
              <a:spcBef>
                <a:spcPts val="0"/>
              </a:spcBef>
              <a:spcAft>
                <a:spcPts val="0"/>
              </a:spcAft>
              <a:buSzPts val="2200"/>
              <a:buFont typeface="Arial"/>
              <a:buNone/>
            </a:pPr>
            <a:endParaRPr sz="2800"/>
          </a:p>
        </p:txBody>
      </p:sp>
      <p:sp>
        <p:nvSpPr>
          <p:cNvPr id="919" name="Google Shape;919;p3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43</a:t>
            </a:fld>
            <a:endParaRPr/>
          </a:p>
        </p:txBody>
      </p:sp>
      <p:sp>
        <p:nvSpPr>
          <p:cNvPr id="920" name="Google Shape;920;p343"/>
          <p:cNvSpPr txBox="1"/>
          <p:nvPr/>
        </p:nvSpPr>
        <p:spPr>
          <a:xfrm>
            <a:off x="9172939" y="3259093"/>
            <a:ext cx="1108649" cy="365125"/>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PSI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97"/>
          <p:cNvSpPr txBox="1">
            <a:spLocks noGrp="1"/>
          </p:cNvSpPr>
          <p:nvPr>
            <p:ph type="title"/>
          </p:nvPr>
        </p:nvSpPr>
        <p:spPr>
          <a:xfrm>
            <a:off x="838199" y="755650"/>
            <a:ext cx="8067261" cy="96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Plays - ECPs</a:t>
            </a:r>
            <a:endParaRPr/>
          </a:p>
        </p:txBody>
      </p:sp>
      <p:sp>
        <p:nvSpPr>
          <p:cNvPr id="927" name="Google Shape;927;p9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2</a:t>
            </a:r>
            <a:endParaRPr/>
          </a:p>
        </p:txBody>
      </p:sp>
      <p:sp>
        <p:nvSpPr>
          <p:cNvPr id="928" name="Google Shape;928;p9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44</a:t>
            </a:fld>
            <a:endParaRPr/>
          </a:p>
        </p:txBody>
      </p:sp>
      <p:sp>
        <p:nvSpPr>
          <p:cNvPr id="929" name="Google Shape;929;p97"/>
          <p:cNvSpPr txBox="1"/>
          <p:nvPr/>
        </p:nvSpPr>
        <p:spPr>
          <a:xfrm>
            <a:off x="5233233" y="4670815"/>
            <a:ext cx="1725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Source Sans Pro"/>
                <a:ea typeface="Source Sans Pro"/>
                <a:cs typeface="Source Sans Pro"/>
                <a:sym typeface="Source Sans Pro"/>
              </a:rPr>
              <a:t>Credit: PSI Photo Library</a:t>
            </a:r>
            <a:endParaRPr sz="1400" b="0" i="0" u="none" strike="noStrike" cap="none">
              <a:solidFill>
                <a:srgbClr val="000000"/>
              </a:solidFill>
              <a:latin typeface="Source Sans Pro"/>
              <a:ea typeface="Source Sans Pro"/>
              <a:cs typeface="Source Sans Pro"/>
              <a:sym typeface="Source Sans Pro"/>
            </a:endParaRPr>
          </a:p>
        </p:txBody>
      </p:sp>
      <p:pic>
        <p:nvPicPr>
          <p:cNvPr id="930" name="Google Shape;930;p97" descr="A picture containing person, outdoor&#10;&#10;Description automatically generated"/>
          <p:cNvPicPr preferRelativeResize="0"/>
          <p:nvPr/>
        </p:nvPicPr>
        <p:blipFill rotWithShape="1">
          <a:blip r:embed="rId3">
            <a:alphaModFix/>
          </a:blip>
          <a:srcRect/>
          <a:stretch/>
        </p:blipFill>
        <p:spPr>
          <a:xfrm>
            <a:off x="7829385" y="2187177"/>
            <a:ext cx="2483648" cy="2483648"/>
          </a:xfrm>
          <a:prstGeom prst="rect">
            <a:avLst/>
          </a:prstGeom>
          <a:noFill/>
          <a:ln>
            <a:noFill/>
          </a:ln>
        </p:spPr>
      </p:pic>
      <p:pic>
        <p:nvPicPr>
          <p:cNvPr id="931" name="Google Shape;931;p97" descr="A picture containing person, hat&#10;&#10;Description automatically generated"/>
          <p:cNvPicPr preferRelativeResize="0"/>
          <p:nvPr/>
        </p:nvPicPr>
        <p:blipFill rotWithShape="1">
          <a:blip r:embed="rId4">
            <a:alphaModFix/>
          </a:blip>
          <a:srcRect/>
          <a:stretch/>
        </p:blipFill>
        <p:spPr>
          <a:xfrm>
            <a:off x="4860607" y="2187176"/>
            <a:ext cx="2723546" cy="2483648"/>
          </a:xfrm>
          <a:prstGeom prst="rect">
            <a:avLst/>
          </a:prstGeom>
          <a:noFill/>
          <a:ln>
            <a:noFill/>
          </a:ln>
        </p:spPr>
      </p:pic>
      <p:pic>
        <p:nvPicPr>
          <p:cNvPr id="932" name="Google Shape;932;p97" descr="A person smiling for the camera&#10;&#10;Description automatically generated with low confidence"/>
          <p:cNvPicPr preferRelativeResize="0"/>
          <p:nvPr/>
        </p:nvPicPr>
        <p:blipFill rotWithShape="1">
          <a:blip r:embed="rId5">
            <a:alphaModFix/>
          </a:blip>
          <a:srcRect/>
          <a:stretch/>
        </p:blipFill>
        <p:spPr>
          <a:xfrm>
            <a:off x="2131727" y="2205175"/>
            <a:ext cx="2483648" cy="248364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938" name="Google Shape;938;p344"/>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939" name="Google Shape;939;p344"/>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a:bodyPr>
          <a:lstStyle/>
          <a:p>
            <a:pPr marL="457200" lvl="0" indent="-457200" algn="l" rtl="0">
              <a:lnSpc>
                <a:spcPct val="100000"/>
              </a:lnSpc>
              <a:spcBef>
                <a:spcPts val="1800"/>
              </a:spcBef>
              <a:spcAft>
                <a:spcPts val="0"/>
              </a:spcAft>
              <a:buSzPts val="2800"/>
              <a:buFont typeface="Calibri"/>
              <a:buAutoNum type="arabicPeriod"/>
            </a:pPr>
            <a:r>
              <a:rPr lang="en-US" sz="2800"/>
              <a:t>Effectiveness of ECPs varies based on different factors including when ovulation occurs</a:t>
            </a:r>
            <a:endParaRPr/>
          </a:p>
          <a:p>
            <a:pPr marL="457200" lvl="0" indent="-457200" algn="l" rtl="0">
              <a:lnSpc>
                <a:spcPct val="100000"/>
              </a:lnSpc>
              <a:spcBef>
                <a:spcPts val="1800"/>
              </a:spcBef>
              <a:spcAft>
                <a:spcPts val="0"/>
              </a:spcAft>
              <a:buSzPts val="2800"/>
              <a:buFont typeface="Calibri"/>
              <a:buAutoNum type="arabicPeriod"/>
            </a:pPr>
            <a:r>
              <a:rPr lang="en-US" sz="2800"/>
              <a:t>ECPs do not disrupt an existing pregnancy</a:t>
            </a:r>
            <a:endParaRPr/>
          </a:p>
          <a:p>
            <a:pPr marL="457200" lvl="0" indent="-457200" algn="l" rtl="0">
              <a:lnSpc>
                <a:spcPct val="100000"/>
              </a:lnSpc>
              <a:spcBef>
                <a:spcPts val="1800"/>
              </a:spcBef>
              <a:spcAft>
                <a:spcPts val="0"/>
              </a:spcAft>
              <a:buSzPts val="2800"/>
              <a:buFont typeface="Calibri"/>
              <a:buAutoNum type="arabicPeriod"/>
            </a:pPr>
            <a:r>
              <a:rPr lang="en-US" sz="2800">
                <a:solidFill>
                  <a:schemeClr val="bg1"/>
                </a:solidFill>
              </a:rPr>
              <a:t>Women and their partners should </a:t>
            </a:r>
            <a:r>
              <a:rPr lang="en-US" sz="2800"/>
              <a:t>be provided with advance supplies of ECPs if </a:t>
            </a:r>
            <a:r>
              <a:rPr lang="en-US" sz="2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possible</a:t>
            </a:r>
            <a:endParaRPr/>
          </a:p>
        </p:txBody>
      </p:sp>
      <p:sp>
        <p:nvSpPr>
          <p:cNvPr id="940" name="Google Shape;940;p344"/>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45</a:t>
            </a:fld>
            <a:endParaRPr sz="1200" b="0" i="0" u="none" strike="noStrike" cap="none">
              <a:solidFill>
                <a:srgbClr val="289195"/>
              </a:solidFill>
              <a:latin typeface="Source Sans Pro"/>
              <a:ea typeface="Source Sans Pro"/>
              <a:cs typeface="Source Sans Pro"/>
              <a:sym typeface="Source Sans Pro"/>
            </a:endParaRPr>
          </a:p>
        </p:txBody>
      </p:sp>
      <p:pic>
        <p:nvPicPr>
          <p:cNvPr id="941" name="Google Shape;941;p344"/>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sp>
        <p:nvSpPr>
          <p:cNvPr id="947" name="Google Shape;947;p345"/>
          <p:cNvSpPr txBox="1">
            <a:spLocks noGrp="1"/>
          </p:cNvSpPr>
          <p:nvPr>
            <p:ph type="body" idx="1"/>
          </p:nvPr>
        </p:nvSpPr>
        <p:spPr>
          <a:xfrm>
            <a:off x="965200" y="2312988"/>
            <a:ext cx="9950450"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solidFill>
                  <a:schemeClr val="accent3"/>
                </a:solidFill>
              </a:rPr>
              <a:t>FP methods that can be provided by pharmacies and drug shops that </a:t>
            </a:r>
            <a:r>
              <a:rPr lang="en-US" u="sng">
                <a:solidFill>
                  <a:schemeClr val="accent3"/>
                </a:solidFill>
              </a:rPr>
              <a:t>do</a:t>
            </a:r>
            <a:r>
              <a:rPr lang="en-US">
                <a:solidFill>
                  <a:schemeClr val="accent3"/>
                </a:solidFill>
              </a:rPr>
              <a:t> require medical screening</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Google Shape;953;p9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Screening for medical eligibility</a:t>
            </a:r>
            <a:endParaRPr/>
          </a:p>
        </p:txBody>
      </p:sp>
      <p:sp>
        <p:nvSpPr>
          <p:cNvPr id="954" name="Google Shape;954;p9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5</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100"/>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961" name="Google Shape;961;p100"/>
          <p:cNvSpPr txBox="1">
            <a:spLocks noGrp="1"/>
          </p:cNvSpPr>
          <p:nvPr>
            <p:ph type="body" idx="1"/>
          </p:nvPr>
        </p:nvSpPr>
        <p:spPr>
          <a:xfrm>
            <a:off x="838200" y="1432192"/>
            <a:ext cx="7642860" cy="54258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n-US" sz="2800"/>
              <a:t>By the end of this session, learners will be able to: </a:t>
            </a:r>
            <a:endParaRPr sz="2800"/>
          </a:p>
          <a:p>
            <a:pPr marL="228600" lvl="0" indent="-228600" algn="l" rtl="0">
              <a:lnSpc>
                <a:spcPct val="100000"/>
              </a:lnSpc>
              <a:spcBef>
                <a:spcPts val="1200"/>
              </a:spcBef>
              <a:spcAft>
                <a:spcPts val="0"/>
              </a:spcAft>
              <a:buClr>
                <a:schemeClr val="dk1"/>
              </a:buClr>
              <a:buSzPts val="2800"/>
              <a:buChar char="•"/>
            </a:pPr>
            <a:r>
              <a:rPr lang="en-US" sz="2800"/>
              <a:t>List which FP methods provided by pharmacists and drug shops need medical and/or pregnancy screening</a:t>
            </a:r>
            <a:endParaRPr sz="2800"/>
          </a:p>
          <a:p>
            <a:pPr marL="228600" lvl="0" indent="-228600" algn="l" rtl="0">
              <a:lnSpc>
                <a:spcPct val="100000"/>
              </a:lnSpc>
              <a:spcBef>
                <a:spcPts val="1200"/>
              </a:spcBef>
              <a:spcAft>
                <a:spcPts val="0"/>
              </a:spcAft>
              <a:buClr>
                <a:schemeClr val="dk1"/>
              </a:buClr>
              <a:buSzPts val="2800"/>
              <a:buChar char="•"/>
            </a:pPr>
            <a:r>
              <a:rPr lang="en-US" sz="2800"/>
              <a:t>Demonstrate how to use checklists and other tools like the Medical Eligibility Criteria for Contraceptive Use (MEC) wheel and other resources to screen for medical eligibility and potential existing pregnancy, where needed</a:t>
            </a:r>
            <a:endParaRPr sz="2800"/>
          </a:p>
        </p:txBody>
      </p:sp>
      <p:sp>
        <p:nvSpPr>
          <p:cNvPr id="962" name="Google Shape;962;p10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48</a:t>
            </a:fld>
            <a:endParaRPr sz="1200" b="0" i="0" u="none" strike="noStrike" cap="none">
              <a:solidFill>
                <a:srgbClr val="289195"/>
              </a:solidFill>
              <a:latin typeface="Source Sans Pro"/>
              <a:ea typeface="Source Sans Pro"/>
              <a:cs typeface="Source Sans Pro"/>
              <a:sym typeface="Source Sans Pro"/>
            </a:endParaRPr>
          </a:p>
        </p:txBody>
      </p:sp>
      <p:sp>
        <p:nvSpPr>
          <p:cNvPr id="963" name="Google Shape;963;p100"/>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964" name="Google Shape;964;p100"/>
          <p:cNvPicPr preferRelativeResize="0"/>
          <p:nvPr/>
        </p:nvPicPr>
        <p:blipFill rotWithShape="1">
          <a:blip r:embed="rId3">
            <a:alphaModFix/>
          </a:blip>
          <a:srcRect/>
          <a:stretch/>
        </p:blipFill>
        <p:spPr>
          <a:xfrm>
            <a:off x="8781927" y="2043812"/>
            <a:ext cx="2896000" cy="2770376"/>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Google Shape;969;p101"/>
          <p:cNvSpPr txBox="1">
            <a:spLocks noGrp="1"/>
          </p:cNvSpPr>
          <p:nvPr>
            <p:ph type="title"/>
          </p:nvPr>
        </p:nvSpPr>
        <p:spPr>
          <a:xfrm>
            <a:off x="828675" y="457201"/>
            <a:ext cx="934085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Medical eligibility criteria for contraceptive use</a:t>
            </a:r>
            <a:endParaRPr/>
          </a:p>
        </p:txBody>
      </p:sp>
      <p:sp>
        <p:nvSpPr>
          <p:cNvPr id="970" name="Google Shape;970;p101"/>
          <p:cNvSpPr txBox="1">
            <a:spLocks noGrp="1"/>
          </p:cNvSpPr>
          <p:nvPr>
            <p:ph type="body" idx="1"/>
          </p:nvPr>
        </p:nvSpPr>
        <p:spPr>
          <a:xfrm>
            <a:off x="828675" y="1600201"/>
            <a:ext cx="6413501" cy="5091113"/>
          </a:xfrm>
          <a:prstGeom prst="rect">
            <a:avLst/>
          </a:prstGeom>
          <a:noFill/>
          <a:ln>
            <a:noFill/>
          </a:ln>
        </p:spPr>
        <p:txBody>
          <a:bodyPr spcFirstLastPara="1" wrap="square" lIns="91425" tIns="45700" rIns="91425" bIns="45700" anchor="t" anchorCtr="0">
            <a:normAutofit/>
          </a:bodyPr>
          <a:lstStyle/>
          <a:p>
            <a:pPr marL="228600" lvl="0" indent="-228600" algn="l" rtl="0">
              <a:lnSpc>
                <a:spcPct val="95000"/>
              </a:lnSpc>
              <a:spcBef>
                <a:spcPts val="0"/>
              </a:spcBef>
              <a:spcAft>
                <a:spcPts val="0"/>
              </a:spcAft>
              <a:buClr>
                <a:srgbClr val="101A0D"/>
              </a:buClr>
              <a:buSzPts val="2800"/>
              <a:buChar char="•"/>
            </a:pPr>
            <a:r>
              <a:rPr lang="en-US" sz="2800">
                <a:solidFill>
                  <a:srgbClr val="101A0D"/>
                </a:solidFill>
              </a:rPr>
              <a:t>Evidence-based </a:t>
            </a:r>
            <a:br>
              <a:rPr lang="en-US" sz="2800">
                <a:solidFill>
                  <a:srgbClr val="101A0D"/>
                </a:solidFill>
              </a:rPr>
            </a:br>
            <a:r>
              <a:rPr lang="en-US" sz="2800">
                <a:solidFill>
                  <a:srgbClr val="101A0D"/>
                </a:solidFill>
              </a:rPr>
              <a:t>recommendations</a:t>
            </a:r>
            <a:endParaRPr/>
          </a:p>
          <a:p>
            <a:pPr marL="228600" lvl="0" indent="-228600" algn="l" rtl="0">
              <a:lnSpc>
                <a:spcPct val="95000"/>
              </a:lnSpc>
              <a:spcBef>
                <a:spcPts val="1400"/>
              </a:spcBef>
              <a:spcAft>
                <a:spcPts val="0"/>
              </a:spcAft>
              <a:buClr>
                <a:srgbClr val="101A0D"/>
              </a:buClr>
              <a:buSzPts val="2800"/>
              <a:buChar char="•"/>
            </a:pPr>
            <a:r>
              <a:rPr lang="en-US" sz="2800">
                <a:solidFill>
                  <a:srgbClr val="101A0D"/>
                </a:solidFill>
              </a:rPr>
              <a:t>Used by policy-makers and program managers to improve access to, and quality of, FP services</a:t>
            </a:r>
            <a:endParaRPr/>
          </a:p>
          <a:p>
            <a:pPr marL="228600" lvl="0" indent="-228600" algn="l" rtl="0">
              <a:lnSpc>
                <a:spcPct val="95000"/>
              </a:lnSpc>
              <a:spcBef>
                <a:spcPts val="1400"/>
              </a:spcBef>
              <a:spcAft>
                <a:spcPts val="0"/>
              </a:spcAft>
              <a:buClr>
                <a:srgbClr val="101A0D"/>
              </a:buClr>
              <a:buSzPts val="2800"/>
              <a:buChar char="•"/>
            </a:pPr>
            <a:r>
              <a:rPr lang="en-US" sz="2800">
                <a:solidFill>
                  <a:srgbClr val="101A0D"/>
                </a:solidFill>
              </a:rPr>
              <a:t>19 contraceptive methods included</a:t>
            </a:r>
            <a:endParaRPr/>
          </a:p>
          <a:p>
            <a:pPr marL="228600" lvl="0" indent="-228600" algn="l" rtl="0">
              <a:lnSpc>
                <a:spcPct val="95000"/>
              </a:lnSpc>
              <a:spcBef>
                <a:spcPts val="1400"/>
              </a:spcBef>
              <a:spcAft>
                <a:spcPts val="0"/>
              </a:spcAft>
              <a:buClr>
                <a:srgbClr val="101A0D"/>
              </a:buClr>
              <a:buSzPts val="2800"/>
              <a:buChar char="•"/>
            </a:pPr>
            <a:r>
              <a:rPr lang="en-US" sz="2800">
                <a:solidFill>
                  <a:srgbClr val="101A0D"/>
                </a:solidFill>
              </a:rPr>
              <a:t>Variety of medical conditions </a:t>
            </a:r>
            <a:br>
              <a:rPr lang="en-US" sz="2800">
                <a:solidFill>
                  <a:srgbClr val="101A0D"/>
                </a:solidFill>
              </a:rPr>
            </a:br>
            <a:r>
              <a:rPr lang="en-US" sz="2800">
                <a:solidFill>
                  <a:srgbClr val="101A0D"/>
                </a:solidFill>
              </a:rPr>
              <a:t>and client characteristics included</a:t>
            </a:r>
            <a:endParaRPr/>
          </a:p>
          <a:p>
            <a:pPr marL="228600" lvl="0" indent="-228600" algn="l" rtl="0">
              <a:lnSpc>
                <a:spcPct val="95000"/>
              </a:lnSpc>
              <a:spcBef>
                <a:spcPts val="1400"/>
              </a:spcBef>
              <a:spcAft>
                <a:spcPts val="0"/>
              </a:spcAft>
              <a:buClr>
                <a:srgbClr val="101A0D"/>
              </a:buClr>
              <a:buSzPts val="2800"/>
              <a:buChar char="•"/>
            </a:pPr>
            <a:r>
              <a:rPr lang="en-US" sz="2800">
                <a:solidFill>
                  <a:srgbClr val="101A0D"/>
                </a:solidFill>
              </a:rPr>
              <a:t>Periodic reviews and updates conducted (most recently 2015)</a:t>
            </a:r>
            <a:endParaRPr/>
          </a:p>
        </p:txBody>
      </p:sp>
      <p:pic>
        <p:nvPicPr>
          <p:cNvPr id="971" name="Google Shape;971;p101"/>
          <p:cNvPicPr preferRelativeResize="0"/>
          <p:nvPr/>
        </p:nvPicPr>
        <p:blipFill rotWithShape="1">
          <a:blip r:embed="rId3">
            <a:alphaModFix/>
          </a:blip>
          <a:srcRect/>
          <a:stretch/>
        </p:blipFill>
        <p:spPr>
          <a:xfrm>
            <a:off x="7585074" y="1600201"/>
            <a:ext cx="3387725" cy="4742815"/>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7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7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7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Google Shape;485;p7" descr="Menstrual Cycle ( Read ) | Biology | CK-12 Foundation"/>
          <p:cNvPicPr preferRelativeResize="0"/>
          <p:nvPr/>
        </p:nvPicPr>
        <p:blipFill rotWithShape="1">
          <a:blip r:embed="rId3">
            <a:alphaModFix/>
          </a:blip>
          <a:srcRect/>
          <a:stretch/>
        </p:blipFill>
        <p:spPr>
          <a:xfrm>
            <a:off x="7135586" y="1045936"/>
            <a:ext cx="5056414" cy="5056414"/>
          </a:xfrm>
          <a:prstGeom prst="rect">
            <a:avLst/>
          </a:prstGeom>
          <a:noFill/>
          <a:ln>
            <a:noFill/>
          </a:ln>
        </p:spPr>
      </p:pic>
      <p:sp>
        <p:nvSpPr>
          <p:cNvPr id="486" name="Google Shape;486;p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quiz (continued)</a:t>
            </a:r>
            <a:endParaRPr/>
          </a:p>
        </p:txBody>
      </p:sp>
      <p:sp>
        <p:nvSpPr>
          <p:cNvPr id="487" name="Google Shape;487;p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88" name="Google Shape;488;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489" name="Google Shape;489;p7"/>
          <p:cNvSpPr txBox="1"/>
          <p:nvPr/>
        </p:nvSpPr>
        <p:spPr>
          <a:xfrm>
            <a:off x="560775" y="1801575"/>
            <a:ext cx="6853500" cy="5056500"/>
          </a:xfrm>
          <a:prstGeom prst="rect">
            <a:avLst/>
          </a:prstGeom>
          <a:noFill/>
          <a:ln>
            <a:noFill/>
          </a:ln>
        </p:spPr>
        <p:txBody>
          <a:bodyPr spcFirstLastPara="1" wrap="square" lIns="91425" tIns="45700" rIns="91425" bIns="45700" anchor="t" anchorCtr="0">
            <a:normAutofit fontScale="92500" lnSpcReduction="10000"/>
          </a:bodyPr>
          <a:lstStyle/>
          <a:p>
            <a:pPr marL="742950" marR="0" lvl="0" indent="-742950" algn="l" rtl="0">
              <a:lnSpc>
                <a:spcPct val="115000"/>
              </a:lnSpc>
              <a:spcBef>
                <a:spcPts val="0"/>
              </a:spcBef>
              <a:spcAft>
                <a:spcPts val="0"/>
              </a:spcAft>
              <a:buClr>
                <a:schemeClr val="accent3"/>
              </a:buClr>
              <a:buSzPct val="108108"/>
              <a:buFont typeface="Calibri"/>
              <a:buAutoNum type="arabicPeriod"/>
            </a:pPr>
            <a:r>
              <a:rPr lang="en-US" sz="3600" b="0" i="0" u="none" strike="noStrike" cap="none">
                <a:solidFill>
                  <a:schemeClr val="accent3"/>
                </a:solidFill>
                <a:latin typeface="Source Sans Pro"/>
                <a:ea typeface="Source Sans Pro"/>
                <a:cs typeface="Source Sans Pro"/>
                <a:sym typeface="Source Sans Pro"/>
              </a:rPr>
              <a:t>What is the menstrual cycle?</a:t>
            </a:r>
            <a:endParaRPr sz="3600" b="0" i="0" u="none" strike="noStrike" cap="none">
              <a:solidFill>
                <a:schemeClr val="accent3"/>
              </a:solidFill>
              <a:latin typeface="Source Sans Pro"/>
              <a:ea typeface="Source Sans Pro"/>
              <a:cs typeface="Source Sans Pro"/>
              <a:sym typeface="Source Sans Pro"/>
            </a:endParaRPr>
          </a:p>
          <a:p>
            <a:pPr marL="457200" marR="0" lvl="0" indent="0" algn="l" rtl="0">
              <a:lnSpc>
                <a:spcPct val="115000"/>
              </a:lnSpc>
              <a:spcBef>
                <a:spcPts val="0"/>
              </a:spcBef>
              <a:spcAft>
                <a:spcPts val="0"/>
              </a:spcAft>
              <a:buClr>
                <a:srgbClr val="000000"/>
              </a:buClr>
              <a:buSzPct val="100000"/>
              <a:buFont typeface="Arial"/>
              <a:buNone/>
            </a:pPr>
            <a:endParaRPr sz="3600" b="0" i="0" u="none" strike="noStrike" cap="none">
              <a:solidFill>
                <a:schemeClr val="accent3"/>
              </a:solidFill>
              <a:latin typeface="Source Sans Pro"/>
              <a:ea typeface="Source Sans Pro"/>
              <a:cs typeface="Source Sans Pro"/>
              <a:sym typeface="Source Sans Pro"/>
            </a:endParaRPr>
          </a:p>
          <a:p>
            <a:pPr marL="742950" marR="0" lvl="0" indent="-742950" algn="l" rtl="0">
              <a:lnSpc>
                <a:spcPct val="115000"/>
              </a:lnSpc>
              <a:spcBef>
                <a:spcPts val="0"/>
              </a:spcBef>
              <a:spcAft>
                <a:spcPts val="0"/>
              </a:spcAft>
              <a:buClr>
                <a:schemeClr val="accent3"/>
              </a:buClr>
              <a:buSzPct val="108108"/>
              <a:buFont typeface="Calibri"/>
              <a:buAutoNum type="arabicPeriod"/>
            </a:pPr>
            <a:r>
              <a:rPr lang="en-US" sz="3600" b="0" i="0" u="sng" strike="noStrike" cap="none">
                <a:solidFill>
                  <a:schemeClr val="accent3"/>
                </a:solidFill>
                <a:latin typeface="Source Sans Pro"/>
                <a:ea typeface="Source Sans Pro"/>
                <a:cs typeface="Source Sans Pro"/>
                <a:sym typeface="Source Sans Pro"/>
              </a:rPr>
              <a:t>True</a:t>
            </a:r>
            <a:r>
              <a:rPr lang="en-US" sz="3600" b="0" i="0" u="none" strike="noStrike" cap="none">
                <a:solidFill>
                  <a:schemeClr val="accent3"/>
                </a:solidFill>
                <a:latin typeface="Source Sans Pro"/>
                <a:ea typeface="Source Sans Pro"/>
                <a:cs typeface="Source Sans Pro"/>
                <a:sym typeface="Source Sans Pro"/>
              </a:rPr>
              <a:t> or </a:t>
            </a:r>
            <a:r>
              <a:rPr lang="en-US" sz="3600" b="0" i="0" u="sng" strike="noStrike" cap="none">
                <a:solidFill>
                  <a:schemeClr val="accent3"/>
                </a:solidFill>
                <a:latin typeface="Source Sans Pro"/>
                <a:ea typeface="Source Sans Pro"/>
                <a:cs typeface="Source Sans Pro"/>
                <a:sym typeface="Source Sans Pro"/>
              </a:rPr>
              <a:t>false</a:t>
            </a:r>
            <a:r>
              <a:rPr lang="en-US" sz="3600" b="0" i="0" u="none" strike="noStrike" cap="none">
                <a:solidFill>
                  <a:schemeClr val="accent3"/>
                </a:solidFill>
                <a:latin typeface="Source Sans Pro"/>
                <a:ea typeface="Source Sans Pro"/>
                <a:cs typeface="Source Sans Pro"/>
                <a:sym typeface="Source Sans Pro"/>
              </a:rPr>
              <a:t>: The number of days in the cycle is the same for every woman.</a:t>
            </a:r>
            <a:endParaRPr sz="3600" b="0" i="0" u="none" strike="noStrike" cap="none">
              <a:solidFill>
                <a:schemeClr val="accent3"/>
              </a:solidFill>
              <a:latin typeface="Source Sans Pro"/>
              <a:ea typeface="Source Sans Pro"/>
              <a:cs typeface="Source Sans Pro"/>
              <a:sym typeface="Source Sans Pro"/>
            </a:endParaRPr>
          </a:p>
          <a:p>
            <a:pPr marL="457200" marR="0" lvl="0" indent="0" algn="l" rtl="0">
              <a:lnSpc>
                <a:spcPct val="115000"/>
              </a:lnSpc>
              <a:spcBef>
                <a:spcPts val="0"/>
              </a:spcBef>
              <a:spcAft>
                <a:spcPts val="0"/>
              </a:spcAft>
              <a:buClr>
                <a:srgbClr val="000000"/>
              </a:buClr>
              <a:buSzPct val="100000"/>
              <a:buFont typeface="Arial"/>
              <a:buNone/>
            </a:pPr>
            <a:endParaRPr sz="3600" b="0" i="0" u="none" strike="noStrike" cap="none">
              <a:solidFill>
                <a:schemeClr val="accent3"/>
              </a:solidFill>
              <a:latin typeface="Source Sans Pro"/>
              <a:ea typeface="Source Sans Pro"/>
              <a:cs typeface="Source Sans Pro"/>
              <a:sym typeface="Source Sans Pro"/>
            </a:endParaRPr>
          </a:p>
          <a:p>
            <a:pPr marL="742950" marR="0" lvl="0" indent="-742950" algn="l" rtl="0">
              <a:lnSpc>
                <a:spcPct val="115000"/>
              </a:lnSpc>
              <a:spcBef>
                <a:spcPts val="0"/>
              </a:spcBef>
              <a:spcAft>
                <a:spcPts val="0"/>
              </a:spcAft>
              <a:buClr>
                <a:schemeClr val="accent3"/>
              </a:buClr>
              <a:buSzPct val="108108"/>
              <a:buFont typeface="Calibri"/>
              <a:buAutoNum type="arabicPeriod"/>
            </a:pPr>
            <a:r>
              <a:rPr lang="en-US" sz="3600" b="0" i="0" u="sng" strike="noStrike" cap="none">
                <a:solidFill>
                  <a:schemeClr val="accent3"/>
                </a:solidFill>
                <a:latin typeface="Source Sans Pro"/>
                <a:ea typeface="Source Sans Pro"/>
                <a:cs typeface="Source Sans Pro"/>
                <a:sym typeface="Source Sans Pro"/>
              </a:rPr>
              <a:t>True</a:t>
            </a:r>
            <a:r>
              <a:rPr lang="en-US" sz="3600" b="0" i="0" u="none" strike="noStrike" cap="none">
                <a:solidFill>
                  <a:schemeClr val="accent3"/>
                </a:solidFill>
                <a:latin typeface="Source Sans Pro"/>
                <a:ea typeface="Source Sans Pro"/>
                <a:cs typeface="Source Sans Pro"/>
                <a:sym typeface="Source Sans Pro"/>
              </a:rPr>
              <a:t> or </a:t>
            </a:r>
            <a:r>
              <a:rPr lang="en-US" sz="3600" b="0" i="0" u="sng" strike="noStrike" cap="none">
                <a:solidFill>
                  <a:schemeClr val="accent3"/>
                </a:solidFill>
                <a:latin typeface="Source Sans Pro"/>
                <a:ea typeface="Source Sans Pro"/>
                <a:cs typeface="Source Sans Pro"/>
                <a:sym typeface="Source Sans Pro"/>
              </a:rPr>
              <a:t>false</a:t>
            </a:r>
            <a:r>
              <a:rPr lang="en-US" sz="3600" b="0" i="0" u="none" strike="noStrike" cap="none">
                <a:solidFill>
                  <a:schemeClr val="accent3"/>
                </a:solidFill>
                <a:latin typeface="Source Sans Pro"/>
                <a:ea typeface="Source Sans Pro"/>
                <a:cs typeface="Source Sans Pro"/>
                <a:sym typeface="Source Sans Pro"/>
              </a:rPr>
              <a:t>: Ovulation is what happens when a woman has her monthly bleeding.</a:t>
            </a:r>
            <a:endParaRPr sz="1400" b="0" i="0" u="none" strike="noStrike" cap="none">
              <a:solidFill>
                <a:srgbClr val="000000"/>
              </a:solidFill>
              <a:latin typeface="Arial"/>
              <a:ea typeface="Arial"/>
              <a:cs typeface="Arial"/>
              <a:sym typeface="Arial"/>
            </a:endParaRPr>
          </a:p>
        </p:txBody>
      </p:sp>
      <p:sp>
        <p:nvSpPr>
          <p:cNvPr id="490" name="Google Shape;490;p7"/>
          <p:cNvSpPr txBox="1"/>
          <p:nvPr/>
        </p:nvSpPr>
        <p:spPr>
          <a:xfrm>
            <a:off x="7200927" y="5856050"/>
            <a:ext cx="49257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CK-12 Foundation</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102"/>
          <p:cNvSpPr txBox="1">
            <a:spLocks noGrp="1"/>
          </p:cNvSpPr>
          <p:nvPr>
            <p:ph type="title"/>
          </p:nvPr>
        </p:nvSpPr>
        <p:spPr>
          <a:xfrm>
            <a:off x="828675" y="457201"/>
            <a:ext cx="934085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Pharmacy/Drug shop-provided FP methods requiring MEC screening</a:t>
            </a:r>
            <a:endParaRPr/>
          </a:p>
        </p:txBody>
      </p:sp>
      <p:sp>
        <p:nvSpPr>
          <p:cNvPr id="977" name="Google Shape;977;p102"/>
          <p:cNvSpPr txBox="1">
            <a:spLocks noGrp="1"/>
          </p:cNvSpPr>
          <p:nvPr>
            <p:ph type="body" idx="1"/>
          </p:nvPr>
        </p:nvSpPr>
        <p:spPr>
          <a:xfrm>
            <a:off x="828675" y="1600201"/>
            <a:ext cx="7172325" cy="5257799"/>
          </a:xfrm>
          <a:prstGeom prst="rect">
            <a:avLst/>
          </a:prstGeom>
          <a:noFill/>
          <a:ln>
            <a:noFill/>
          </a:ln>
        </p:spPr>
        <p:txBody>
          <a:bodyPr spcFirstLastPara="1" wrap="square" lIns="91425" tIns="45700" rIns="91425" bIns="45700" anchor="t" anchorCtr="0">
            <a:normAutofit/>
          </a:bodyPr>
          <a:lstStyle/>
          <a:p>
            <a:pPr marL="0" lvl="0" indent="0" algn="l" rtl="0">
              <a:lnSpc>
                <a:spcPct val="95000"/>
              </a:lnSpc>
              <a:spcBef>
                <a:spcPts val="0"/>
              </a:spcBef>
              <a:spcAft>
                <a:spcPts val="0"/>
              </a:spcAft>
              <a:buClr>
                <a:schemeClr val="accent5"/>
              </a:buClr>
              <a:buSzPts val="2800"/>
              <a:buNone/>
            </a:pPr>
            <a:r>
              <a:rPr lang="en-US" sz="2800" b="1">
                <a:solidFill>
                  <a:schemeClr val="accent5"/>
                </a:solidFill>
              </a:rPr>
              <a:t>Q: Which of the methods that we have learned so far might be unsafe for women with certain medical conditions?</a:t>
            </a:r>
            <a:endParaRPr/>
          </a:p>
          <a:p>
            <a:pPr marL="0" lvl="0" indent="0" algn="l" rtl="0">
              <a:lnSpc>
                <a:spcPct val="95000"/>
              </a:lnSpc>
              <a:spcBef>
                <a:spcPts val="1800"/>
              </a:spcBef>
              <a:spcAft>
                <a:spcPts val="0"/>
              </a:spcAft>
              <a:buClr>
                <a:schemeClr val="accent3"/>
              </a:buClr>
              <a:buSzPts val="2800"/>
              <a:buNone/>
            </a:pPr>
            <a:r>
              <a:rPr lang="en-US" sz="2800" b="1">
                <a:solidFill>
                  <a:schemeClr val="accent3"/>
                </a:solidFill>
              </a:rPr>
              <a:t>A: None!</a:t>
            </a:r>
            <a:endParaRPr/>
          </a:p>
          <a:p>
            <a:pPr marL="228600" lvl="0" indent="-228600" algn="l" rtl="0">
              <a:lnSpc>
                <a:spcPct val="95000"/>
              </a:lnSpc>
              <a:spcBef>
                <a:spcPts val="1800"/>
              </a:spcBef>
              <a:spcAft>
                <a:spcPts val="0"/>
              </a:spcAft>
              <a:buClr>
                <a:srgbClr val="101A0D"/>
              </a:buClr>
              <a:buSzPts val="2800"/>
              <a:buChar char="•"/>
            </a:pPr>
            <a:r>
              <a:rPr lang="en-US" sz="2800">
                <a:solidFill>
                  <a:srgbClr val="101A0D"/>
                </a:solidFill>
              </a:rPr>
              <a:t>Condoms, spermicides and ECPs do NOT require medical or pregnancy screening for the client.</a:t>
            </a:r>
            <a:endParaRPr/>
          </a:p>
          <a:p>
            <a:pPr marL="228600" lvl="0" indent="-228600" algn="l" rtl="0">
              <a:lnSpc>
                <a:spcPct val="95000"/>
              </a:lnSpc>
              <a:spcBef>
                <a:spcPts val="1800"/>
              </a:spcBef>
              <a:spcAft>
                <a:spcPts val="0"/>
              </a:spcAft>
              <a:buClr>
                <a:srgbClr val="101A0D"/>
              </a:buClr>
              <a:buSzPts val="2800"/>
              <a:buChar char="•"/>
            </a:pPr>
            <a:r>
              <a:rPr lang="en-US" sz="2800">
                <a:solidFill>
                  <a:srgbClr val="101A0D"/>
                </a:solidFill>
              </a:rPr>
              <a:t>Oral contraceptive pills and progestin-only injectables DO require medical screening of the client.</a:t>
            </a:r>
            <a:endParaRPr/>
          </a:p>
          <a:p>
            <a:pPr marL="0" lvl="0" indent="0" algn="l" rtl="0">
              <a:lnSpc>
                <a:spcPct val="95000"/>
              </a:lnSpc>
              <a:spcBef>
                <a:spcPts val="1800"/>
              </a:spcBef>
              <a:spcAft>
                <a:spcPts val="0"/>
              </a:spcAft>
              <a:buClr>
                <a:schemeClr val="dk1"/>
              </a:buClr>
              <a:buSzPts val="2800"/>
              <a:buNone/>
            </a:pPr>
            <a:endParaRPr sz="2800">
              <a:solidFill>
                <a:srgbClr val="101A0D"/>
              </a:solidFill>
            </a:endParaRPr>
          </a:p>
        </p:txBody>
      </p:sp>
      <p:pic>
        <p:nvPicPr>
          <p:cNvPr id="978" name="Google Shape;978;p102"/>
          <p:cNvPicPr preferRelativeResize="0"/>
          <p:nvPr/>
        </p:nvPicPr>
        <p:blipFill rotWithShape="1">
          <a:blip r:embed="rId3">
            <a:alphaModFix/>
          </a:blip>
          <a:srcRect/>
          <a:stretch/>
        </p:blipFill>
        <p:spPr>
          <a:xfrm>
            <a:off x="8307674" y="1459735"/>
            <a:ext cx="3723701" cy="393853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7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7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7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pic>
        <p:nvPicPr>
          <p:cNvPr id="983" name="Google Shape;983;p104"/>
          <p:cNvPicPr preferRelativeResize="0"/>
          <p:nvPr/>
        </p:nvPicPr>
        <p:blipFill rotWithShape="1">
          <a:blip r:embed="rId3">
            <a:alphaModFix/>
          </a:blip>
          <a:srcRect/>
          <a:stretch/>
        </p:blipFill>
        <p:spPr>
          <a:xfrm>
            <a:off x="7431931" y="4115921"/>
            <a:ext cx="3341784" cy="2566693"/>
          </a:xfrm>
          <a:prstGeom prst="rect">
            <a:avLst/>
          </a:prstGeom>
          <a:noFill/>
          <a:ln w="9525" cap="flat" cmpd="sng">
            <a:solidFill>
              <a:srgbClr val="000000"/>
            </a:solidFill>
            <a:prstDash val="solid"/>
            <a:round/>
            <a:headEnd type="none" w="sm" len="sm"/>
            <a:tailEnd type="none" w="sm" len="sm"/>
          </a:ln>
        </p:spPr>
      </p:pic>
      <p:sp>
        <p:nvSpPr>
          <p:cNvPr id="984" name="Google Shape;984;p104"/>
          <p:cNvSpPr txBox="1">
            <a:spLocks noGrp="1"/>
          </p:cNvSpPr>
          <p:nvPr>
            <p:ph type="title"/>
          </p:nvPr>
        </p:nvSpPr>
        <p:spPr>
          <a:xfrm>
            <a:off x="838200" y="365126"/>
            <a:ext cx="10515600" cy="91809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MEC wheel and quick reference chart</a:t>
            </a:r>
            <a:endParaRPr/>
          </a:p>
        </p:txBody>
      </p:sp>
      <p:sp>
        <p:nvSpPr>
          <p:cNvPr id="985" name="Google Shape;985;p104"/>
          <p:cNvSpPr txBox="1">
            <a:spLocks noGrp="1"/>
          </p:cNvSpPr>
          <p:nvPr>
            <p:ph type="body" idx="1"/>
          </p:nvPr>
        </p:nvSpPr>
        <p:spPr>
          <a:xfrm>
            <a:off x="838200" y="1296191"/>
            <a:ext cx="6360269" cy="5366551"/>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600"/>
              </a:spcBef>
              <a:spcAft>
                <a:spcPts val="0"/>
              </a:spcAft>
              <a:buClr>
                <a:schemeClr val="dk1"/>
              </a:buClr>
              <a:buSzPts val="1900"/>
              <a:buNone/>
            </a:pPr>
            <a:r>
              <a:rPr lang="en-US" sz="1900"/>
              <a:t>MEC wheel includes</a:t>
            </a:r>
            <a:endParaRPr sz="1900"/>
          </a:p>
          <a:p>
            <a:pPr marL="457200" lvl="0" indent="-457200" algn="l" rtl="0">
              <a:lnSpc>
                <a:spcPct val="110000"/>
              </a:lnSpc>
              <a:spcBef>
                <a:spcPts val="600"/>
              </a:spcBef>
              <a:spcAft>
                <a:spcPts val="0"/>
              </a:spcAft>
              <a:buClr>
                <a:schemeClr val="dk1"/>
              </a:buClr>
              <a:buSzPts val="1900"/>
              <a:buFont typeface="Arial"/>
              <a:buChar char="•"/>
            </a:pPr>
            <a:r>
              <a:rPr lang="en-US" sz="1900"/>
              <a:t>Oral contraceptive pills (COCs and POPs)</a:t>
            </a:r>
            <a:endParaRPr sz="1900"/>
          </a:p>
          <a:p>
            <a:pPr marL="457200" lvl="0" indent="-457200" algn="l" rtl="0">
              <a:lnSpc>
                <a:spcPct val="110000"/>
              </a:lnSpc>
              <a:spcBef>
                <a:spcPts val="600"/>
              </a:spcBef>
              <a:spcAft>
                <a:spcPts val="0"/>
              </a:spcAft>
              <a:buClr>
                <a:schemeClr val="dk1"/>
              </a:buClr>
              <a:buSzPts val="1900"/>
              <a:buFont typeface="Arial"/>
              <a:buChar char="•"/>
            </a:pPr>
            <a:r>
              <a:rPr lang="en-US" sz="1900"/>
              <a:t>DMPA injectable</a:t>
            </a:r>
            <a:endParaRPr sz="1900"/>
          </a:p>
          <a:p>
            <a:pPr marL="457200" lvl="0" indent="-457200" algn="l" rtl="0">
              <a:lnSpc>
                <a:spcPct val="110000"/>
              </a:lnSpc>
              <a:spcBef>
                <a:spcPts val="600"/>
              </a:spcBef>
              <a:spcAft>
                <a:spcPts val="0"/>
              </a:spcAft>
              <a:buClr>
                <a:schemeClr val="dk1"/>
              </a:buClr>
              <a:buSzPts val="1900"/>
              <a:buFont typeface="Arial"/>
              <a:buChar char="•"/>
            </a:pPr>
            <a:r>
              <a:rPr lang="en-US" sz="1900"/>
              <a:t>NET-EN injectable</a:t>
            </a:r>
            <a:endParaRPr sz="1900"/>
          </a:p>
          <a:p>
            <a:pPr marL="457200" lvl="0" indent="-457200" algn="l" rtl="0">
              <a:lnSpc>
                <a:spcPct val="110000"/>
              </a:lnSpc>
              <a:spcBef>
                <a:spcPts val="600"/>
              </a:spcBef>
              <a:spcAft>
                <a:spcPts val="0"/>
              </a:spcAft>
              <a:buClr>
                <a:schemeClr val="dk1"/>
              </a:buClr>
              <a:buSzPts val="1900"/>
              <a:buFont typeface="Arial"/>
              <a:buChar char="•"/>
            </a:pPr>
            <a:r>
              <a:rPr lang="en-US" sz="1900"/>
              <a:t>Implants (referral facility will screen)</a:t>
            </a:r>
            <a:endParaRPr sz="1900"/>
          </a:p>
          <a:p>
            <a:pPr marL="457200" lvl="0" indent="-457200" algn="l" rtl="0">
              <a:lnSpc>
                <a:spcPct val="110000"/>
              </a:lnSpc>
              <a:spcBef>
                <a:spcPts val="600"/>
              </a:spcBef>
              <a:spcAft>
                <a:spcPts val="0"/>
              </a:spcAft>
              <a:buClr>
                <a:schemeClr val="dk1"/>
              </a:buClr>
              <a:buSzPts val="1900"/>
              <a:buFont typeface="Arial"/>
              <a:buChar char="•"/>
            </a:pPr>
            <a:r>
              <a:rPr lang="en-US" sz="1900"/>
              <a:t>Copper IUDs &amp; hormonal IUDs (referral facility will screen)</a:t>
            </a:r>
            <a:endParaRPr sz="1900"/>
          </a:p>
          <a:p>
            <a:pPr marL="457200" lvl="0" indent="-339725" algn="l" rtl="0">
              <a:lnSpc>
                <a:spcPct val="110000"/>
              </a:lnSpc>
              <a:spcBef>
                <a:spcPts val="600"/>
              </a:spcBef>
              <a:spcAft>
                <a:spcPts val="0"/>
              </a:spcAft>
              <a:buClr>
                <a:schemeClr val="dk1"/>
              </a:buClr>
              <a:buSzPts val="1900"/>
              <a:buFont typeface="Arial"/>
              <a:buNone/>
            </a:pPr>
            <a:endParaRPr sz="1900"/>
          </a:p>
          <a:p>
            <a:pPr marL="0" lvl="0" indent="0" algn="l" rtl="0">
              <a:lnSpc>
                <a:spcPct val="110000"/>
              </a:lnSpc>
              <a:spcBef>
                <a:spcPts val="600"/>
              </a:spcBef>
              <a:spcAft>
                <a:spcPts val="0"/>
              </a:spcAft>
              <a:buClr>
                <a:schemeClr val="dk1"/>
              </a:buClr>
              <a:buSzPts val="1900"/>
              <a:buNone/>
            </a:pPr>
            <a:r>
              <a:rPr lang="en-US" sz="1900"/>
              <a:t>Quick reference chart includes all Category 3 &amp; 4 conditions for:</a:t>
            </a:r>
            <a:endParaRPr sz="1900"/>
          </a:p>
          <a:p>
            <a:pPr marL="342900" lvl="0" indent="-342900" algn="l" rtl="0">
              <a:lnSpc>
                <a:spcPct val="110000"/>
              </a:lnSpc>
              <a:spcBef>
                <a:spcPts val="600"/>
              </a:spcBef>
              <a:spcAft>
                <a:spcPts val="0"/>
              </a:spcAft>
              <a:buClr>
                <a:schemeClr val="dk1"/>
              </a:buClr>
              <a:buSzPts val="1900"/>
              <a:buFont typeface="Arial"/>
              <a:buChar char="•"/>
            </a:pPr>
            <a:r>
              <a:rPr lang="en-US" sz="1900"/>
              <a:t>Oral contraceptive pills (COCs)</a:t>
            </a:r>
            <a:endParaRPr sz="1900"/>
          </a:p>
          <a:p>
            <a:pPr marL="342900" lvl="0" indent="-342900" algn="l" rtl="0">
              <a:lnSpc>
                <a:spcPct val="110000"/>
              </a:lnSpc>
              <a:spcBef>
                <a:spcPts val="600"/>
              </a:spcBef>
              <a:spcAft>
                <a:spcPts val="0"/>
              </a:spcAft>
              <a:buClr>
                <a:schemeClr val="dk1"/>
              </a:buClr>
              <a:buSzPts val="1900"/>
              <a:buFont typeface="Arial"/>
              <a:buChar char="•"/>
            </a:pPr>
            <a:r>
              <a:rPr lang="en-US" sz="1900"/>
              <a:t>DMPA injectable</a:t>
            </a:r>
            <a:endParaRPr sz="1900"/>
          </a:p>
          <a:p>
            <a:pPr marL="342900" lvl="0" indent="-342900" algn="l" rtl="0">
              <a:lnSpc>
                <a:spcPct val="110000"/>
              </a:lnSpc>
              <a:spcBef>
                <a:spcPts val="600"/>
              </a:spcBef>
              <a:spcAft>
                <a:spcPts val="0"/>
              </a:spcAft>
              <a:buSzPts val="1900"/>
              <a:buFont typeface="Arial"/>
              <a:buChar char="•"/>
            </a:pPr>
            <a:r>
              <a:rPr lang="en-US" sz="1900"/>
              <a:t>Implants (referral facility will screen)</a:t>
            </a:r>
            <a:endParaRPr sz="1900"/>
          </a:p>
          <a:p>
            <a:pPr marL="342900" lvl="0" indent="-342900" algn="l" rtl="0">
              <a:lnSpc>
                <a:spcPct val="110000"/>
              </a:lnSpc>
              <a:spcBef>
                <a:spcPts val="600"/>
              </a:spcBef>
              <a:spcAft>
                <a:spcPts val="0"/>
              </a:spcAft>
              <a:buSzPts val="1900"/>
              <a:buFont typeface="Arial"/>
              <a:buChar char="•"/>
            </a:pPr>
            <a:r>
              <a:rPr lang="en-US" sz="1900"/>
              <a:t>Copper IUDs &amp; hormonal IUDs (referral facility will screen)</a:t>
            </a:r>
            <a:endParaRPr/>
          </a:p>
        </p:txBody>
      </p:sp>
      <p:sp>
        <p:nvSpPr>
          <p:cNvPr id="986" name="Google Shape;986;p104"/>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987" name="Google Shape;987;p104"/>
          <p:cNvPicPr preferRelativeResize="0"/>
          <p:nvPr/>
        </p:nvPicPr>
        <p:blipFill rotWithShape="1">
          <a:blip r:embed="rId4">
            <a:alphaModFix/>
          </a:blip>
          <a:srcRect/>
          <a:stretch/>
        </p:blipFill>
        <p:spPr>
          <a:xfrm>
            <a:off x="7890719" y="1458732"/>
            <a:ext cx="2424209" cy="231601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g20763af71ce_1_7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5000"/>
              </a:lnSpc>
              <a:spcBef>
                <a:spcPts val="0"/>
              </a:spcBef>
              <a:spcAft>
                <a:spcPts val="0"/>
              </a:spcAft>
              <a:buClr>
                <a:schemeClr val="dk1"/>
              </a:buClr>
              <a:buSzPts val="3600"/>
              <a:buFont typeface="Roboto Condensed"/>
              <a:buNone/>
            </a:pPr>
            <a:r>
              <a:rPr lang="en-US"/>
              <a:t>MEC categories for contraceptive methods</a:t>
            </a:r>
            <a:endParaRPr/>
          </a:p>
          <a:p>
            <a:pPr marL="0" lvl="0" indent="0" algn="l" rtl="0">
              <a:lnSpc>
                <a:spcPct val="90000"/>
              </a:lnSpc>
              <a:spcBef>
                <a:spcPts val="0"/>
              </a:spcBef>
              <a:spcAft>
                <a:spcPts val="0"/>
              </a:spcAft>
              <a:buSzPts val="3600"/>
              <a:buNone/>
            </a:pPr>
            <a:endParaRPr/>
          </a:p>
        </p:txBody>
      </p:sp>
      <p:sp>
        <p:nvSpPr>
          <p:cNvPr id="994" name="Google Shape;994;g20763af71ce_1_79"/>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52</a:t>
            </a:fld>
            <a:endParaRPr/>
          </a:p>
        </p:txBody>
      </p:sp>
      <p:graphicFrame>
        <p:nvGraphicFramePr>
          <p:cNvPr id="995" name="Google Shape;995;g20763af71ce_1_79"/>
          <p:cNvGraphicFramePr/>
          <p:nvPr/>
        </p:nvGraphicFramePr>
        <p:xfrm>
          <a:off x="979716" y="1240972"/>
          <a:ext cx="10374075" cy="5334050"/>
        </p:xfrm>
        <a:graphic>
          <a:graphicData uri="http://schemas.openxmlformats.org/drawingml/2006/table">
            <a:tbl>
              <a:tblPr firstRow="1" bandRow="1">
                <a:noFill/>
                <a:tableStyleId>{5EC1E0A5-EB88-488C-9977-9D6A2D8F2881}</a:tableStyleId>
              </a:tblPr>
              <a:tblGrid>
                <a:gridCol w="1384225">
                  <a:extLst>
                    <a:ext uri="{9D8B030D-6E8A-4147-A177-3AD203B41FA5}">
                      <a16:colId xmlns:a16="http://schemas.microsoft.com/office/drawing/2014/main" val="20000"/>
                    </a:ext>
                  </a:extLst>
                </a:gridCol>
                <a:gridCol w="2232700">
                  <a:extLst>
                    <a:ext uri="{9D8B030D-6E8A-4147-A177-3AD203B41FA5}">
                      <a16:colId xmlns:a16="http://schemas.microsoft.com/office/drawing/2014/main" val="20001"/>
                    </a:ext>
                  </a:extLst>
                </a:gridCol>
                <a:gridCol w="3785500">
                  <a:extLst>
                    <a:ext uri="{9D8B030D-6E8A-4147-A177-3AD203B41FA5}">
                      <a16:colId xmlns:a16="http://schemas.microsoft.com/office/drawing/2014/main" val="20002"/>
                    </a:ext>
                  </a:extLst>
                </a:gridCol>
                <a:gridCol w="2971650">
                  <a:extLst>
                    <a:ext uri="{9D8B030D-6E8A-4147-A177-3AD203B41FA5}">
                      <a16:colId xmlns:a16="http://schemas.microsoft.com/office/drawing/2014/main" val="20003"/>
                    </a:ext>
                  </a:extLst>
                </a:gridCol>
              </a:tblGrid>
              <a:tr h="25775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dk1"/>
                          </a:solidFill>
                          <a:latin typeface="Source Sans Pro"/>
                          <a:ea typeface="Source Sans Pro"/>
                          <a:cs typeface="Source Sans Pro"/>
                          <a:sym typeface="Source Sans Pro"/>
                        </a:rPr>
                        <a:t>Category</a:t>
                      </a:r>
                      <a:endParaRPr sz="1400" u="none" strike="noStrike" cap="none"/>
                    </a:p>
                  </a:txBody>
                  <a:tcPr marL="91450" marR="91450" marT="45725" marB="45725" anchor="ctr">
                    <a:solidFill>
                      <a:srgbClr val="D1D1D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dk1"/>
                          </a:solidFill>
                          <a:latin typeface="Source Sans Pro"/>
                          <a:ea typeface="Source Sans Pro"/>
                          <a:cs typeface="Source Sans Pro"/>
                          <a:sym typeface="Source Sans Pro"/>
                        </a:rPr>
                        <a:t>Description</a:t>
                      </a:r>
                      <a:endParaRPr sz="1400" u="none" strike="noStrike" cap="none"/>
                    </a:p>
                  </a:txBody>
                  <a:tcPr marL="91450" marR="91450" marT="45725" marB="45725" anchor="ctr">
                    <a:solidFill>
                      <a:srgbClr val="D1D1D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dk1"/>
                          </a:solidFill>
                          <a:latin typeface="Source Sans Pro"/>
                          <a:ea typeface="Source Sans Pro"/>
                          <a:cs typeface="Source Sans Pro"/>
                          <a:sym typeface="Source Sans Pro"/>
                        </a:rPr>
                        <a:t>When clinical judgment is available</a:t>
                      </a:r>
                      <a:endParaRPr sz="1400" u="none" strike="noStrike" cap="none"/>
                    </a:p>
                  </a:txBody>
                  <a:tcPr marL="91450" marR="91450" marT="45725" marB="45725" anchor="ctr">
                    <a:solidFill>
                      <a:srgbClr val="D1D1D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dk1"/>
                          </a:solidFill>
                          <a:latin typeface="Source Sans Pro"/>
                          <a:ea typeface="Source Sans Pro"/>
                          <a:cs typeface="Source Sans Pro"/>
                          <a:sym typeface="Source Sans Pro"/>
                        </a:rPr>
                        <a:t>For this cadre:</a:t>
                      </a:r>
                      <a:endParaRPr sz="1400" u="none" strike="noStrike" cap="none"/>
                    </a:p>
                  </a:txBody>
                  <a:tcPr marL="91450" marR="91450" marT="45725" marB="45725" anchor="ctr">
                    <a:solidFill>
                      <a:srgbClr val="D1D1D1"/>
                    </a:solidFill>
                  </a:tcPr>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1</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00B050"/>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No restriction for use </a:t>
                      </a:r>
                      <a:endParaRPr sz="1400" u="none" strike="noStrike" cap="none"/>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000000"/>
                        </a:solidFill>
                        <a:latin typeface="Source Sans Pro"/>
                        <a:ea typeface="Source Sans Pro"/>
                        <a:cs typeface="Source Sans Pro"/>
                        <a:sym typeface="Source Sans Pro"/>
                      </a:endParaRPr>
                    </a:p>
                  </a:txBody>
                  <a:tcPr marL="91450" marR="91450" marT="45725" marB="45725" anchor="ctr">
                    <a:solidFill>
                      <a:srgbClr val="00B050"/>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Use the method under any circumstances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00B050"/>
                    </a:solidFill>
                  </a:tcPr>
                </a:tc>
                <a:tc row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Use the method</a:t>
                      </a:r>
                      <a:endParaRPr sz="1400" u="none" strike="noStrike" cap="none"/>
                    </a:p>
                  </a:txBody>
                  <a:tcPr marL="91450" marR="91450" marT="45725" marB="45725" anchor="ctr">
                    <a:solidFill>
                      <a:srgbClr val="00B050"/>
                    </a:solidFill>
                  </a:tcPr>
                </a:tc>
                <a:extLst>
                  <a:ext uri="{0D108BD9-81ED-4DB2-BD59-A6C34878D82A}">
                    <a16:rowId xmlns:a16="http://schemas.microsoft.com/office/drawing/2014/main" val="10001"/>
                  </a:ext>
                </a:extLst>
              </a:tr>
              <a:tr h="37085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2</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chemeClr val="accent4"/>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Benefits generally outweigh risks </a:t>
                      </a:r>
                      <a:endParaRPr sz="1400" u="none" strike="noStrike" cap="none"/>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000000"/>
                        </a:solidFill>
                        <a:latin typeface="Source Sans Pro"/>
                        <a:ea typeface="Source Sans Pro"/>
                        <a:cs typeface="Source Sans Pro"/>
                        <a:sym typeface="Source Sans Pro"/>
                      </a:endParaRPr>
                    </a:p>
                  </a:txBody>
                  <a:tcPr marL="91450" marR="91450" marT="45725" marB="45725" anchor="ctr">
                    <a:solidFill>
                      <a:schemeClr val="accent4"/>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Generally use the method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chemeClr val="accent4"/>
                    </a:solidFill>
                  </a:tcPr>
                </a:tc>
                <a:tc vMerge="1">
                  <a:txBody>
                    <a:bodyPr/>
                    <a:lstStyle/>
                    <a:p>
                      <a:endParaRPr lang="en-US"/>
                    </a:p>
                  </a:txBody>
                  <a:tcPr/>
                </a:tc>
                <a:extLst>
                  <a:ext uri="{0D108BD9-81ED-4DB2-BD59-A6C34878D82A}">
                    <a16:rowId xmlns:a16="http://schemas.microsoft.com/office/drawing/2014/main" val="10002"/>
                  </a:ext>
                </a:extLst>
              </a:tr>
              <a:tr h="37085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3</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F9B4B4"/>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Risks usually outweigh benefits</a:t>
                      </a:r>
                      <a:endParaRPr sz="1400" u="none" strike="noStrike" cap="none"/>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000000"/>
                        </a:solidFill>
                        <a:latin typeface="Source Sans Pro"/>
                        <a:ea typeface="Source Sans Pro"/>
                        <a:cs typeface="Source Sans Pro"/>
                        <a:sym typeface="Source Sans Pro"/>
                      </a:endParaRPr>
                    </a:p>
                  </a:txBody>
                  <a:tcPr marL="91450" marR="91450" marT="45725" marB="45725" anchor="ctr">
                    <a:solidFill>
                      <a:srgbClr val="F9B4B4"/>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Use of method not usually recommended, unless other methods are not available/acceptable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F9B4B4"/>
                    </a:solidFill>
                  </a:tcPr>
                </a:tc>
                <a:tc row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Do not use the method</a:t>
                      </a:r>
                      <a:endParaRPr sz="1400" u="none" strike="noStrike" cap="none"/>
                    </a:p>
                  </a:txBody>
                  <a:tcPr marL="91450" marR="91450" marT="45725" marB="45725" anchor="ctr">
                    <a:solidFill>
                      <a:srgbClr val="FF0000"/>
                    </a:solidFill>
                  </a:tcPr>
                </a:tc>
                <a:extLst>
                  <a:ext uri="{0D108BD9-81ED-4DB2-BD59-A6C34878D82A}">
                    <a16:rowId xmlns:a16="http://schemas.microsoft.com/office/drawing/2014/main" val="10003"/>
                  </a:ext>
                </a:extLst>
              </a:tr>
              <a:tr h="37085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latin typeface="Source Sans Pro"/>
                          <a:ea typeface="Source Sans Pro"/>
                          <a:cs typeface="Source Sans Pro"/>
                          <a:sym typeface="Source Sans Pro"/>
                        </a:rPr>
                        <a:t>4</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FF0000"/>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Unacceptable health risk</a:t>
                      </a:r>
                      <a:endParaRPr sz="1400" u="none" strike="noStrike" cap="none"/>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000000"/>
                        </a:solidFill>
                        <a:latin typeface="Source Sans Pro"/>
                        <a:ea typeface="Source Sans Pro"/>
                        <a:cs typeface="Source Sans Pro"/>
                        <a:sym typeface="Source Sans Pro"/>
                      </a:endParaRPr>
                    </a:p>
                  </a:txBody>
                  <a:tcPr marL="91450" marR="91450" marT="45725" marB="45725" anchor="ctr">
                    <a:solidFill>
                      <a:srgbClr val="FF0000"/>
                    </a:solidFill>
                  </a:tcPr>
                </a:tc>
                <a:tc>
                  <a:txBody>
                    <a:bodyPr/>
                    <a:lstStyle/>
                    <a:p>
                      <a:pPr marL="0" marR="0" lvl="0" indent="0" algn="ctr" rtl="0">
                        <a:lnSpc>
                          <a:spcPct val="100000"/>
                        </a:lnSpc>
                        <a:spcBef>
                          <a:spcPts val="0"/>
                        </a:spcBef>
                        <a:spcAft>
                          <a:spcPts val="0"/>
                        </a:spcAft>
                        <a:buClr>
                          <a:srgbClr val="000000"/>
                        </a:buClr>
                        <a:buSzPts val="2000"/>
                        <a:buFont typeface="Source Sans Pro"/>
                        <a:buNone/>
                      </a:pPr>
                      <a:r>
                        <a:rPr lang="en-US" sz="2000" b="1" u="none" strike="noStrike" cap="none">
                          <a:solidFill>
                            <a:srgbClr val="000000"/>
                          </a:solidFill>
                          <a:latin typeface="Source Sans Pro"/>
                          <a:ea typeface="Source Sans Pro"/>
                          <a:cs typeface="Source Sans Pro"/>
                          <a:sym typeface="Source Sans Pro"/>
                        </a:rPr>
                        <a:t>Method not to be used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endParaRPr sz="2000" b="1" u="none" strike="noStrike" cap="none">
                        <a:latin typeface="Source Sans Pro"/>
                        <a:ea typeface="Source Sans Pro"/>
                        <a:cs typeface="Source Sans Pro"/>
                        <a:sym typeface="Source Sans Pro"/>
                      </a:endParaRPr>
                    </a:p>
                  </a:txBody>
                  <a:tcPr marL="91450" marR="91450" marT="45725" marB="45725" anchor="ctr">
                    <a:solidFill>
                      <a:srgbClr val="FF0000"/>
                    </a:solidFill>
                  </a:tcPr>
                </a:tc>
                <a:tc vMerge="1">
                  <a:txBody>
                    <a:bodyPr/>
                    <a:lstStyle/>
                    <a:p>
                      <a:endParaRPr lang="en-US"/>
                    </a:p>
                  </a:txBody>
                  <a:tcPr/>
                </a:tc>
                <a:extLst>
                  <a:ext uri="{0D108BD9-81ED-4DB2-BD59-A6C34878D82A}">
                    <a16:rowId xmlns:a16="http://schemas.microsoft.com/office/drawing/2014/main" val="10004"/>
                  </a:ext>
                </a:extLst>
              </a:tr>
            </a:tbl>
          </a:graphicData>
        </a:graphic>
      </p:graphicFrame>
      <p:sp>
        <p:nvSpPr>
          <p:cNvPr id="996" name="Google Shape;996;g20763af71ce_1_79"/>
          <p:cNvSpPr/>
          <p:nvPr/>
        </p:nvSpPr>
        <p:spPr>
          <a:xfrm>
            <a:off x="8554352" y="2398486"/>
            <a:ext cx="2641500" cy="1143000"/>
          </a:xfrm>
          <a:prstGeom prst="ellipse">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97" name="Google Shape;997;g20763af71ce_1_79"/>
          <p:cNvSpPr/>
          <p:nvPr/>
        </p:nvSpPr>
        <p:spPr>
          <a:xfrm>
            <a:off x="8254999" y="4749800"/>
            <a:ext cx="3240300" cy="1143000"/>
          </a:xfrm>
          <a:prstGeom prst="ellipse">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sp>
        <p:nvSpPr>
          <p:cNvPr id="1002" name="Google Shape;1002;p105"/>
          <p:cNvSpPr/>
          <p:nvPr/>
        </p:nvSpPr>
        <p:spPr>
          <a:xfrm>
            <a:off x="2476500" y="4786314"/>
            <a:ext cx="2654300" cy="873125"/>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HIV</a:t>
            </a:r>
            <a:endParaRPr sz="1400" b="0" i="0" u="none" strike="noStrike" cap="none">
              <a:solidFill>
                <a:srgbClr val="000000"/>
              </a:solidFill>
              <a:latin typeface="Arial"/>
              <a:ea typeface="Arial"/>
              <a:cs typeface="Arial"/>
              <a:sym typeface="Arial"/>
            </a:endParaRPr>
          </a:p>
        </p:txBody>
      </p:sp>
      <p:sp>
        <p:nvSpPr>
          <p:cNvPr id="1003" name="Google Shape;1003;p105"/>
          <p:cNvSpPr/>
          <p:nvPr/>
        </p:nvSpPr>
        <p:spPr>
          <a:xfrm>
            <a:off x="2476500" y="3871913"/>
            <a:ext cx="2686050" cy="914400"/>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Unexplained vaginal bleeding</a:t>
            </a:r>
            <a:endParaRPr sz="1400" b="0" i="0" u="none" strike="noStrike" cap="none">
              <a:solidFill>
                <a:srgbClr val="000000"/>
              </a:solidFill>
              <a:latin typeface="Arial"/>
              <a:ea typeface="Arial"/>
              <a:cs typeface="Arial"/>
              <a:sym typeface="Arial"/>
            </a:endParaRPr>
          </a:p>
        </p:txBody>
      </p:sp>
      <p:sp>
        <p:nvSpPr>
          <p:cNvPr id="1004" name="Google Shape;1004;p105"/>
          <p:cNvSpPr/>
          <p:nvPr/>
        </p:nvSpPr>
        <p:spPr>
          <a:xfrm>
            <a:off x="2476500" y="3108325"/>
            <a:ext cx="2654300" cy="763588"/>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History of hypertension</a:t>
            </a:r>
            <a:endParaRPr sz="1400" b="0" i="0" u="none" strike="noStrike" cap="none">
              <a:solidFill>
                <a:srgbClr val="000000"/>
              </a:solidFill>
              <a:latin typeface="Arial"/>
              <a:ea typeface="Arial"/>
              <a:cs typeface="Arial"/>
              <a:sym typeface="Arial"/>
            </a:endParaRPr>
          </a:p>
        </p:txBody>
      </p:sp>
      <p:sp>
        <p:nvSpPr>
          <p:cNvPr id="1005" name="Google Shape;1005;p105"/>
          <p:cNvSpPr/>
          <p:nvPr/>
        </p:nvSpPr>
        <p:spPr>
          <a:xfrm>
            <a:off x="2476500" y="2365375"/>
            <a:ext cx="2654300" cy="742950"/>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Current </a:t>
            </a:r>
            <a:br>
              <a:rPr lang="en-US" sz="1800" b="1" i="0" u="none" strike="noStrike" cap="none">
                <a:solidFill>
                  <a:srgbClr val="000000"/>
                </a:solidFill>
                <a:latin typeface="Calibri"/>
                <a:ea typeface="Calibri"/>
                <a:cs typeface="Calibri"/>
                <a:sym typeface="Calibri"/>
              </a:rPr>
            </a:br>
            <a:r>
              <a:rPr lang="en-US" sz="1800" b="1" i="0" u="none" strike="noStrike" cap="none">
                <a:solidFill>
                  <a:srgbClr val="000000"/>
                </a:solidFill>
                <a:latin typeface="Calibri"/>
                <a:ea typeface="Calibri"/>
                <a:cs typeface="Calibri"/>
                <a:sym typeface="Calibri"/>
              </a:rPr>
              <a:t>breast cancer</a:t>
            </a:r>
            <a:endParaRPr sz="1400" b="0" i="0" u="none" strike="noStrike" cap="none">
              <a:solidFill>
                <a:srgbClr val="000000"/>
              </a:solidFill>
              <a:latin typeface="Arial"/>
              <a:ea typeface="Arial"/>
              <a:cs typeface="Arial"/>
              <a:sym typeface="Arial"/>
            </a:endParaRPr>
          </a:p>
        </p:txBody>
      </p:sp>
      <p:sp>
        <p:nvSpPr>
          <p:cNvPr id="1006" name="Google Shape;1006;p105"/>
          <p:cNvSpPr/>
          <p:nvPr/>
        </p:nvSpPr>
        <p:spPr>
          <a:xfrm>
            <a:off x="2476500" y="1587501"/>
            <a:ext cx="2654300" cy="777875"/>
          </a:xfrm>
          <a:prstGeom prst="rect">
            <a:avLst/>
          </a:prstGeom>
          <a:solidFill>
            <a:srgbClr val="C0C0C0"/>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Medical Condition/ Characteristic</a:t>
            </a:r>
            <a:endParaRPr sz="1400" b="0" i="0" u="none" strike="noStrike" cap="none">
              <a:solidFill>
                <a:srgbClr val="000000"/>
              </a:solidFill>
              <a:latin typeface="Arial"/>
              <a:ea typeface="Arial"/>
              <a:cs typeface="Arial"/>
              <a:sym typeface="Arial"/>
            </a:endParaRPr>
          </a:p>
        </p:txBody>
      </p:sp>
      <p:sp>
        <p:nvSpPr>
          <p:cNvPr id="1007" name="Google Shape;1007;p105"/>
          <p:cNvSpPr/>
          <p:nvPr/>
        </p:nvSpPr>
        <p:spPr>
          <a:xfrm>
            <a:off x="7785101" y="4786314"/>
            <a:ext cx="1679575" cy="873125"/>
          </a:xfrm>
          <a:prstGeom prst="rect">
            <a:avLst/>
          </a:prstGeom>
          <a:solidFill>
            <a:srgbClr val="00B0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1 – USE </a:t>
            </a:r>
            <a:endParaRPr sz="1400" b="0" i="0" u="none" strike="noStrike" cap="none">
              <a:solidFill>
                <a:srgbClr val="000000"/>
              </a:solidFill>
              <a:latin typeface="Arial"/>
              <a:ea typeface="Arial"/>
              <a:cs typeface="Arial"/>
              <a:sym typeface="Arial"/>
            </a:endParaRPr>
          </a:p>
        </p:txBody>
      </p:sp>
      <p:sp>
        <p:nvSpPr>
          <p:cNvPr id="1008" name="Google Shape;1008;p105"/>
          <p:cNvSpPr/>
          <p:nvPr/>
        </p:nvSpPr>
        <p:spPr>
          <a:xfrm>
            <a:off x="7785101" y="3871913"/>
            <a:ext cx="1679575" cy="914400"/>
          </a:xfrm>
          <a:prstGeom prst="rect">
            <a:avLst/>
          </a:prstGeom>
          <a:solidFill>
            <a:srgbClr val="F69090"/>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3 – DO NOT USE</a:t>
            </a:r>
            <a:endParaRPr sz="1400" b="0" i="0" u="none" strike="noStrike" cap="none">
              <a:solidFill>
                <a:srgbClr val="000000"/>
              </a:solidFill>
              <a:latin typeface="Arial"/>
              <a:ea typeface="Arial"/>
              <a:cs typeface="Arial"/>
              <a:sym typeface="Arial"/>
            </a:endParaRPr>
          </a:p>
        </p:txBody>
      </p:sp>
      <p:sp>
        <p:nvSpPr>
          <p:cNvPr id="1009" name="Google Shape;1009;p105"/>
          <p:cNvSpPr/>
          <p:nvPr/>
        </p:nvSpPr>
        <p:spPr>
          <a:xfrm>
            <a:off x="7785101" y="3108325"/>
            <a:ext cx="1679575" cy="76358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2 – USE </a:t>
            </a:r>
            <a:endParaRPr sz="1400" b="0" i="0" u="none" strike="noStrike" cap="none">
              <a:solidFill>
                <a:srgbClr val="000000"/>
              </a:solidFill>
              <a:latin typeface="Arial"/>
              <a:ea typeface="Arial"/>
              <a:cs typeface="Arial"/>
              <a:sym typeface="Arial"/>
            </a:endParaRPr>
          </a:p>
        </p:txBody>
      </p:sp>
      <p:sp>
        <p:nvSpPr>
          <p:cNvPr id="1010" name="Google Shape;1010;p105"/>
          <p:cNvSpPr/>
          <p:nvPr/>
        </p:nvSpPr>
        <p:spPr>
          <a:xfrm>
            <a:off x="7785101" y="2365375"/>
            <a:ext cx="1679575" cy="74295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4 – DO NOT USE</a:t>
            </a:r>
            <a:endParaRPr sz="1400" b="0" i="0" u="none" strike="noStrike" cap="none">
              <a:solidFill>
                <a:srgbClr val="000000"/>
              </a:solidFill>
              <a:latin typeface="Arial"/>
              <a:ea typeface="Arial"/>
              <a:cs typeface="Arial"/>
              <a:sym typeface="Arial"/>
            </a:endParaRPr>
          </a:p>
        </p:txBody>
      </p:sp>
      <p:sp>
        <p:nvSpPr>
          <p:cNvPr id="1011" name="Google Shape;1011;p105"/>
          <p:cNvSpPr/>
          <p:nvPr/>
        </p:nvSpPr>
        <p:spPr>
          <a:xfrm>
            <a:off x="7785101" y="1587501"/>
            <a:ext cx="1679575" cy="777875"/>
          </a:xfrm>
          <a:prstGeom prst="rect">
            <a:avLst/>
          </a:prstGeom>
          <a:solidFill>
            <a:srgbClr val="C0C0C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Category</a:t>
            </a:r>
            <a:endParaRPr sz="1400" b="0" i="0" u="none" strike="noStrike" cap="none">
              <a:solidFill>
                <a:srgbClr val="000000"/>
              </a:solidFill>
              <a:latin typeface="Arial"/>
              <a:ea typeface="Arial"/>
              <a:cs typeface="Arial"/>
              <a:sym typeface="Arial"/>
            </a:endParaRPr>
          </a:p>
        </p:txBody>
      </p:sp>
      <p:sp>
        <p:nvSpPr>
          <p:cNvPr id="1012" name="Google Shape;1012;p105"/>
          <p:cNvSpPr/>
          <p:nvPr/>
        </p:nvSpPr>
        <p:spPr>
          <a:xfrm>
            <a:off x="5130800" y="4786314"/>
            <a:ext cx="2654300" cy="873125"/>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Combined oral contraceptives or progestin-only injectables</a:t>
            </a:r>
            <a:endParaRPr sz="1400" b="0" i="0" u="none" strike="noStrike" cap="none">
              <a:solidFill>
                <a:srgbClr val="000000"/>
              </a:solidFill>
              <a:latin typeface="Arial"/>
              <a:ea typeface="Arial"/>
              <a:cs typeface="Arial"/>
              <a:sym typeface="Arial"/>
            </a:endParaRPr>
          </a:p>
        </p:txBody>
      </p:sp>
      <p:sp>
        <p:nvSpPr>
          <p:cNvPr id="1013" name="Google Shape;1013;p105"/>
          <p:cNvSpPr/>
          <p:nvPr/>
        </p:nvSpPr>
        <p:spPr>
          <a:xfrm>
            <a:off x="5130800" y="3871913"/>
            <a:ext cx="2654300" cy="914400"/>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Progestin-only injectables </a:t>
            </a:r>
            <a:endParaRPr sz="1400" b="0" i="0" u="none" strike="noStrike" cap="none">
              <a:solidFill>
                <a:srgbClr val="000000"/>
              </a:solidFill>
              <a:latin typeface="Arial"/>
              <a:ea typeface="Arial"/>
              <a:cs typeface="Arial"/>
              <a:sym typeface="Arial"/>
            </a:endParaRPr>
          </a:p>
        </p:txBody>
      </p:sp>
      <p:sp>
        <p:nvSpPr>
          <p:cNvPr id="1014" name="Google Shape;1014;p105"/>
          <p:cNvSpPr/>
          <p:nvPr/>
        </p:nvSpPr>
        <p:spPr>
          <a:xfrm>
            <a:off x="5130800" y="3108325"/>
            <a:ext cx="2654300" cy="763588"/>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Progestin-only injectables </a:t>
            </a:r>
            <a:endParaRPr sz="1400" b="0" i="0" u="none" strike="noStrike" cap="none">
              <a:solidFill>
                <a:srgbClr val="000000"/>
              </a:solidFill>
              <a:latin typeface="Arial"/>
              <a:ea typeface="Arial"/>
              <a:cs typeface="Arial"/>
              <a:sym typeface="Arial"/>
            </a:endParaRPr>
          </a:p>
        </p:txBody>
      </p:sp>
      <p:sp>
        <p:nvSpPr>
          <p:cNvPr id="1015" name="Google Shape;1015;p105"/>
          <p:cNvSpPr/>
          <p:nvPr/>
        </p:nvSpPr>
        <p:spPr>
          <a:xfrm>
            <a:off x="5130800" y="2365375"/>
            <a:ext cx="2654300" cy="742950"/>
          </a:xfrm>
          <a:prstGeom prst="rect">
            <a:avLst/>
          </a:prstGeom>
          <a:solidFill>
            <a:srgbClr val="EAEAEA"/>
          </a:solidFill>
          <a:ln>
            <a:noFill/>
          </a:ln>
        </p:spPr>
        <p:txBody>
          <a:bodyPr spcFirstLastPara="1" wrap="square" lIns="182875" tIns="45700" rIns="18287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Combined oral contraceptives or progestin-only injectables</a:t>
            </a:r>
            <a:endParaRPr sz="1400" b="0" i="0" u="none" strike="noStrike" cap="none">
              <a:solidFill>
                <a:srgbClr val="000000"/>
              </a:solidFill>
              <a:latin typeface="Arial"/>
              <a:ea typeface="Arial"/>
              <a:cs typeface="Arial"/>
              <a:sym typeface="Arial"/>
            </a:endParaRPr>
          </a:p>
        </p:txBody>
      </p:sp>
      <p:sp>
        <p:nvSpPr>
          <p:cNvPr id="1016" name="Google Shape;1016;p105"/>
          <p:cNvSpPr/>
          <p:nvPr/>
        </p:nvSpPr>
        <p:spPr>
          <a:xfrm>
            <a:off x="5130800" y="1587501"/>
            <a:ext cx="2654300" cy="777875"/>
          </a:xfrm>
          <a:prstGeom prst="rect">
            <a:avLst/>
          </a:prstGeom>
          <a:solidFill>
            <a:srgbClr val="C0C0C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libri"/>
                <a:ea typeface="Calibri"/>
                <a:cs typeface="Calibri"/>
                <a:sym typeface="Calibri"/>
              </a:rPr>
              <a:t>Contraceptive </a:t>
            </a:r>
            <a:br>
              <a:rPr lang="en-US" sz="1800" b="1" i="0" u="none" strike="noStrike" cap="none">
                <a:solidFill>
                  <a:srgbClr val="000000"/>
                </a:solidFill>
                <a:latin typeface="Calibri"/>
                <a:ea typeface="Calibri"/>
                <a:cs typeface="Calibri"/>
                <a:sym typeface="Calibri"/>
              </a:rPr>
            </a:br>
            <a:r>
              <a:rPr lang="en-US" sz="1800" b="1" i="0" u="none" strike="noStrike" cap="none">
                <a:solidFill>
                  <a:srgbClr val="000000"/>
                </a:solidFill>
                <a:latin typeface="Calibri"/>
                <a:ea typeface="Calibri"/>
                <a:cs typeface="Calibri"/>
                <a:sym typeface="Calibri"/>
              </a:rPr>
              <a:t>Method</a:t>
            </a:r>
            <a:endParaRPr sz="1400" b="0" i="0" u="none" strike="noStrike" cap="none">
              <a:solidFill>
                <a:srgbClr val="000000"/>
              </a:solidFill>
              <a:latin typeface="Arial"/>
              <a:ea typeface="Arial"/>
              <a:cs typeface="Arial"/>
              <a:sym typeface="Arial"/>
            </a:endParaRPr>
          </a:p>
        </p:txBody>
      </p:sp>
      <p:cxnSp>
        <p:nvCxnSpPr>
          <p:cNvPr id="1017" name="Google Shape;1017;p105"/>
          <p:cNvCxnSpPr/>
          <p:nvPr/>
        </p:nvCxnSpPr>
        <p:spPr>
          <a:xfrm>
            <a:off x="2476501" y="1587500"/>
            <a:ext cx="6988175" cy="0"/>
          </a:xfrm>
          <a:prstGeom prst="straightConnector1">
            <a:avLst/>
          </a:prstGeom>
          <a:noFill/>
          <a:ln w="28575" cap="sq" cmpd="sng">
            <a:solidFill>
              <a:srgbClr val="000000"/>
            </a:solidFill>
            <a:prstDash val="solid"/>
            <a:round/>
            <a:headEnd type="none" w="sm" len="sm"/>
            <a:tailEnd type="none" w="sm" len="sm"/>
          </a:ln>
        </p:spPr>
      </p:cxnSp>
      <p:cxnSp>
        <p:nvCxnSpPr>
          <p:cNvPr id="1018" name="Google Shape;1018;p105"/>
          <p:cNvCxnSpPr/>
          <p:nvPr/>
        </p:nvCxnSpPr>
        <p:spPr>
          <a:xfrm>
            <a:off x="2476501" y="3108325"/>
            <a:ext cx="6988175" cy="0"/>
          </a:xfrm>
          <a:prstGeom prst="straightConnector1">
            <a:avLst/>
          </a:prstGeom>
          <a:noFill/>
          <a:ln w="28575" cap="flat" cmpd="sng">
            <a:solidFill>
              <a:srgbClr val="000000"/>
            </a:solidFill>
            <a:prstDash val="solid"/>
            <a:round/>
            <a:headEnd type="none" w="sm" len="sm"/>
            <a:tailEnd type="none" w="sm" len="sm"/>
          </a:ln>
        </p:spPr>
      </p:cxnSp>
      <p:cxnSp>
        <p:nvCxnSpPr>
          <p:cNvPr id="1019" name="Google Shape;1019;p105"/>
          <p:cNvCxnSpPr/>
          <p:nvPr/>
        </p:nvCxnSpPr>
        <p:spPr>
          <a:xfrm>
            <a:off x="2476501" y="3871913"/>
            <a:ext cx="6988175" cy="0"/>
          </a:xfrm>
          <a:prstGeom prst="straightConnector1">
            <a:avLst/>
          </a:prstGeom>
          <a:noFill/>
          <a:ln w="28575" cap="flat" cmpd="sng">
            <a:solidFill>
              <a:srgbClr val="000000"/>
            </a:solidFill>
            <a:prstDash val="solid"/>
            <a:round/>
            <a:headEnd type="none" w="sm" len="sm"/>
            <a:tailEnd type="none" w="sm" len="sm"/>
          </a:ln>
        </p:spPr>
      </p:cxnSp>
      <p:cxnSp>
        <p:nvCxnSpPr>
          <p:cNvPr id="1020" name="Google Shape;1020;p105"/>
          <p:cNvCxnSpPr/>
          <p:nvPr/>
        </p:nvCxnSpPr>
        <p:spPr>
          <a:xfrm>
            <a:off x="2476501" y="4786313"/>
            <a:ext cx="6988175" cy="0"/>
          </a:xfrm>
          <a:prstGeom prst="straightConnector1">
            <a:avLst/>
          </a:prstGeom>
          <a:noFill/>
          <a:ln w="28575" cap="flat" cmpd="sng">
            <a:solidFill>
              <a:srgbClr val="000000"/>
            </a:solidFill>
            <a:prstDash val="solid"/>
            <a:round/>
            <a:headEnd type="none" w="sm" len="sm"/>
            <a:tailEnd type="none" w="sm" len="sm"/>
          </a:ln>
        </p:spPr>
      </p:cxnSp>
      <p:cxnSp>
        <p:nvCxnSpPr>
          <p:cNvPr id="1021" name="Google Shape;1021;p105"/>
          <p:cNvCxnSpPr/>
          <p:nvPr/>
        </p:nvCxnSpPr>
        <p:spPr>
          <a:xfrm>
            <a:off x="2476501" y="5659438"/>
            <a:ext cx="6988175" cy="0"/>
          </a:xfrm>
          <a:prstGeom prst="straightConnector1">
            <a:avLst/>
          </a:prstGeom>
          <a:noFill/>
          <a:ln w="28575" cap="sq" cmpd="sng">
            <a:solidFill>
              <a:srgbClr val="000000"/>
            </a:solidFill>
            <a:prstDash val="solid"/>
            <a:round/>
            <a:headEnd type="none" w="sm" len="sm"/>
            <a:tailEnd type="none" w="sm" len="sm"/>
          </a:ln>
        </p:spPr>
      </p:cxnSp>
      <p:cxnSp>
        <p:nvCxnSpPr>
          <p:cNvPr id="1022" name="Google Shape;1022;p105"/>
          <p:cNvCxnSpPr/>
          <p:nvPr/>
        </p:nvCxnSpPr>
        <p:spPr>
          <a:xfrm>
            <a:off x="2476500" y="1587500"/>
            <a:ext cx="0" cy="4071938"/>
          </a:xfrm>
          <a:prstGeom prst="straightConnector1">
            <a:avLst/>
          </a:prstGeom>
          <a:noFill/>
          <a:ln w="28575" cap="sq" cmpd="sng">
            <a:solidFill>
              <a:srgbClr val="000000"/>
            </a:solidFill>
            <a:prstDash val="solid"/>
            <a:round/>
            <a:headEnd type="none" w="sm" len="sm"/>
            <a:tailEnd type="none" w="sm" len="sm"/>
          </a:ln>
        </p:spPr>
      </p:cxnSp>
      <p:cxnSp>
        <p:nvCxnSpPr>
          <p:cNvPr id="1023" name="Google Shape;1023;p105"/>
          <p:cNvCxnSpPr/>
          <p:nvPr/>
        </p:nvCxnSpPr>
        <p:spPr>
          <a:xfrm>
            <a:off x="2476501" y="2365375"/>
            <a:ext cx="6988175" cy="0"/>
          </a:xfrm>
          <a:prstGeom prst="straightConnector1">
            <a:avLst/>
          </a:prstGeom>
          <a:noFill/>
          <a:ln w="28575" cap="flat" cmpd="sng">
            <a:solidFill>
              <a:srgbClr val="000000"/>
            </a:solidFill>
            <a:prstDash val="solid"/>
            <a:round/>
            <a:headEnd type="none" w="sm" len="sm"/>
            <a:tailEnd type="none" w="sm" len="sm"/>
          </a:ln>
        </p:spPr>
      </p:cxnSp>
      <p:cxnSp>
        <p:nvCxnSpPr>
          <p:cNvPr id="1024" name="Google Shape;1024;p105"/>
          <p:cNvCxnSpPr/>
          <p:nvPr/>
        </p:nvCxnSpPr>
        <p:spPr>
          <a:xfrm>
            <a:off x="9464675" y="1587500"/>
            <a:ext cx="0" cy="4071938"/>
          </a:xfrm>
          <a:prstGeom prst="straightConnector1">
            <a:avLst/>
          </a:prstGeom>
          <a:noFill/>
          <a:ln w="28575" cap="sq" cmpd="sng">
            <a:solidFill>
              <a:srgbClr val="000000"/>
            </a:solidFill>
            <a:prstDash val="solid"/>
            <a:round/>
            <a:headEnd type="none" w="sm" len="sm"/>
            <a:tailEnd type="none" w="sm" len="sm"/>
          </a:ln>
        </p:spPr>
      </p:cxnSp>
      <p:cxnSp>
        <p:nvCxnSpPr>
          <p:cNvPr id="1025" name="Google Shape;1025;p105"/>
          <p:cNvCxnSpPr/>
          <p:nvPr/>
        </p:nvCxnSpPr>
        <p:spPr>
          <a:xfrm>
            <a:off x="7785100" y="1587500"/>
            <a:ext cx="0" cy="4071938"/>
          </a:xfrm>
          <a:prstGeom prst="straightConnector1">
            <a:avLst/>
          </a:prstGeom>
          <a:noFill/>
          <a:ln w="28575" cap="flat" cmpd="sng">
            <a:solidFill>
              <a:srgbClr val="000000"/>
            </a:solidFill>
            <a:prstDash val="solid"/>
            <a:round/>
            <a:headEnd type="none" w="sm" len="sm"/>
            <a:tailEnd type="none" w="sm" len="sm"/>
          </a:ln>
        </p:spPr>
      </p:cxnSp>
      <p:cxnSp>
        <p:nvCxnSpPr>
          <p:cNvPr id="1026" name="Google Shape;1026;p105"/>
          <p:cNvCxnSpPr/>
          <p:nvPr/>
        </p:nvCxnSpPr>
        <p:spPr>
          <a:xfrm>
            <a:off x="5130800" y="1587500"/>
            <a:ext cx="0" cy="4071938"/>
          </a:xfrm>
          <a:prstGeom prst="straightConnector1">
            <a:avLst/>
          </a:prstGeom>
          <a:noFill/>
          <a:ln w="28575" cap="flat" cmpd="sng">
            <a:solidFill>
              <a:srgbClr val="000000"/>
            </a:solidFill>
            <a:prstDash val="solid"/>
            <a:round/>
            <a:headEnd type="none" w="sm" len="sm"/>
            <a:tailEnd type="none" w="sm" len="sm"/>
          </a:ln>
        </p:spPr>
      </p:cxnSp>
      <p:sp>
        <p:nvSpPr>
          <p:cNvPr id="1027" name="Google Shape;1027;p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sz="3600"/>
              <a:t>MEC examples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Google Shape;1032;p1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Method-specific screening checklists</a:t>
            </a:r>
            <a:endParaRPr/>
          </a:p>
        </p:txBody>
      </p:sp>
      <p:grpSp>
        <p:nvGrpSpPr>
          <p:cNvPr id="1033" name="Google Shape;1033;p106"/>
          <p:cNvGrpSpPr/>
          <p:nvPr/>
        </p:nvGrpSpPr>
        <p:grpSpPr>
          <a:xfrm>
            <a:off x="454422" y="1601644"/>
            <a:ext cx="3657599" cy="4999132"/>
            <a:chOff x="454422" y="1601644"/>
            <a:chExt cx="3657599" cy="4999132"/>
          </a:xfrm>
        </p:grpSpPr>
        <p:pic>
          <p:nvPicPr>
            <p:cNvPr id="1034" name="Google Shape;1034;p106"/>
            <p:cNvPicPr preferRelativeResize="0"/>
            <p:nvPr/>
          </p:nvPicPr>
          <p:blipFill rotWithShape="1">
            <a:blip r:embed="rId3">
              <a:alphaModFix/>
            </a:blip>
            <a:srcRect/>
            <a:stretch/>
          </p:blipFill>
          <p:spPr>
            <a:xfrm>
              <a:off x="838200" y="1601644"/>
              <a:ext cx="2890044" cy="4615572"/>
            </a:xfrm>
            <a:prstGeom prst="rect">
              <a:avLst/>
            </a:prstGeom>
            <a:noFill/>
            <a:ln w="9525" cap="flat" cmpd="sng">
              <a:solidFill>
                <a:schemeClr val="dk1"/>
              </a:solidFill>
              <a:prstDash val="solid"/>
              <a:round/>
              <a:headEnd type="none" w="sm" len="sm"/>
              <a:tailEnd type="none" w="sm" len="sm"/>
            </a:ln>
          </p:spPr>
        </p:pic>
        <p:sp>
          <p:nvSpPr>
            <p:cNvPr id="1035" name="Google Shape;1035;p106"/>
            <p:cNvSpPr txBox="1"/>
            <p:nvPr/>
          </p:nvSpPr>
          <p:spPr>
            <a:xfrm>
              <a:off x="454422" y="6231444"/>
              <a:ext cx="365759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Combined oral contraceptive pills</a:t>
              </a:r>
              <a:endParaRPr sz="1400" b="0" i="0" u="none" strike="noStrike" cap="none">
                <a:solidFill>
                  <a:srgbClr val="000000"/>
                </a:solidFill>
                <a:latin typeface="Arial"/>
                <a:ea typeface="Arial"/>
                <a:cs typeface="Arial"/>
                <a:sym typeface="Arial"/>
              </a:endParaRPr>
            </a:p>
          </p:txBody>
        </p:sp>
      </p:grpSp>
      <p:grpSp>
        <p:nvGrpSpPr>
          <p:cNvPr id="1036" name="Google Shape;1036;p106"/>
          <p:cNvGrpSpPr/>
          <p:nvPr/>
        </p:nvGrpSpPr>
        <p:grpSpPr>
          <a:xfrm>
            <a:off x="4244372" y="1601644"/>
            <a:ext cx="3657599" cy="4984904"/>
            <a:chOff x="4267200" y="1601644"/>
            <a:chExt cx="3657599" cy="4984904"/>
          </a:xfrm>
        </p:grpSpPr>
        <p:pic>
          <p:nvPicPr>
            <p:cNvPr id="1037" name="Google Shape;1037;p106"/>
            <p:cNvPicPr preferRelativeResize="0"/>
            <p:nvPr/>
          </p:nvPicPr>
          <p:blipFill rotWithShape="1">
            <a:blip r:embed="rId4">
              <a:alphaModFix/>
            </a:blip>
            <a:srcRect/>
            <a:stretch/>
          </p:blipFill>
          <p:spPr>
            <a:xfrm>
              <a:off x="4267200" y="1601644"/>
              <a:ext cx="3657599" cy="4613879"/>
            </a:xfrm>
            <a:prstGeom prst="rect">
              <a:avLst/>
            </a:prstGeom>
            <a:noFill/>
            <a:ln w="9525" cap="flat" cmpd="sng">
              <a:solidFill>
                <a:schemeClr val="dk1"/>
              </a:solidFill>
              <a:prstDash val="solid"/>
              <a:round/>
              <a:headEnd type="none" w="sm" len="sm"/>
              <a:tailEnd type="none" w="sm" len="sm"/>
            </a:ln>
          </p:spPr>
        </p:pic>
        <p:sp>
          <p:nvSpPr>
            <p:cNvPr id="1038" name="Google Shape;1038;p106"/>
            <p:cNvSpPr txBox="1"/>
            <p:nvPr/>
          </p:nvSpPr>
          <p:spPr>
            <a:xfrm>
              <a:off x="4628150" y="6217216"/>
              <a:ext cx="289004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Progestin-only pills</a:t>
              </a:r>
              <a:endParaRPr sz="1400" b="0" i="0" u="none" strike="noStrike" cap="none">
                <a:solidFill>
                  <a:srgbClr val="000000"/>
                </a:solidFill>
                <a:latin typeface="Arial"/>
                <a:ea typeface="Arial"/>
                <a:cs typeface="Arial"/>
                <a:sym typeface="Arial"/>
              </a:endParaRPr>
            </a:p>
          </p:txBody>
        </p:sp>
      </p:grpSp>
      <p:grpSp>
        <p:nvGrpSpPr>
          <p:cNvPr id="1039" name="Google Shape;1039;p106"/>
          <p:cNvGrpSpPr/>
          <p:nvPr/>
        </p:nvGrpSpPr>
        <p:grpSpPr>
          <a:xfrm>
            <a:off x="8418100" y="1601644"/>
            <a:ext cx="2935700" cy="4984904"/>
            <a:chOff x="8418100" y="1601644"/>
            <a:chExt cx="2935700" cy="4984904"/>
          </a:xfrm>
        </p:grpSpPr>
        <p:pic>
          <p:nvPicPr>
            <p:cNvPr id="1040" name="Google Shape;1040;p106"/>
            <p:cNvPicPr preferRelativeResize="0"/>
            <p:nvPr/>
          </p:nvPicPr>
          <p:blipFill rotWithShape="1">
            <a:blip r:embed="rId5">
              <a:alphaModFix/>
            </a:blip>
            <a:srcRect/>
            <a:stretch/>
          </p:blipFill>
          <p:spPr>
            <a:xfrm>
              <a:off x="8418100" y="1601644"/>
              <a:ext cx="2935700" cy="4615572"/>
            </a:xfrm>
            <a:prstGeom prst="rect">
              <a:avLst/>
            </a:prstGeom>
            <a:noFill/>
            <a:ln w="9525" cap="flat" cmpd="sng">
              <a:solidFill>
                <a:schemeClr val="dk1"/>
              </a:solidFill>
              <a:prstDash val="solid"/>
              <a:round/>
              <a:headEnd type="none" w="sm" len="sm"/>
              <a:tailEnd type="none" w="sm" len="sm"/>
            </a:ln>
          </p:spPr>
        </p:pic>
        <p:sp>
          <p:nvSpPr>
            <p:cNvPr id="1041" name="Google Shape;1041;p106"/>
            <p:cNvSpPr txBox="1"/>
            <p:nvPr/>
          </p:nvSpPr>
          <p:spPr>
            <a:xfrm>
              <a:off x="8418100" y="6217216"/>
              <a:ext cx="289004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Progestin-only injectables</a:t>
              </a:r>
              <a:endParaRPr sz="1400" b="0" i="0" u="none" strike="noStrike" cap="none">
                <a:solidFill>
                  <a:srgbClr val="000000"/>
                </a:solidFill>
                <a:latin typeface="Arial"/>
                <a:ea typeface="Arial"/>
                <a:cs typeface="Arial"/>
                <a:sym typeface="Arial"/>
              </a:endParaRPr>
            </a:p>
          </p:txBody>
        </p:sp>
      </p:grpSp>
      <p:sp>
        <p:nvSpPr>
          <p:cNvPr id="1042" name="Google Shape;1042;p106"/>
          <p:cNvSpPr/>
          <p:nvPr/>
        </p:nvSpPr>
        <p:spPr>
          <a:xfrm>
            <a:off x="1213658" y="5211851"/>
            <a:ext cx="2569347" cy="1204730"/>
          </a:xfrm>
          <a:prstGeom prst="wedgeRoundRectCallout">
            <a:avLst>
              <a:gd name="adj1" fmla="val 66148"/>
              <a:gd name="adj2" fmla="val -33134"/>
              <a:gd name="adj3" fmla="val 16667"/>
            </a:avLst>
          </a:prstGeom>
          <a:solidFill>
            <a:srgbClr val="D7B9DB"/>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Source Sans Pro"/>
              <a:buNone/>
            </a:pPr>
            <a:r>
              <a:rPr lang="en-US" sz="1800" b="1" i="0" u="none" strike="noStrike" cap="none">
                <a:solidFill>
                  <a:schemeClr val="dk1"/>
                </a:solidFill>
                <a:latin typeface="Source Sans Pro"/>
                <a:ea typeface="Source Sans Pro"/>
                <a:cs typeface="Source Sans Pro"/>
                <a:sym typeface="Source Sans Pro"/>
              </a:rPr>
              <a:t>The checklist also gives instructions about initiating the method.</a:t>
            </a:r>
            <a:endParaRPr sz="1400" b="0" i="0" u="none" strike="noStrike" cap="none">
              <a:solidFill>
                <a:srgbClr val="000000"/>
              </a:solidFill>
              <a:latin typeface="Arial"/>
              <a:ea typeface="Arial"/>
              <a:cs typeface="Arial"/>
              <a:sym typeface="Arial"/>
            </a:endParaRPr>
          </a:p>
        </p:txBody>
      </p:sp>
      <p:sp>
        <p:nvSpPr>
          <p:cNvPr id="1043" name="Google Shape;1043;p106"/>
          <p:cNvSpPr/>
          <p:nvPr/>
        </p:nvSpPr>
        <p:spPr>
          <a:xfrm>
            <a:off x="8504042" y="1662949"/>
            <a:ext cx="2252628" cy="1711066"/>
          </a:xfrm>
          <a:prstGeom prst="wedgeRoundRectCallout">
            <a:avLst>
              <a:gd name="adj1" fmla="val -104944"/>
              <a:gd name="adj2" fmla="val -7792"/>
              <a:gd name="adj3" fmla="val 16667"/>
            </a:avLst>
          </a:prstGeom>
          <a:solidFill>
            <a:srgbClr val="F9B4B4"/>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Source Sans Pro"/>
              <a:buNone/>
            </a:pPr>
            <a:r>
              <a:rPr lang="en-US" sz="1800" b="1" i="0" u="none" strike="noStrike" cap="none">
                <a:solidFill>
                  <a:schemeClr val="dk1"/>
                </a:solidFill>
                <a:latin typeface="Source Sans Pro"/>
                <a:ea typeface="Source Sans Pro"/>
                <a:cs typeface="Source Sans Pro"/>
                <a:sym typeface="Source Sans Pro"/>
              </a:rPr>
              <a:t>This set of questions identifies women who should not use the method.</a:t>
            </a:r>
            <a:endParaRPr sz="1400" b="0" i="0" u="none" strike="noStrike" cap="none">
              <a:solidFill>
                <a:srgbClr val="000000"/>
              </a:solidFill>
              <a:latin typeface="Arial"/>
              <a:ea typeface="Arial"/>
              <a:cs typeface="Arial"/>
              <a:sym typeface="Arial"/>
            </a:endParaRPr>
          </a:p>
        </p:txBody>
      </p:sp>
      <p:sp>
        <p:nvSpPr>
          <p:cNvPr id="1044" name="Google Shape;1044;p106"/>
          <p:cNvSpPr/>
          <p:nvPr/>
        </p:nvSpPr>
        <p:spPr>
          <a:xfrm>
            <a:off x="8311954" y="3822340"/>
            <a:ext cx="1812948" cy="2001535"/>
          </a:xfrm>
          <a:prstGeom prst="wedgeRoundRectCallout">
            <a:avLst>
              <a:gd name="adj1" fmla="val -85759"/>
              <a:gd name="adj2" fmla="val -15426"/>
              <a:gd name="adj3" fmla="val 16667"/>
            </a:avLst>
          </a:prstGeom>
          <a:solidFill>
            <a:srgbClr val="66D2D6"/>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Source Sans Pro"/>
              <a:buNone/>
            </a:pPr>
            <a:r>
              <a:rPr lang="en-US" sz="1800" b="1" i="0" u="none" strike="noStrike" cap="none">
                <a:solidFill>
                  <a:schemeClr val="dk1"/>
                </a:solidFill>
                <a:latin typeface="Source Sans Pro"/>
                <a:ea typeface="Source Sans Pro"/>
                <a:cs typeface="Source Sans Pro"/>
                <a:sym typeface="Source Sans Pro"/>
              </a:rPr>
              <a:t>This set of questions identifies women who are not pregnant.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10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FP Global Handbook</a:t>
            </a:r>
            <a:endParaRPr/>
          </a:p>
        </p:txBody>
      </p:sp>
      <p:sp>
        <p:nvSpPr>
          <p:cNvPr id="1050" name="Google Shape;1050;p107"/>
          <p:cNvSpPr txBox="1"/>
          <p:nvPr/>
        </p:nvSpPr>
        <p:spPr>
          <a:xfrm>
            <a:off x="1133345" y="3248490"/>
            <a:ext cx="6093228"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sng" strike="noStrike" cap="none">
                <a:solidFill>
                  <a:srgbClr val="0032F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https://fphandbook.org/</a:t>
            </a:r>
            <a:endParaRPr sz="4000" b="0" i="0" u="none" strike="noStrike" cap="none">
              <a:solidFill>
                <a:srgbClr val="0032FC"/>
              </a:solidFill>
              <a:latin typeface="Calibri"/>
              <a:ea typeface="Calibri"/>
              <a:cs typeface="Calibri"/>
              <a:sym typeface="Calibri"/>
            </a:endParaRPr>
          </a:p>
        </p:txBody>
      </p:sp>
      <p:pic>
        <p:nvPicPr>
          <p:cNvPr id="1051" name="Google Shape;1051;p107" descr="Calendar&#10;&#10;Description automatically generated"/>
          <p:cNvPicPr preferRelativeResize="0"/>
          <p:nvPr/>
        </p:nvPicPr>
        <p:blipFill rotWithShape="1">
          <a:blip r:embed="rId4">
            <a:alphaModFix/>
          </a:blip>
          <a:srcRect/>
          <a:stretch/>
        </p:blipFill>
        <p:spPr>
          <a:xfrm>
            <a:off x="7390811" y="1055689"/>
            <a:ext cx="3667844" cy="4746621"/>
          </a:xfrm>
          <a:prstGeom prst="rect">
            <a:avLst/>
          </a:prstGeom>
          <a:noFill/>
          <a:ln>
            <a:noFill/>
          </a:ln>
        </p:spPr>
      </p:pic>
      <p:sp>
        <p:nvSpPr>
          <p:cNvPr id="1052" name="Google Shape;1052;p10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346"/>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1059" name="Google Shape;1059;p346"/>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fontScale="92500" lnSpcReduction="10000"/>
          </a:bodyPr>
          <a:lstStyle/>
          <a:p>
            <a:pPr marL="514350" lvl="0" indent="-500963" algn="l" rtl="0">
              <a:lnSpc>
                <a:spcPct val="100000"/>
              </a:lnSpc>
              <a:spcBef>
                <a:spcPts val="1800"/>
              </a:spcBef>
              <a:spcAft>
                <a:spcPts val="0"/>
              </a:spcAft>
              <a:buClr>
                <a:srgbClr val="FAFBFF"/>
              </a:buClr>
              <a:buSzPct val="100386"/>
              <a:buFont typeface="Source Sans Pro"/>
              <a:buAutoNum type="arabicPeriod"/>
            </a:pPr>
            <a:r>
              <a:rPr lang="en-US" sz="2800"/>
              <a:t>Using the MEC guidance with pharmacies and drug shops is new and is still being tested</a:t>
            </a:r>
            <a:endParaRPr strike="sngStrike">
              <a:highlight>
                <a:srgbClr val="00FFFF"/>
              </a:highlight>
            </a:endParaRPr>
          </a:p>
          <a:p>
            <a:pPr marL="514350" lvl="0" indent="-500963" algn="l" rtl="0">
              <a:lnSpc>
                <a:spcPct val="100000"/>
              </a:lnSpc>
              <a:spcBef>
                <a:spcPts val="1800"/>
              </a:spcBef>
              <a:spcAft>
                <a:spcPts val="0"/>
              </a:spcAft>
              <a:buClr>
                <a:srgbClr val="FAFBFF"/>
              </a:buClr>
              <a:buSzPct val="100386"/>
              <a:buFont typeface="Source Sans Pro"/>
              <a:buAutoNum type="arabicPeriod"/>
            </a:pPr>
            <a:r>
              <a:rPr lang="en-US" sz="2800"/>
              <a:t>There are several tools that can help you to make it easier to screen clients for pregnancy and medical conditions</a:t>
            </a:r>
            <a:endParaRPr/>
          </a:p>
          <a:p>
            <a:pPr marL="514350" lvl="0" indent="-500963" algn="l" rtl="0">
              <a:lnSpc>
                <a:spcPct val="100000"/>
              </a:lnSpc>
              <a:spcBef>
                <a:spcPts val="1800"/>
              </a:spcBef>
              <a:spcAft>
                <a:spcPts val="0"/>
              </a:spcAft>
              <a:buClr>
                <a:srgbClr val="FAFBFF"/>
              </a:buClr>
              <a:buSzPct val="100386"/>
              <a:buFont typeface="Source Sans Pro"/>
              <a:buAutoNum type="arabicPeriod"/>
            </a:pPr>
            <a:r>
              <a:rPr lang="en-US" sz="2800"/>
              <a:t>The screening checklists combine how to rule out pregnancy and screen for medical eligibility</a:t>
            </a:r>
            <a:endParaRPr/>
          </a:p>
        </p:txBody>
      </p:sp>
      <p:sp>
        <p:nvSpPr>
          <p:cNvPr id="1060" name="Google Shape;1060;p346"/>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56</a:t>
            </a:fld>
            <a:endParaRPr sz="1200" b="0" i="0" u="none" strike="noStrike" cap="none">
              <a:solidFill>
                <a:srgbClr val="289195"/>
              </a:solidFill>
              <a:latin typeface="Source Sans Pro"/>
              <a:ea typeface="Source Sans Pro"/>
              <a:cs typeface="Source Sans Pro"/>
              <a:sym typeface="Source Sans Pro"/>
            </a:endParaRPr>
          </a:p>
        </p:txBody>
      </p:sp>
      <p:pic>
        <p:nvPicPr>
          <p:cNvPr id="1061" name="Google Shape;1061;p346"/>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sp>
        <p:nvSpPr>
          <p:cNvPr id="1067" name="Google Shape;1067;p10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Combined oral contraceptive (COC) pills </a:t>
            </a:r>
            <a:endParaRPr/>
          </a:p>
        </p:txBody>
      </p:sp>
      <p:sp>
        <p:nvSpPr>
          <p:cNvPr id="1068" name="Google Shape;1068;p10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6</a:t>
            </a:r>
            <a:endParaRPr/>
          </a:p>
        </p:txBody>
      </p:sp>
      <p:sp>
        <p:nvSpPr>
          <p:cNvPr id="2" name="Google Shape;846;p78">
            <a:extLst>
              <a:ext uri="{FF2B5EF4-FFF2-40B4-BE49-F238E27FC236}">
                <a16:creationId xmlns:a16="http://schemas.microsoft.com/office/drawing/2014/main" id="{CF2BB6F9-FB65-193C-03CA-9D62429474ED}"/>
              </a:ext>
            </a:extLst>
          </p:cNvPr>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347"/>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1075" name="Google Shape;1075;p347"/>
          <p:cNvSpPr txBox="1">
            <a:spLocks noGrp="1"/>
          </p:cNvSpPr>
          <p:nvPr>
            <p:ph type="body" idx="1"/>
          </p:nvPr>
        </p:nvSpPr>
        <p:spPr>
          <a:xfrm>
            <a:off x="838200" y="1432192"/>
            <a:ext cx="8227979" cy="5425807"/>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30000"/>
              </a:lnSpc>
              <a:spcBef>
                <a:spcPts val="0"/>
              </a:spcBef>
              <a:spcAft>
                <a:spcPts val="0"/>
              </a:spcAft>
              <a:buClr>
                <a:schemeClr val="dk1"/>
              </a:buClr>
              <a:buSzPct val="100000"/>
              <a:buNone/>
            </a:pPr>
            <a:r>
              <a:rPr lang="en-US" sz="5100"/>
              <a:t>By the end of this session, you will be able to:</a:t>
            </a:r>
            <a:endParaRPr/>
          </a:p>
          <a:p>
            <a:pPr marL="228600" lvl="0" indent="-228600" algn="l" rtl="0">
              <a:lnSpc>
                <a:spcPct val="150000"/>
              </a:lnSpc>
              <a:spcBef>
                <a:spcPts val="1000"/>
              </a:spcBef>
              <a:spcAft>
                <a:spcPts val="0"/>
              </a:spcAft>
              <a:buClr>
                <a:schemeClr val="dk1"/>
              </a:buClr>
              <a:buSzPct val="100000"/>
              <a:buChar char="•"/>
            </a:pPr>
            <a:r>
              <a:rPr lang="en-US" sz="5200"/>
              <a:t>Describe key information about COC pills in a manner that clients can understand</a:t>
            </a:r>
            <a:endParaRPr/>
          </a:p>
          <a:p>
            <a:pPr marL="228600" lvl="0" indent="-228600" algn="l" rtl="0">
              <a:lnSpc>
                <a:spcPct val="150000"/>
              </a:lnSpc>
              <a:spcBef>
                <a:spcPts val="1000"/>
              </a:spcBef>
              <a:spcAft>
                <a:spcPts val="0"/>
              </a:spcAft>
              <a:buClr>
                <a:schemeClr val="dk1"/>
              </a:buClr>
              <a:buSzPct val="100000"/>
              <a:buChar char="•"/>
            </a:pPr>
            <a:r>
              <a:rPr lang="en-US" sz="5200"/>
              <a:t>Demonstrate how to screen clients for eligibility for COC use</a:t>
            </a:r>
            <a:endParaRPr/>
          </a:p>
          <a:p>
            <a:pPr marL="228600" lvl="0" indent="-228600" algn="l" rtl="0">
              <a:lnSpc>
                <a:spcPct val="150000"/>
              </a:lnSpc>
              <a:spcBef>
                <a:spcPts val="1000"/>
              </a:spcBef>
              <a:spcAft>
                <a:spcPts val="0"/>
              </a:spcAft>
              <a:buClr>
                <a:schemeClr val="dk1"/>
              </a:buClr>
              <a:buSzPct val="100000"/>
              <a:buChar char="•"/>
            </a:pPr>
            <a:r>
              <a:rPr lang="en-US" sz="5200"/>
              <a:t>Explain how to use COCs, what to do when pills are missed, what to expect when using COCs, and when to return</a:t>
            </a:r>
            <a:endParaRPr/>
          </a:p>
        </p:txBody>
      </p:sp>
      <p:sp>
        <p:nvSpPr>
          <p:cNvPr id="1076" name="Google Shape;1076;p3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58</a:t>
            </a:fld>
            <a:endParaRPr sz="1200" b="0" i="0" u="none" strike="noStrike" cap="none">
              <a:solidFill>
                <a:srgbClr val="289195"/>
              </a:solidFill>
              <a:latin typeface="Source Sans Pro"/>
              <a:ea typeface="Source Sans Pro"/>
              <a:cs typeface="Source Sans Pro"/>
              <a:sym typeface="Source Sans Pro"/>
            </a:endParaRPr>
          </a:p>
        </p:txBody>
      </p:sp>
      <p:sp>
        <p:nvSpPr>
          <p:cNvPr id="1077" name="Google Shape;1077;p34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078" name="Google Shape;1078;p347"/>
          <p:cNvPicPr preferRelativeResize="0"/>
          <p:nvPr/>
        </p:nvPicPr>
        <p:blipFill rotWithShape="1">
          <a:blip r:embed="rId3">
            <a:alphaModFix/>
          </a:blip>
          <a:srcRect/>
          <a:stretch/>
        </p:blipFill>
        <p:spPr>
          <a:xfrm>
            <a:off x="9029302" y="2043812"/>
            <a:ext cx="2896000" cy="2770376"/>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pic>
        <p:nvPicPr>
          <p:cNvPr id="1084" name="Google Shape;1084;p348" descr="OC"/>
          <p:cNvPicPr preferRelativeResize="0"/>
          <p:nvPr/>
        </p:nvPicPr>
        <p:blipFill rotWithShape="1">
          <a:blip r:embed="rId3">
            <a:alphaModFix/>
          </a:blip>
          <a:srcRect/>
          <a:stretch/>
        </p:blipFill>
        <p:spPr>
          <a:xfrm rot="-2002503">
            <a:off x="8242383" y="1379888"/>
            <a:ext cx="2504260" cy="2118052"/>
          </a:xfrm>
          <a:prstGeom prst="rect">
            <a:avLst/>
          </a:prstGeom>
          <a:noFill/>
          <a:ln>
            <a:noFill/>
          </a:ln>
        </p:spPr>
      </p:pic>
      <p:sp>
        <p:nvSpPr>
          <p:cNvPr id="1085" name="Google Shape;1085;p348"/>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COCs?</a:t>
            </a:r>
            <a:endParaRPr/>
          </a:p>
        </p:txBody>
      </p:sp>
      <p:sp>
        <p:nvSpPr>
          <p:cNvPr id="1086" name="Google Shape;1086;p348"/>
          <p:cNvSpPr txBox="1">
            <a:spLocks noGrp="1"/>
          </p:cNvSpPr>
          <p:nvPr>
            <p:ph type="body" idx="1"/>
          </p:nvPr>
        </p:nvSpPr>
        <p:spPr>
          <a:xfrm>
            <a:off x="838200" y="1358900"/>
            <a:ext cx="7567200" cy="5499000"/>
          </a:xfrm>
          <a:prstGeom prst="rect">
            <a:avLst/>
          </a:prstGeom>
          <a:noFill/>
          <a:ln>
            <a:noFill/>
          </a:ln>
        </p:spPr>
        <p:txBody>
          <a:bodyPr spcFirstLastPara="1" wrap="square" lIns="91425" tIns="45700" rIns="91425" bIns="45700" anchor="t" anchorCtr="0">
            <a:normAutofit/>
          </a:bodyPr>
          <a:lstStyle/>
          <a:p>
            <a:pPr marL="228600" lvl="0" indent="-228600" algn="l" rtl="0">
              <a:lnSpc>
                <a:spcPct val="110000"/>
              </a:lnSpc>
              <a:spcBef>
                <a:spcPts val="600"/>
              </a:spcBef>
              <a:spcAft>
                <a:spcPts val="0"/>
              </a:spcAft>
              <a:buClr>
                <a:schemeClr val="dk1"/>
              </a:buClr>
              <a:buSzPts val="3000"/>
              <a:buChar char="•"/>
            </a:pPr>
            <a:r>
              <a:rPr lang="en-US" sz="3000" b="1">
                <a:solidFill>
                  <a:schemeClr val="accent5"/>
                </a:solidFill>
              </a:rPr>
              <a:t>Short-acting</a:t>
            </a:r>
            <a:r>
              <a:rPr lang="en-US" sz="3000"/>
              <a:t> methods used by the woman</a:t>
            </a:r>
            <a:endParaRPr/>
          </a:p>
          <a:p>
            <a:pPr marL="228600" lvl="0" indent="-228600" algn="l" rtl="0">
              <a:lnSpc>
                <a:spcPct val="110000"/>
              </a:lnSpc>
              <a:spcBef>
                <a:spcPts val="600"/>
              </a:spcBef>
              <a:spcAft>
                <a:spcPts val="0"/>
              </a:spcAft>
              <a:buClr>
                <a:schemeClr val="dk1"/>
              </a:buClr>
              <a:buSzPts val="3000"/>
              <a:buChar char="•"/>
            </a:pPr>
            <a:r>
              <a:rPr lang="en-US" sz="3000" b="1">
                <a:solidFill>
                  <a:schemeClr val="accent5"/>
                </a:solidFill>
              </a:rPr>
              <a:t>Hormonal</a:t>
            </a:r>
            <a:r>
              <a:rPr lang="en-US" sz="3000"/>
              <a:t> method that combines two hormones: estrogen and progestin</a:t>
            </a:r>
            <a:endParaRPr/>
          </a:p>
          <a:p>
            <a:pPr marL="228600" lvl="0" indent="-228600" algn="l" rtl="0">
              <a:lnSpc>
                <a:spcPct val="110000"/>
              </a:lnSpc>
              <a:spcBef>
                <a:spcPts val="600"/>
              </a:spcBef>
              <a:spcAft>
                <a:spcPts val="0"/>
              </a:spcAft>
              <a:buSzPts val="3000"/>
              <a:buChar char="•"/>
            </a:pPr>
            <a:r>
              <a:rPr lang="en-US" sz="3000"/>
              <a:t>Packaged with either </a:t>
            </a:r>
            <a:r>
              <a:rPr lang="en-US" sz="3000" b="1">
                <a:solidFill>
                  <a:schemeClr val="accent5"/>
                </a:solidFill>
              </a:rPr>
              <a:t>21 or 28 pills </a:t>
            </a:r>
            <a:r>
              <a:rPr lang="en-US" sz="3000"/>
              <a:t>per pack</a:t>
            </a:r>
            <a:endParaRPr/>
          </a:p>
          <a:p>
            <a:pPr marL="228600" lvl="0" indent="-228600" algn="l" rtl="0">
              <a:lnSpc>
                <a:spcPct val="110000"/>
              </a:lnSpc>
              <a:spcBef>
                <a:spcPts val="600"/>
              </a:spcBef>
              <a:spcAft>
                <a:spcPts val="0"/>
              </a:spcAft>
              <a:buSzPts val="3000"/>
              <a:buChar char="•"/>
            </a:pPr>
            <a:r>
              <a:rPr lang="en-US" sz="3000"/>
              <a:t>Prevent pregnancy by </a:t>
            </a:r>
            <a:r>
              <a:rPr lang="en-US" sz="3000" b="1">
                <a:solidFill>
                  <a:schemeClr val="accent5"/>
                </a:solidFill>
              </a:rPr>
              <a:t>preventing the release of eggs</a:t>
            </a:r>
            <a:r>
              <a:rPr lang="en-US" sz="3000"/>
              <a:t> from the ovaries (ovulation) for as long as she takes the pills</a:t>
            </a:r>
            <a:endParaRPr/>
          </a:p>
          <a:p>
            <a:pPr marL="228600" lvl="0" indent="-228600" algn="l" rtl="0">
              <a:lnSpc>
                <a:spcPct val="110000"/>
              </a:lnSpc>
              <a:spcBef>
                <a:spcPts val="600"/>
              </a:spcBef>
              <a:spcAft>
                <a:spcPts val="0"/>
              </a:spcAft>
              <a:buSzPts val="3000"/>
              <a:buChar char="•"/>
            </a:pPr>
            <a:r>
              <a:rPr lang="en-US" sz="3000"/>
              <a:t>99% effective with </a:t>
            </a:r>
            <a:r>
              <a:rPr lang="en-US" sz="3000" b="1">
                <a:solidFill>
                  <a:schemeClr val="accent5"/>
                </a:solidFill>
              </a:rPr>
              <a:t>perfect</a:t>
            </a:r>
            <a:r>
              <a:rPr lang="en-US" sz="3000"/>
              <a:t> use</a:t>
            </a:r>
            <a:endParaRPr/>
          </a:p>
          <a:p>
            <a:pPr marL="228600" lvl="0" indent="-228600" algn="l" rtl="0">
              <a:lnSpc>
                <a:spcPct val="110000"/>
              </a:lnSpc>
              <a:spcBef>
                <a:spcPts val="600"/>
              </a:spcBef>
              <a:spcAft>
                <a:spcPts val="0"/>
              </a:spcAft>
              <a:buSzPts val="3000"/>
              <a:buChar char="•"/>
            </a:pPr>
            <a:r>
              <a:rPr lang="en-US" sz="3000"/>
              <a:t>91% effective with </a:t>
            </a:r>
            <a:r>
              <a:rPr lang="en-US" sz="3000" b="1">
                <a:solidFill>
                  <a:schemeClr val="accent5"/>
                </a:solidFill>
              </a:rPr>
              <a:t>typical</a:t>
            </a:r>
            <a:r>
              <a:rPr lang="en-US" sz="3000"/>
              <a:t> use</a:t>
            </a:r>
            <a:endParaRPr/>
          </a:p>
        </p:txBody>
      </p:sp>
      <p:sp>
        <p:nvSpPr>
          <p:cNvPr id="1087" name="Google Shape;1087;p3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59</a:t>
            </a:fld>
            <a:endParaRPr/>
          </a:p>
        </p:txBody>
      </p:sp>
      <p:pic>
        <p:nvPicPr>
          <p:cNvPr id="1088" name="Google Shape;1088;p348" descr="COCs"/>
          <p:cNvPicPr preferRelativeResize="0"/>
          <p:nvPr/>
        </p:nvPicPr>
        <p:blipFill rotWithShape="1">
          <a:blip r:embed="rId4">
            <a:alphaModFix/>
          </a:blip>
          <a:srcRect/>
          <a:stretch/>
        </p:blipFill>
        <p:spPr>
          <a:xfrm rot="-2391468">
            <a:off x="8157532" y="4394564"/>
            <a:ext cx="2486071" cy="2396607"/>
          </a:xfrm>
          <a:prstGeom prst="rect">
            <a:avLst/>
          </a:prstGeom>
          <a:noFill/>
          <a:ln>
            <a:noFill/>
          </a:ln>
        </p:spPr>
      </p:pic>
      <p:sp>
        <p:nvSpPr>
          <p:cNvPr id="1089" name="Google Shape;1089;p348"/>
          <p:cNvSpPr txBox="1"/>
          <p:nvPr/>
        </p:nvSpPr>
        <p:spPr>
          <a:xfrm>
            <a:off x="8615750" y="1358906"/>
            <a:ext cx="3155700" cy="569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100"/>
              <a:buFont typeface="Arial"/>
              <a:buNone/>
            </a:pPr>
            <a:r>
              <a:rPr lang="en-US" sz="3100" b="1" i="0" u="none" strike="noStrike" cap="none">
                <a:solidFill>
                  <a:schemeClr val="accent5"/>
                </a:solidFill>
                <a:latin typeface="Source Sans Pro"/>
                <a:ea typeface="Source Sans Pro"/>
                <a:cs typeface="Source Sans Pro"/>
                <a:sym typeface="Source Sans Pro"/>
              </a:rPr>
              <a:t>21-pill pack</a:t>
            </a:r>
            <a:endParaRPr sz="1300" b="0" i="0" u="none" strike="noStrike" cap="none">
              <a:solidFill>
                <a:srgbClr val="000000"/>
              </a:solidFill>
              <a:latin typeface="Arial"/>
              <a:ea typeface="Arial"/>
              <a:cs typeface="Arial"/>
              <a:sym typeface="Arial"/>
            </a:endParaRPr>
          </a:p>
        </p:txBody>
      </p:sp>
      <p:sp>
        <p:nvSpPr>
          <p:cNvPr id="1090" name="Google Shape;1090;p348"/>
          <p:cNvSpPr txBox="1"/>
          <p:nvPr/>
        </p:nvSpPr>
        <p:spPr>
          <a:xfrm>
            <a:off x="8615754" y="4150125"/>
            <a:ext cx="3155700" cy="569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100"/>
              <a:buFont typeface="Arial"/>
              <a:buNone/>
            </a:pPr>
            <a:r>
              <a:rPr lang="en-US" sz="3100" b="1" i="0" u="none" strike="noStrike" cap="none">
                <a:solidFill>
                  <a:schemeClr val="accent5"/>
                </a:solidFill>
                <a:latin typeface="Source Sans Pro"/>
                <a:ea typeface="Source Sans Pro"/>
                <a:cs typeface="Source Sans Pro"/>
                <a:sym typeface="Source Sans Pro"/>
              </a:rPr>
              <a:t>28-pill pack</a:t>
            </a:r>
            <a:endParaRPr sz="1300" b="0" i="0" u="none" strike="noStrike" cap="none">
              <a:solidFill>
                <a:srgbClr val="000000"/>
              </a:solidFill>
              <a:latin typeface="Arial"/>
              <a:ea typeface="Arial"/>
              <a:cs typeface="Arial"/>
              <a:sym typeface="Arial"/>
            </a:endParaRPr>
          </a:p>
        </p:txBody>
      </p:sp>
      <p:sp>
        <p:nvSpPr>
          <p:cNvPr id="1091" name="Google Shape;1091;p34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092" name="Google Shape;1092;p348"/>
          <p:cNvSpPr txBox="1"/>
          <p:nvPr/>
        </p:nvSpPr>
        <p:spPr>
          <a:xfrm>
            <a:off x="8195300" y="6611700"/>
            <a:ext cx="3996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COCs module</a:t>
            </a:r>
            <a:endParaRPr sz="1000" b="0" i="0" u="none" strike="noStrike" cap="none">
              <a:solidFill>
                <a:schemeClr val="dk1"/>
              </a:solidFill>
              <a:latin typeface="Source Sans Pro"/>
              <a:ea typeface="Source Sans Pro"/>
              <a:cs typeface="Source Sans Pro"/>
              <a:sym typeface="Source Sans Pro"/>
            </a:endParaRPr>
          </a:p>
        </p:txBody>
      </p:sp>
      <p:sp>
        <p:nvSpPr>
          <p:cNvPr id="1093" name="Google Shape;1093;p348"/>
          <p:cNvSpPr txBox="1"/>
          <p:nvPr/>
        </p:nvSpPr>
        <p:spPr>
          <a:xfrm>
            <a:off x="10789175" y="2054163"/>
            <a:ext cx="1292400" cy="769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900"/>
              <a:buFont typeface="Arial"/>
              <a:buNone/>
            </a:pPr>
            <a:r>
              <a:rPr lang="en-US" sz="1900" b="1" i="1" u="none" strike="noStrike" cap="none">
                <a:solidFill>
                  <a:srgbClr val="000000"/>
                </a:solidFill>
                <a:latin typeface="Source Sans Pro"/>
                <a:ea typeface="Source Sans Pro"/>
                <a:cs typeface="Source Sans Pro"/>
                <a:sym typeface="Source Sans Pro"/>
              </a:rPr>
              <a:t>All pills are active</a:t>
            </a:r>
            <a:endParaRPr sz="1900" b="1" i="1" u="none" strike="noStrike" cap="none">
              <a:solidFill>
                <a:srgbClr val="000000"/>
              </a:solidFill>
              <a:latin typeface="Source Sans Pro"/>
              <a:ea typeface="Source Sans Pro"/>
              <a:cs typeface="Source Sans Pro"/>
              <a:sym typeface="Source Sans Pro"/>
            </a:endParaRPr>
          </a:p>
        </p:txBody>
      </p:sp>
      <p:sp>
        <p:nvSpPr>
          <p:cNvPr id="1094" name="Google Shape;1094;p348"/>
          <p:cNvSpPr txBox="1"/>
          <p:nvPr/>
        </p:nvSpPr>
        <p:spPr>
          <a:xfrm>
            <a:off x="10789175" y="4857550"/>
            <a:ext cx="1292400" cy="1354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900"/>
              <a:buFont typeface="Arial"/>
              <a:buNone/>
            </a:pPr>
            <a:r>
              <a:rPr lang="en-US" sz="1900" b="1" i="1" u="none" strike="noStrike" cap="none">
                <a:solidFill>
                  <a:srgbClr val="000000"/>
                </a:solidFill>
                <a:latin typeface="Source Sans Pro"/>
                <a:ea typeface="Source Sans Pro"/>
                <a:cs typeface="Source Sans Pro"/>
                <a:sym typeface="Source Sans Pro"/>
              </a:rPr>
              <a:t>Only the first three rows are active</a:t>
            </a:r>
            <a:endParaRPr sz="1900" b="1" i="1" u="none" strike="noStrike" cap="none">
              <a:solidFill>
                <a:srgbClr val="000000"/>
              </a:solidFill>
              <a:latin typeface="Source Sans Pro"/>
              <a:ea typeface="Source Sans Pro"/>
              <a:cs typeface="Source Sans Pro"/>
              <a:sym typeface="Source Sans Pro"/>
            </a:endParaRPr>
          </a:p>
        </p:txBody>
      </p:sp>
      <p:sp>
        <p:nvSpPr>
          <p:cNvPr id="1095" name="Google Shape;1095;p348"/>
          <p:cNvSpPr/>
          <p:nvPr/>
        </p:nvSpPr>
        <p:spPr>
          <a:xfrm>
            <a:off x="10593750" y="5202525"/>
            <a:ext cx="273600" cy="729900"/>
          </a:xfrm>
          <a:prstGeom prst="rightBrace">
            <a:avLst>
              <a:gd name="adj1" fmla="val 50000"/>
              <a:gd name="adj2" fmla="val 50000"/>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8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8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8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g20763af71ce_1_54"/>
          <p:cNvSpPr txBox="1">
            <a:spLocks noGrp="1"/>
          </p:cNvSpPr>
          <p:nvPr>
            <p:ph type="title"/>
          </p:nvPr>
        </p:nvSpPr>
        <p:spPr>
          <a:xfrm>
            <a:off x="838200" y="755650"/>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quiz (continued)</a:t>
            </a:r>
            <a:endParaRPr/>
          </a:p>
        </p:txBody>
      </p:sp>
      <p:sp>
        <p:nvSpPr>
          <p:cNvPr id="497" name="Google Shape;497;g20763af71ce_1_54"/>
          <p:cNvSpPr txBox="1">
            <a:spLocks noGrp="1"/>
          </p:cNvSpPr>
          <p:nvPr>
            <p:ph type="body" idx="2"/>
          </p:nvPr>
        </p:nvSpPr>
        <p:spPr>
          <a:xfrm>
            <a:off x="838200" y="365125"/>
            <a:ext cx="5384100" cy="3906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98" name="Google Shape;498;g20763af71ce_1_54"/>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499" name="Google Shape;499;g20763af71ce_1_54"/>
          <p:cNvSpPr txBox="1"/>
          <p:nvPr/>
        </p:nvSpPr>
        <p:spPr>
          <a:xfrm>
            <a:off x="838200" y="1801575"/>
            <a:ext cx="5966400" cy="5056500"/>
          </a:xfrm>
          <a:prstGeom prst="rect">
            <a:avLst/>
          </a:prstGeom>
          <a:noFill/>
          <a:ln>
            <a:noFill/>
          </a:ln>
        </p:spPr>
        <p:txBody>
          <a:bodyPr spcFirstLastPara="1" wrap="square" lIns="91425" tIns="45700" rIns="91425" bIns="45700" anchor="t" anchorCtr="0">
            <a:normAutofit/>
          </a:bodyPr>
          <a:lstStyle/>
          <a:p>
            <a:pPr marL="457200" marR="0" lvl="0" indent="-400050" algn="l" rtl="0">
              <a:lnSpc>
                <a:spcPct val="115000"/>
              </a:lnSpc>
              <a:spcBef>
                <a:spcPts val="0"/>
              </a:spcBef>
              <a:spcAft>
                <a:spcPts val="0"/>
              </a:spcAft>
              <a:buClr>
                <a:srgbClr val="000000"/>
              </a:buClr>
              <a:buSzPts val="3600"/>
              <a:buFont typeface="Arial"/>
              <a:buNone/>
            </a:pPr>
            <a:r>
              <a:rPr lang="en-US" sz="3600" b="0" i="0" u="none" strike="noStrike" cap="none">
                <a:solidFill>
                  <a:schemeClr val="accent3"/>
                </a:solidFill>
                <a:latin typeface="Source Sans Pro"/>
                <a:ea typeface="Source Sans Pro"/>
                <a:cs typeface="Source Sans Pro"/>
                <a:sym typeface="Source Sans Pro"/>
              </a:rPr>
              <a:t>4. Does a woman’s monthly bleeding pause and restart many times during her life?</a:t>
            </a:r>
            <a:endParaRPr sz="3600" b="0" i="0" u="none" strike="noStrike" cap="none">
              <a:solidFill>
                <a:schemeClr val="accent3"/>
              </a:solidFill>
              <a:latin typeface="Source Sans Pro"/>
              <a:ea typeface="Source Sans Pro"/>
              <a:cs typeface="Source Sans Pro"/>
              <a:sym typeface="Source Sans Pro"/>
            </a:endParaRPr>
          </a:p>
          <a:p>
            <a:pPr marL="457200" marR="0" lvl="0" indent="-400050" algn="l" rtl="0">
              <a:lnSpc>
                <a:spcPct val="115000"/>
              </a:lnSpc>
              <a:spcBef>
                <a:spcPts val="0"/>
              </a:spcBef>
              <a:spcAft>
                <a:spcPts val="0"/>
              </a:spcAft>
              <a:buClr>
                <a:srgbClr val="000000"/>
              </a:buClr>
              <a:buSzPts val="3600"/>
              <a:buFont typeface="Arial"/>
              <a:buNone/>
            </a:pPr>
            <a:endParaRPr sz="3600" b="0" i="0" u="none" strike="noStrike" cap="none">
              <a:solidFill>
                <a:schemeClr val="accent3"/>
              </a:solidFill>
              <a:latin typeface="Source Sans Pro"/>
              <a:ea typeface="Source Sans Pro"/>
              <a:cs typeface="Source Sans Pro"/>
              <a:sym typeface="Source Sans Pro"/>
            </a:endParaRPr>
          </a:p>
          <a:p>
            <a:pPr marL="514350" marR="0" lvl="0" indent="-457200" algn="l" rtl="0">
              <a:lnSpc>
                <a:spcPct val="115000"/>
              </a:lnSpc>
              <a:spcBef>
                <a:spcPts val="0"/>
              </a:spcBef>
              <a:spcAft>
                <a:spcPts val="0"/>
              </a:spcAft>
              <a:buClr>
                <a:srgbClr val="000000"/>
              </a:buClr>
              <a:buSzPts val="3600"/>
              <a:buFont typeface="Arial"/>
              <a:buNone/>
            </a:pPr>
            <a:r>
              <a:rPr lang="en-US" sz="3600" b="0" i="0" u="none" strike="noStrike" cap="none">
                <a:solidFill>
                  <a:schemeClr val="accent3"/>
                </a:solidFill>
                <a:latin typeface="Source Sans Pro"/>
                <a:ea typeface="Source Sans Pro"/>
                <a:cs typeface="Source Sans Pro"/>
                <a:sym typeface="Source Sans Pro"/>
              </a:rPr>
              <a:t>5. </a:t>
            </a:r>
            <a:r>
              <a:rPr lang="en-US" sz="3600" b="0" i="0" u="sng" strike="noStrike" cap="none">
                <a:solidFill>
                  <a:schemeClr val="accent3"/>
                </a:solidFill>
                <a:latin typeface="Source Sans Pro"/>
                <a:ea typeface="Source Sans Pro"/>
                <a:cs typeface="Source Sans Pro"/>
                <a:sym typeface="Source Sans Pro"/>
              </a:rPr>
              <a:t>True</a:t>
            </a:r>
            <a:r>
              <a:rPr lang="en-US" sz="3600" b="0" i="0" u="none" strike="noStrike" cap="none">
                <a:solidFill>
                  <a:schemeClr val="accent3"/>
                </a:solidFill>
                <a:latin typeface="Source Sans Pro"/>
                <a:ea typeface="Source Sans Pro"/>
                <a:cs typeface="Source Sans Pro"/>
                <a:sym typeface="Source Sans Pro"/>
              </a:rPr>
              <a:t> or </a:t>
            </a:r>
            <a:r>
              <a:rPr lang="en-US" sz="3600" b="0" i="0" u="sng" strike="noStrike" cap="none">
                <a:solidFill>
                  <a:schemeClr val="accent3"/>
                </a:solidFill>
                <a:latin typeface="Source Sans Pro"/>
                <a:ea typeface="Source Sans Pro"/>
                <a:cs typeface="Source Sans Pro"/>
                <a:sym typeface="Source Sans Pro"/>
              </a:rPr>
              <a:t>false</a:t>
            </a:r>
            <a:r>
              <a:rPr lang="en-US" sz="3600" b="0" i="0" u="none" strike="noStrike" cap="none">
                <a:solidFill>
                  <a:schemeClr val="accent3"/>
                </a:solidFill>
                <a:latin typeface="Source Sans Pro"/>
                <a:ea typeface="Source Sans Pro"/>
                <a:cs typeface="Source Sans Pro"/>
                <a:sym typeface="Source Sans Pro"/>
              </a:rPr>
              <a:t>: Women older than 40 do not need contraception.</a:t>
            </a:r>
            <a:endParaRPr sz="3600" b="0" i="0" u="none" strike="noStrike" cap="none">
              <a:solidFill>
                <a:schemeClr val="accent3"/>
              </a:solidFill>
              <a:latin typeface="Source Sans Pro"/>
              <a:ea typeface="Source Sans Pro"/>
              <a:cs typeface="Source Sans Pro"/>
              <a:sym typeface="Source Sans Pro"/>
            </a:endParaRPr>
          </a:p>
        </p:txBody>
      </p:sp>
      <p:pic>
        <p:nvPicPr>
          <p:cNvPr id="500" name="Google Shape;500;g20763af71ce_1_54"/>
          <p:cNvPicPr preferRelativeResize="0"/>
          <p:nvPr/>
        </p:nvPicPr>
        <p:blipFill rotWithShape="1">
          <a:blip r:embed="rId3">
            <a:alphaModFix/>
          </a:blip>
          <a:srcRect/>
          <a:stretch/>
        </p:blipFill>
        <p:spPr>
          <a:xfrm>
            <a:off x="7272347" y="1956864"/>
            <a:ext cx="4417500" cy="2944274"/>
          </a:xfrm>
          <a:prstGeom prst="rect">
            <a:avLst/>
          </a:prstGeom>
          <a:noFill/>
          <a:ln>
            <a:noFill/>
          </a:ln>
        </p:spPr>
      </p:pic>
      <p:sp>
        <p:nvSpPr>
          <p:cNvPr id="501" name="Google Shape;501;g20763af71ce_1_54"/>
          <p:cNvSpPr txBox="1"/>
          <p:nvPr/>
        </p:nvSpPr>
        <p:spPr>
          <a:xfrm>
            <a:off x="7272350" y="4659625"/>
            <a:ext cx="39432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Source Sans Pro"/>
                <a:ea typeface="Source Sans Pro"/>
                <a:cs typeface="Source Sans Pro"/>
                <a:sym typeface="Source Sans Pro"/>
              </a:rPr>
              <a:t>Credit: Jonathan Torgovnik/Getty Images/Images of Empowerment</a:t>
            </a:r>
            <a:endParaRPr sz="1000" b="0" i="0" u="none" strike="noStrike" cap="none">
              <a:solidFill>
                <a:schemeClr val="lt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1" name="Google Shape;1101;p349"/>
          <p:cNvSpPr txBox="1">
            <a:spLocks noGrp="1"/>
          </p:cNvSpPr>
          <p:nvPr>
            <p:ph type="title"/>
          </p:nvPr>
        </p:nvSpPr>
        <p:spPr>
          <a:xfrm>
            <a:off x="838199" y="365126"/>
            <a:ext cx="7196847" cy="9382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COCs: What you should know</a:t>
            </a:r>
            <a:endParaRPr/>
          </a:p>
        </p:txBody>
      </p:sp>
      <p:sp>
        <p:nvSpPr>
          <p:cNvPr id="1102" name="Google Shape;1102;p349"/>
          <p:cNvSpPr txBox="1">
            <a:spLocks noGrp="1"/>
          </p:cNvSpPr>
          <p:nvPr>
            <p:ph type="body" idx="1"/>
          </p:nvPr>
        </p:nvSpPr>
        <p:spPr>
          <a:xfrm>
            <a:off x="838199" y="1138416"/>
            <a:ext cx="10515601" cy="5719584"/>
          </a:xfrm>
          <a:prstGeom prst="rect">
            <a:avLst/>
          </a:prstGeom>
          <a:noFill/>
          <a:ln>
            <a:noFill/>
          </a:ln>
        </p:spPr>
        <p:txBody>
          <a:bodyPr spcFirstLastPara="1" wrap="square" lIns="91425" tIns="45700" rIns="91425" bIns="45700" anchor="t" anchorCtr="0">
            <a:noAutofit/>
          </a:bodyPr>
          <a:lstStyle/>
          <a:p>
            <a:pPr marL="228600" lvl="0" indent="-228600" algn="l" rtl="0">
              <a:lnSpc>
                <a:spcPct val="115000"/>
              </a:lnSpc>
              <a:spcBef>
                <a:spcPts val="600"/>
              </a:spcBef>
              <a:spcAft>
                <a:spcPts val="0"/>
              </a:spcAft>
              <a:buClr>
                <a:schemeClr val="dk1"/>
              </a:buClr>
              <a:buSzPts val="3200"/>
              <a:buChar char="•"/>
            </a:pPr>
            <a:r>
              <a:rPr lang="en-US" sz="2900"/>
              <a:t>Must be </a:t>
            </a:r>
            <a:r>
              <a:rPr lang="en-US" sz="2900" b="1">
                <a:solidFill>
                  <a:schemeClr val="accent5"/>
                </a:solidFill>
              </a:rPr>
              <a:t>taken each day</a:t>
            </a:r>
            <a:r>
              <a:rPr lang="en-US" sz="2900"/>
              <a:t>, or most days, correctly and consistently</a:t>
            </a:r>
            <a:endParaRPr/>
          </a:p>
          <a:p>
            <a:pPr marL="228600" lvl="0" indent="-228600" algn="l" rtl="0">
              <a:lnSpc>
                <a:spcPct val="115000"/>
              </a:lnSpc>
              <a:spcBef>
                <a:spcPts val="600"/>
              </a:spcBef>
              <a:spcAft>
                <a:spcPts val="0"/>
              </a:spcAft>
              <a:buClr>
                <a:schemeClr val="dk1"/>
              </a:buClr>
              <a:buSzPts val="3200"/>
              <a:buChar char="•"/>
            </a:pPr>
            <a:r>
              <a:rPr lang="en-US" sz="2900"/>
              <a:t>Must be taken each day even if clients </a:t>
            </a:r>
            <a:r>
              <a:rPr lang="en-US" sz="2900" b="1">
                <a:solidFill>
                  <a:schemeClr val="accent5"/>
                </a:solidFill>
              </a:rPr>
              <a:t>aren’t having sex </a:t>
            </a:r>
            <a:r>
              <a:rPr lang="en-US" sz="2900"/>
              <a:t>those days</a:t>
            </a:r>
            <a:endParaRPr/>
          </a:p>
          <a:p>
            <a:pPr marL="228600" lvl="0" indent="-228600" algn="l" rtl="0">
              <a:lnSpc>
                <a:spcPct val="115000"/>
              </a:lnSpc>
              <a:spcBef>
                <a:spcPts val="600"/>
              </a:spcBef>
              <a:spcAft>
                <a:spcPts val="0"/>
              </a:spcAft>
              <a:buClr>
                <a:schemeClr val="dk1"/>
              </a:buClr>
              <a:buSzPts val="3200"/>
              <a:buChar char="•"/>
            </a:pPr>
            <a:r>
              <a:rPr lang="en-US" sz="2900" b="1">
                <a:solidFill>
                  <a:schemeClr val="accent5"/>
                </a:solidFill>
              </a:rPr>
              <a:t>Nearly all women </a:t>
            </a:r>
            <a:r>
              <a:rPr lang="en-US" sz="2900"/>
              <a:t>can use COCs safely and effectively, including adolescents and women over 40 years old</a:t>
            </a:r>
            <a:endParaRPr/>
          </a:p>
          <a:p>
            <a:pPr marL="228600" lvl="0" indent="-228600" algn="l" rtl="0">
              <a:lnSpc>
                <a:spcPct val="115000"/>
              </a:lnSpc>
              <a:spcBef>
                <a:spcPts val="600"/>
              </a:spcBef>
              <a:spcAft>
                <a:spcPts val="0"/>
              </a:spcAft>
              <a:buClr>
                <a:schemeClr val="dk1"/>
              </a:buClr>
              <a:buSzPts val="3200"/>
              <a:buChar char="•"/>
            </a:pPr>
            <a:r>
              <a:rPr lang="en-US" sz="2900" b="1">
                <a:solidFill>
                  <a:schemeClr val="accent5"/>
                </a:solidFill>
              </a:rPr>
              <a:t>Bleeding changes are common but not harmful</a:t>
            </a:r>
            <a:r>
              <a:rPr lang="en-US" sz="2900"/>
              <a:t>. Typically, there is irregular bleeding for the first few months and then lighter and more regular bleeding</a:t>
            </a:r>
            <a:endParaRPr/>
          </a:p>
          <a:p>
            <a:pPr marL="228600" lvl="0" indent="-228600" algn="l" rtl="0">
              <a:lnSpc>
                <a:spcPct val="115000"/>
              </a:lnSpc>
              <a:spcBef>
                <a:spcPts val="600"/>
              </a:spcBef>
              <a:spcAft>
                <a:spcPts val="0"/>
              </a:spcAft>
              <a:buClr>
                <a:schemeClr val="dk1"/>
              </a:buClr>
              <a:buSzPts val="3200"/>
              <a:buChar char="•"/>
            </a:pPr>
            <a:r>
              <a:rPr lang="en-US" sz="2900"/>
              <a:t>Can be given to a woman at </a:t>
            </a:r>
            <a:r>
              <a:rPr lang="en-US" sz="2900" b="1">
                <a:solidFill>
                  <a:schemeClr val="accent5"/>
                </a:solidFill>
              </a:rPr>
              <a:t>any time to start now or later</a:t>
            </a:r>
            <a:endParaRPr sz="29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107"/>
        <p:cNvGrpSpPr/>
        <p:nvPr/>
      </p:nvGrpSpPr>
      <p:grpSpPr>
        <a:xfrm>
          <a:off x="0" y="0"/>
          <a:ext cx="0" cy="0"/>
          <a:chOff x="0" y="0"/>
          <a:chExt cx="0" cy="0"/>
        </a:xfrm>
      </p:grpSpPr>
      <p:sp>
        <p:nvSpPr>
          <p:cNvPr id="1108" name="Google Shape;1108;p350"/>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COCs</a:t>
            </a:r>
            <a:endParaRPr/>
          </a:p>
        </p:txBody>
      </p:sp>
      <p:sp>
        <p:nvSpPr>
          <p:cNvPr id="1109" name="Google Shape;1109;p3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61</a:t>
            </a:fld>
            <a:endParaRPr/>
          </a:p>
        </p:txBody>
      </p:sp>
      <p:sp>
        <p:nvSpPr>
          <p:cNvPr id="1110" name="Google Shape;1110;p350"/>
          <p:cNvSpPr txBox="1"/>
          <p:nvPr/>
        </p:nvSpPr>
        <p:spPr>
          <a:xfrm>
            <a:off x="851452" y="1600200"/>
            <a:ext cx="5244548"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Quick return to 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Makes periods more predictable and lighter</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Does not interfere with sex</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Controlled by the woman</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Reduced risk of certain cancers</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1111" name="Google Shape;1111;p350"/>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HIV/STI protection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Some users experience bothersome side effects, but these are not harmful and often temporary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Requires medical screening for rare health risks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18"/>
          <p:cNvSpPr txBox="1">
            <a:spLocks noGrp="1"/>
          </p:cNvSpPr>
          <p:nvPr>
            <p:ph type="title"/>
          </p:nvPr>
        </p:nvSpPr>
        <p:spPr>
          <a:xfrm>
            <a:off x="838199" y="580541"/>
            <a:ext cx="10515601" cy="96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using the COC client screening checklist</a:t>
            </a:r>
            <a:endParaRPr/>
          </a:p>
        </p:txBody>
      </p:sp>
      <p:sp>
        <p:nvSpPr>
          <p:cNvPr id="1118" name="Google Shape;1118;p11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3</a:t>
            </a:r>
            <a:endParaRPr/>
          </a:p>
        </p:txBody>
      </p:sp>
      <p:sp>
        <p:nvSpPr>
          <p:cNvPr id="1119" name="Google Shape;1119;p1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62</a:t>
            </a:fld>
            <a:endParaRPr/>
          </a:p>
        </p:txBody>
      </p:sp>
      <p:grpSp>
        <p:nvGrpSpPr>
          <p:cNvPr id="1120" name="Google Shape;1120;p118"/>
          <p:cNvGrpSpPr/>
          <p:nvPr/>
        </p:nvGrpSpPr>
        <p:grpSpPr>
          <a:xfrm>
            <a:off x="46246" y="1340069"/>
            <a:ext cx="7821452" cy="5335368"/>
            <a:chOff x="2111750" y="1251134"/>
            <a:chExt cx="7821452" cy="5424303"/>
          </a:xfrm>
        </p:grpSpPr>
        <p:pic>
          <p:nvPicPr>
            <p:cNvPr id="1121" name="Google Shape;1121;p118"/>
            <p:cNvPicPr preferRelativeResize="0"/>
            <p:nvPr/>
          </p:nvPicPr>
          <p:blipFill rotWithShape="1">
            <a:blip r:embed="rId3">
              <a:alphaModFix/>
            </a:blip>
            <a:srcRect/>
            <a:stretch/>
          </p:blipFill>
          <p:spPr>
            <a:xfrm>
              <a:off x="4420218" y="1251134"/>
              <a:ext cx="3604323" cy="5424303"/>
            </a:xfrm>
            <a:prstGeom prst="rect">
              <a:avLst/>
            </a:prstGeom>
            <a:noFill/>
            <a:ln w="9525" cap="flat" cmpd="sng">
              <a:solidFill>
                <a:schemeClr val="dk1"/>
              </a:solidFill>
              <a:prstDash val="solid"/>
              <a:round/>
              <a:headEnd type="none" w="sm" len="sm"/>
              <a:tailEnd type="none" w="sm" len="sm"/>
            </a:ln>
          </p:spPr>
        </p:pic>
        <p:sp>
          <p:nvSpPr>
            <p:cNvPr id="1122" name="Google Shape;1122;p118"/>
            <p:cNvSpPr/>
            <p:nvPr/>
          </p:nvSpPr>
          <p:spPr>
            <a:xfrm>
              <a:off x="2111750" y="5417325"/>
              <a:ext cx="2084388" cy="1204730"/>
            </a:xfrm>
            <a:prstGeom prst="wedgeRoundRectCallout">
              <a:avLst>
                <a:gd name="adj1" fmla="val 66148"/>
                <a:gd name="adj2" fmla="val -33134"/>
                <a:gd name="adj3" fmla="val 16667"/>
              </a:avLst>
            </a:prstGeom>
            <a:solidFill>
              <a:srgbClr val="D7B9DB"/>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The checklist also gives instructions about initiating COCs.</a:t>
              </a:r>
              <a:endParaRPr sz="1800" b="1" i="0" u="none" strike="noStrike" cap="none">
                <a:solidFill>
                  <a:schemeClr val="dk1"/>
                </a:solidFill>
                <a:latin typeface="Arial"/>
                <a:ea typeface="Arial"/>
                <a:cs typeface="Arial"/>
                <a:sym typeface="Arial"/>
              </a:endParaRPr>
            </a:p>
          </p:txBody>
        </p:sp>
        <p:sp>
          <p:nvSpPr>
            <p:cNvPr id="1123" name="Google Shape;1123;p118"/>
            <p:cNvSpPr/>
            <p:nvPr/>
          </p:nvSpPr>
          <p:spPr>
            <a:xfrm>
              <a:off x="8438426" y="1597411"/>
              <a:ext cx="1268412" cy="1711066"/>
            </a:xfrm>
            <a:prstGeom prst="wedgeRoundRectCallout">
              <a:avLst>
                <a:gd name="adj1" fmla="val -104944"/>
                <a:gd name="adj2" fmla="val -7792"/>
                <a:gd name="adj3" fmla="val 16667"/>
              </a:avLst>
            </a:prstGeom>
            <a:solidFill>
              <a:srgbClr val="F9B4B4"/>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400" b="1" i="0" u="none" strike="noStrike" cap="none">
                  <a:solidFill>
                    <a:schemeClr val="dk1"/>
                  </a:solidFill>
                  <a:latin typeface="Arial"/>
                  <a:ea typeface="Arial"/>
                  <a:cs typeface="Arial"/>
                  <a:sym typeface="Arial"/>
                </a:rPr>
                <a:t>This set of questions identifies women who should not use COCs.</a:t>
              </a:r>
              <a:endParaRPr sz="1800" b="1" i="0" u="none" strike="noStrike" cap="none">
                <a:solidFill>
                  <a:schemeClr val="dk1"/>
                </a:solidFill>
                <a:latin typeface="Arial"/>
                <a:ea typeface="Arial"/>
                <a:cs typeface="Arial"/>
                <a:sym typeface="Arial"/>
              </a:endParaRPr>
            </a:p>
          </p:txBody>
        </p:sp>
        <p:sp>
          <p:nvSpPr>
            <p:cNvPr id="1124" name="Google Shape;1124;p118"/>
            <p:cNvSpPr/>
            <p:nvPr/>
          </p:nvSpPr>
          <p:spPr>
            <a:xfrm>
              <a:off x="8472702" y="4106994"/>
              <a:ext cx="1460500" cy="2001535"/>
            </a:xfrm>
            <a:prstGeom prst="wedgeRoundRectCallout">
              <a:avLst>
                <a:gd name="adj1" fmla="val -85759"/>
                <a:gd name="adj2" fmla="val -15426"/>
                <a:gd name="adj3" fmla="val 16667"/>
              </a:avLst>
            </a:prstGeom>
            <a:solidFill>
              <a:srgbClr val="66D2D6"/>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This set of questions identifies women who are not pregnant.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grpSp>
      <p:sp>
        <p:nvSpPr>
          <p:cNvPr id="1125" name="Google Shape;1125;p118"/>
          <p:cNvSpPr txBox="1"/>
          <p:nvPr/>
        </p:nvSpPr>
        <p:spPr>
          <a:xfrm>
            <a:off x="8315859" y="1618847"/>
            <a:ext cx="3298582" cy="461664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Who can use COCs?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chemeClr val="accent5"/>
                </a:solidFill>
                <a:latin typeface="Source Sans Pro"/>
                <a:ea typeface="Source Sans Pro"/>
                <a:cs typeface="Source Sans Pro"/>
                <a:sym typeface="Source Sans Pro"/>
              </a:rPr>
              <a:t>Answer YES or NO</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takes pills for tuberculosis of seizure (“fits”)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smokes and is 25 years old</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breastfeeding a 4-month-old baby</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35-year-old woman with high blood pressure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with unexplained vaginal bleeding</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has HIV</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30"/>
        <p:cNvGrpSpPr/>
        <p:nvPr/>
      </p:nvGrpSpPr>
      <p:grpSpPr>
        <a:xfrm>
          <a:off x="0" y="0"/>
          <a:ext cx="0" cy="0"/>
          <a:chOff x="0" y="0"/>
          <a:chExt cx="0" cy="0"/>
        </a:xfrm>
      </p:grpSpPr>
      <p:sp>
        <p:nvSpPr>
          <p:cNvPr id="1131" name="Google Shape;1131;p351"/>
          <p:cNvSpPr txBox="1">
            <a:spLocks noGrp="1"/>
          </p:cNvSpPr>
          <p:nvPr>
            <p:ph type="title"/>
          </p:nvPr>
        </p:nvSpPr>
        <p:spPr>
          <a:xfrm>
            <a:off x="838200" y="515677"/>
            <a:ext cx="10515600" cy="67474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COCs</a:t>
            </a:r>
            <a:endParaRPr/>
          </a:p>
        </p:txBody>
      </p:sp>
      <p:sp>
        <p:nvSpPr>
          <p:cNvPr id="1132" name="Google Shape;1132;p3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63</a:t>
            </a:fld>
            <a:endParaRPr/>
          </a:p>
        </p:txBody>
      </p:sp>
      <p:sp>
        <p:nvSpPr>
          <p:cNvPr id="1133" name="Google Shape;1133;p351"/>
          <p:cNvSpPr txBox="1"/>
          <p:nvPr/>
        </p:nvSpPr>
        <p:spPr>
          <a:xfrm>
            <a:off x="864977" y="1099136"/>
            <a:ext cx="10679350" cy="5393738"/>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134" name="Google Shape;1134;p351"/>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135" name="Google Shape;1135;p351"/>
          <p:cNvSpPr txBox="1"/>
          <p:nvPr/>
        </p:nvSpPr>
        <p:spPr>
          <a:xfrm>
            <a:off x="2293500" y="1714024"/>
            <a:ext cx="9126600" cy="5143975"/>
          </a:xfrm>
          <a:prstGeom prst="rect">
            <a:avLst/>
          </a:prstGeom>
          <a:noFill/>
          <a:ln>
            <a:noFill/>
          </a:ln>
        </p:spPr>
        <p:txBody>
          <a:bodyPr spcFirstLastPara="1" wrap="square" lIns="91425" tIns="45700" rIns="91425" bIns="45700" anchor="t" anchorCtr="0">
            <a:normAutofit fontScale="77500" lnSpcReduction="20000"/>
          </a:bodyPr>
          <a:lstStyle/>
          <a:p>
            <a:pPr marL="227011" marR="0" lvl="0" indent="-227011" algn="l" rtl="0">
              <a:lnSpc>
                <a:spcPct val="100000"/>
              </a:lnSpc>
              <a:spcBef>
                <a:spcPts val="0"/>
              </a:spcBef>
              <a:spcAft>
                <a:spcPts val="0"/>
              </a:spcAft>
              <a:buClr>
                <a:srgbClr val="FF3300"/>
              </a:buClr>
              <a:buSzPct val="74397"/>
              <a:buFont typeface="Arial"/>
              <a:buNone/>
            </a:pPr>
            <a:r>
              <a:rPr lang="en-US" sz="2600" b="1" i="1" u="none" strike="noStrike" cap="none">
                <a:solidFill>
                  <a:schemeClr val="accent5"/>
                </a:solidFill>
                <a:latin typeface="Source Sans Pro"/>
                <a:ea typeface="Source Sans Pro"/>
                <a:cs typeface="Source Sans Pro"/>
                <a:sym typeface="Source Sans Pro"/>
              </a:rPr>
              <a:t>If she is using the 28-pill pack:</a:t>
            </a:r>
            <a:endParaRPr sz="2600" b="1" i="1" u="none" strike="noStrike" cap="none">
              <a:solidFill>
                <a:schemeClr val="accent5"/>
              </a:solidFill>
              <a:latin typeface="Source Sans Pro"/>
              <a:ea typeface="Source Sans Pro"/>
              <a:cs typeface="Source Sans Pro"/>
              <a:sym typeface="Source Sans Pro"/>
            </a:endParaRPr>
          </a:p>
          <a:p>
            <a:pPr marL="285750" marR="0" lvl="0" indent="-267655" algn="l" rtl="0">
              <a:lnSpc>
                <a:spcPct val="90000"/>
              </a:lnSpc>
              <a:spcBef>
                <a:spcPts val="600"/>
              </a:spcBef>
              <a:spcAft>
                <a:spcPts val="0"/>
              </a:spcAft>
              <a:buClr>
                <a:srgbClr val="000000"/>
              </a:buClr>
              <a:buSzPct val="81410"/>
              <a:buFont typeface="Arial"/>
              <a:buChar char="●"/>
            </a:pPr>
            <a:r>
              <a:rPr lang="en-US" sz="2600" b="0" i="0" u="none" strike="noStrike" cap="none">
                <a:solidFill>
                  <a:schemeClr val="dk1"/>
                </a:solidFill>
                <a:latin typeface="Source Sans Pro"/>
                <a:ea typeface="Source Sans Pro"/>
                <a:cs typeface="Source Sans Pro"/>
                <a:sym typeface="Source Sans Pro"/>
              </a:rPr>
              <a:t>She must take a pill </a:t>
            </a:r>
            <a:r>
              <a:rPr lang="en-US" sz="2600" b="1" i="0" u="none" strike="noStrike" cap="none">
                <a:solidFill>
                  <a:schemeClr val="accent5"/>
                </a:solidFill>
                <a:latin typeface="Source Sans Pro"/>
                <a:ea typeface="Source Sans Pro"/>
                <a:cs typeface="Source Sans Pro"/>
                <a:sym typeface="Source Sans Pro"/>
              </a:rPr>
              <a:t>every day</a:t>
            </a:r>
            <a:r>
              <a:rPr lang="en-US" sz="2600" b="0" i="0" u="none" strike="noStrike" cap="none">
                <a:solidFill>
                  <a:schemeClr val="dk1"/>
                </a:solidFill>
                <a:latin typeface="Source Sans Pro"/>
                <a:ea typeface="Source Sans Pro"/>
                <a:cs typeface="Source Sans Pro"/>
                <a:sym typeface="Source Sans Pro"/>
              </a:rPr>
              <a:t> for this method to be effective</a:t>
            </a:r>
            <a:endParaRPr sz="2600" b="0" i="0" u="none" strike="noStrike" cap="none">
              <a:solidFill>
                <a:srgbClr val="000000"/>
              </a:solidFill>
              <a:latin typeface="Source Sans Pro"/>
              <a:ea typeface="Source Sans Pro"/>
              <a:cs typeface="Source Sans Pro"/>
              <a:sym typeface="Source Sans Pro"/>
            </a:endParaRPr>
          </a:p>
          <a:p>
            <a:pPr marL="285750" marR="0" lvl="0" indent="-28575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If she </a:t>
            </a:r>
            <a:r>
              <a:rPr lang="en-US" sz="2600" b="1" i="0" u="none" strike="noStrike" cap="none">
                <a:solidFill>
                  <a:schemeClr val="accent5"/>
                </a:solidFill>
                <a:latin typeface="Source Sans Pro"/>
                <a:ea typeface="Source Sans Pro"/>
                <a:cs typeface="Source Sans Pro"/>
                <a:sym typeface="Source Sans Pro"/>
              </a:rPr>
              <a:t>forgets a pill</a:t>
            </a:r>
            <a:r>
              <a:rPr lang="en-US" sz="2600" b="0" i="0" u="none" strike="noStrike" cap="none">
                <a:solidFill>
                  <a:schemeClr val="dk1"/>
                </a:solidFill>
                <a:latin typeface="Source Sans Pro"/>
                <a:ea typeface="Source Sans Pro"/>
                <a:cs typeface="Source Sans Pro"/>
                <a:sym typeface="Source Sans Pro"/>
              </a:rPr>
              <a:t>, take one as soon as she remembers</a:t>
            </a:r>
            <a:endParaRPr sz="2600" b="0" i="0" u="none" strike="noStrike" cap="none">
              <a:solidFill>
                <a:srgbClr val="000000"/>
              </a:solidFill>
              <a:latin typeface="Source Sans Pro"/>
              <a:ea typeface="Source Sans Pro"/>
              <a:cs typeface="Source Sans Pro"/>
              <a:sym typeface="Source Sans Pro"/>
            </a:endParaRPr>
          </a:p>
          <a:p>
            <a:pPr marL="285750" marR="0" lvl="0" indent="-28575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If she misses active pills </a:t>
            </a:r>
            <a:r>
              <a:rPr lang="en-US" sz="2600" b="1" i="0" u="none" strike="noStrike" cap="none">
                <a:solidFill>
                  <a:schemeClr val="accent5"/>
                </a:solidFill>
                <a:latin typeface="Source Sans Pro"/>
                <a:ea typeface="Source Sans Pro"/>
                <a:cs typeface="Source Sans Pro"/>
                <a:sym typeface="Source Sans Pro"/>
              </a:rPr>
              <a:t>1 day or 2 days in a row (≥48 hrs)</a:t>
            </a:r>
            <a:r>
              <a:rPr lang="en-US" sz="2600" b="0" i="0" u="none" strike="noStrike" cap="none">
                <a:solidFill>
                  <a:schemeClr val="dk1"/>
                </a:solidFill>
                <a:latin typeface="Source Sans Pro"/>
                <a:ea typeface="Source Sans Pro"/>
                <a:cs typeface="Source Sans Pro"/>
                <a:sym typeface="Source Sans Pro"/>
              </a:rPr>
              <a:t> or starts a pack 1 or 2 days late:</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rgbClr val="000000"/>
              </a:buClr>
              <a:buSzPct val="100000"/>
              <a:buFont typeface="Source Sans Pro"/>
              <a:buChar char="○"/>
            </a:pPr>
            <a:r>
              <a:rPr lang="en-US" sz="2600" b="0" i="0" u="none" strike="noStrike" cap="none">
                <a:solidFill>
                  <a:schemeClr val="dk1"/>
                </a:solidFill>
                <a:latin typeface="Source Sans Pro"/>
                <a:ea typeface="Source Sans Pro"/>
                <a:cs typeface="Source Sans Pro"/>
                <a:sym typeface="Source Sans Pro"/>
              </a:rPr>
              <a:t>She should take a pill as soon as she remembers and continue taking 1 pill each day</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There is no need for additional contraceptive protection</a:t>
            </a:r>
            <a:r>
              <a:rPr lang="en-US" sz="2600" b="0" i="0" u="none" strike="noStrike" cap="none">
                <a:solidFill>
                  <a:schemeClr val="lt1"/>
                </a:solidFill>
                <a:uFill>
                  <a:noFill/>
                </a:uFill>
                <a:latin typeface="Source Sans Pro"/>
                <a:ea typeface="Source Sans Pro"/>
                <a:cs typeface="Source Sans Pro"/>
                <a:sym typeface="Source Sans Pro"/>
                <a:hlinkClick r:id="rId3">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s</a:t>
            </a:r>
            <a:r>
              <a:rPr lang="en-US" sz="2600" b="1" i="0" u="none" strike="noStrike" cap="none">
                <a:solidFill>
                  <a:schemeClr val="accent5"/>
                </a:solidFill>
                <a:latin typeface="Source Sans Pro"/>
                <a:ea typeface="Source Sans Pro"/>
                <a:cs typeface="Source Sans Pro"/>
                <a:sym typeface="Source Sans Pro"/>
              </a:rPr>
              <a:t> </a:t>
            </a:r>
            <a:endParaRPr sz="2600" b="0" i="0" u="none" strike="noStrike" cap="none">
              <a:solidFill>
                <a:srgbClr val="000000"/>
              </a:solidFill>
              <a:latin typeface="Source Sans Pro"/>
              <a:ea typeface="Source Sans Pro"/>
              <a:cs typeface="Source Sans Pro"/>
              <a:sym typeface="Source Sans Pro"/>
            </a:endParaRPr>
          </a:p>
          <a:p>
            <a:pPr marL="285750" marR="0" lvl="0" indent="-28575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If she misses </a:t>
            </a:r>
            <a:r>
              <a:rPr lang="en-US" sz="2600" b="1" i="0" u="none" strike="noStrike" cap="none">
                <a:solidFill>
                  <a:schemeClr val="accent5"/>
                </a:solidFill>
                <a:latin typeface="Source Sans Pro"/>
                <a:ea typeface="Source Sans Pro"/>
                <a:cs typeface="Source Sans Pro"/>
                <a:sym typeface="Source Sans Pro"/>
              </a:rPr>
              <a:t>3 or more active pills in a row</a:t>
            </a:r>
            <a:r>
              <a:rPr lang="en-US" sz="2600" b="0" i="0" u="none" strike="noStrike" cap="none">
                <a:solidFill>
                  <a:schemeClr val="dk1"/>
                </a:solidFill>
                <a:latin typeface="Source Sans Pro"/>
                <a:ea typeface="Source Sans Pro"/>
                <a:cs typeface="Source Sans Pro"/>
                <a:sym typeface="Source Sans Pro"/>
              </a:rPr>
              <a:t> or starts a pack 3 or more days late:</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chemeClr val="dk1"/>
              </a:buClr>
              <a:buSzPct val="100000"/>
              <a:buFont typeface="Source Sans Pro"/>
              <a:buChar char="○"/>
            </a:pPr>
            <a:r>
              <a:rPr lang="en-US" sz="2600" b="0" i="0" u="none" strike="noStrike" cap="none">
                <a:solidFill>
                  <a:schemeClr val="dk1"/>
                </a:solidFill>
                <a:latin typeface="Source Sans Pro"/>
                <a:ea typeface="Source Sans Pro"/>
                <a:cs typeface="Source Sans Pro"/>
                <a:sym typeface="Source Sans Pro"/>
              </a:rPr>
              <a:t>She should take a pill as soon as possible, continue taking 1 pill each day, and use condoms or avoid sex for the next 7 days</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chemeClr val="dk1"/>
              </a:buClr>
              <a:buSzPct val="100000"/>
              <a:buFont typeface="Source Sans Pro"/>
              <a:buChar char="○"/>
            </a:pPr>
            <a:r>
              <a:rPr lang="en-US" sz="2600" b="0" i="0" u="none" strike="noStrike" cap="none">
                <a:solidFill>
                  <a:schemeClr val="dk1"/>
                </a:solidFill>
                <a:latin typeface="Source Sans Pro"/>
                <a:ea typeface="Source Sans Pro"/>
                <a:cs typeface="Source Sans Pro"/>
                <a:sym typeface="Source Sans Pro"/>
              </a:rPr>
              <a:t>If she missed these pills in week 3, she should finish the active pills in the pack and start a new pack</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If she missed these pills in the first week of a new pack and had unprotected sex, she should consider using emergency contraception</a:t>
            </a:r>
            <a:endParaRPr sz="2600" b="0" i="0" u="none" strike="noStrike" cap="none">
              <a:solidFill>
                <a:schemeClr val="dk1"/>
              </a:solidFill>
              <a:latin typeface="Source Sans Pro"/>
              <a:ea typeface="Source Sans Pro"/>
              <a:cs typeface="Source Sans Pro"/>
              <a:sym typeface="Source Sans Pro"/>
            </a:endParaRPr>
          </a:p>
          <a:p>
            <a:pPr marL="285750" marR="0" lvl="0" indent="-28575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If she misses </a:t>
            </a:r>
            <a:r>
              <a:rPr lang="en-US" sz="2600" b="1" i="0" u="none" strike="noStrike" cap="none">
                <a:solidFill>
                  <a:schemeClr val="accent5"/>
                </a:solidFill>
                <a:latin typeface="Source Sans Pro"/>
                <a:ea typeface="Source Sans Pro"/>
                <a:cs typeface="Source Sans Pro"/>
                <a:sym typeface="Source Sans Pro"/>
              </a:rPr>
              <a:t>reminder placebo pills</a:t>
            </a:r>
            <a:r>
              <a:rPr lang="en-US" sz="2600" b="0" i="0" u="none" strike="noStrike" cap="none">
                <a:solidFill>
                  <a:schemeClr val="dk1"/>
                </a:solidFill>
                <a:latin typeface="Source Sans Pro"/>
                <a:ea typeface="Source Sans Pro"/>
                <a:cs typeface="Source Sans Pro"/>
                <a:sym typeface="Source Sans Pro"/>
              </a:rPr>
              <a:t>:</a:t>
            </a:r>
            <a:endParaRPr sz="2600" b="0" i="0" u="none" strike="noStrike" cap="none">
              <a:solidFill>
                <a:schemeClr val="dk1"/>
              </a:solidFill>
              <a:latin typeface="Source Sans Pro"/>
              <a:ea typeface="Source Sans Pro"/>
              <a:cs typeface="Source Sans Pro"/>
              <a:sym typeface="Source Sans Pro"/>
            </a:endParaRPr>
          </a:p>
          <a:p>
            <a:pPr marL="914400" marR="0" lvl="1" indent="-354574" algn="l" rtl="0">
              <a:lnSpc>
                <a:spcPct val="110000"/>
              </a:lnSpc>
              <a:spcBef>
                <a:spcPts val="0"/>
              </a:spcBef>
              <a:spcAft>
                <a:spcPts val="0"/>
              </a:spcAft>
              <a:buClr>
                <a:srgbClr val="000000"/>
              </a:buClr>
              <a:buSzPct val="100000"/>
              <a:buFont typeface="Arial"/>
              <a:buChar char="○"/>
            </a:pPr>
            <a:r>
              <a:rPr lang="en-US" sz="2600" b="0" i="0" u="none" strike="noStrike" cap="none">
                <a:solidFill>
                  <a:schemeClr val="dk1"/>
                </a:solidFill>
                <a:latin typeface="Source Sans Pro"/>
                <a:ea typeface="Source Sans Pro"/>
                <a:cs typeface="Source Sans Pro"/>
                <a:sym typeface="Source Sans Pro"/>
              </a:rPr>
              <a:t>She should throw away the missed pills and continue taking pills, 1 each day</a:t>
            </a:r>
            <a:endParaRPr sz="2600" b="0" i="0" u="none" strike="noStrike" cap="none">
              <a:solidFill>
                <a:schemeClr val="dk1"/>
              </a:solidFill>
              <a:latin typeface="Source Sans Pro"/>
              <a:ea typeface="Source Sans Pro"/>
              <a:cs typeface="Source Sans Pro"/>
              <a:sym typeface="Source Sans Pro"/>
            </a:endParaRPr>
          </a:p>
          <a:p>
            <a:pPr marL="0" marR="0" lvl="0" indent="0" algn="l" rtl="0">
              <a:lnSpc>
                <a:spcPct val="110000"/>
              </a:lnSpc>
              <a:spcBef>
                <a:spcPts val="0"/>
              </a:spcBef>
              <a:spcAft>
                <a:spcPts val="0"/>
              </a:spcAft>
              <a:buClr>
                <a:srgbClr val="000000"/>
              </a:buClr>
              <a:buSzPct val="100000"/>
              <a:buFont typeface="Arial"/>
              <a:buNone/>
            </a:pPr>
            <a:endParaRPr sz="1500" b="0" i="0" u="none" strike="noStrike" cap="none">
              <a:solidFill>
                <a:srgbClr val="000000"/>
              </a:solidFill>
              <a:highlight>
                <a:srgbClr val="00FFFF"/>
              </a:highlight>
              <a:latin typeface="Source Sans Pro"/>
              <a:ea typeface="Source Sans Pro"/>
              <a:cs typeface="Source Sans Pro"/>
              <a:sym typeface="Source Sans Pro"/>
            </a:endParaRPr>
          </a:p>
        </p:txBody>
      </p:sp>
      <p:pic>
        <p:nvPicPr>
          <p:cNvPr id="1136" name="Google Shape;1136;p351" descr="28-DayPill"/>
          <p:cNvPicPr preferRelativeResize="0"/>
          <p:nvPr/>
        </p:nvPicPr>
        <p:blipFill rotWithShape="1">
          <a:blip r:embed="rId4">
            <a:alphaModFix/>
          </a:blip>
          <a:srcRect/>
          <a:stretch/>
        </p:blipFill>
        <p:spPr>
          <a:xfrm>
            <a:off x="395638" y="3113853"/>
            <a:ext cx="1502228" cy="973811"/>
          </a:xfrm>
          <a:prstGeom prst="rect">
            <a:avLst/>
          </a:prstGeom>
          <a:noFill/>
          <a:ln>
            <a:noFill/>
          </a:ln>
        </p:spPr>
      </p:pic>
      <p:sp>
        <p:nvSpPr>
          <p:cNvPr id="1137" name="Google Shape;1137;p351"/>
          <p:cNvSpPr/>
          <p:nvPr/>
        </p:nvSpPr>
        <p:spPr>
          <a:xfrm>
            <a:off x="395637" y="4108869"/>
            <a:ext cx="15021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000000"/>
                </a:solidFill>
                <a:latin typeface="Source Sans Pro"/>
                <a:ea typeface="Source Sans Pro"/>
                <a:cs typeface="Source Sans Pro"/>
                <a:sym typeface="Source Sans Pro"/>
              </a:rPr>
              <a:t>28-pill pack</a:t>
            </a:r>
            <a:endParaRPr sz="1400" b="0" i="0" u="none" strike="noStrike" cap="none">
              <a:solidFill>
                <a:srgbClr val="000000"/>
              </a:solidFill>
              <a:latin typeface="Source Sans Pro"/>
              <a:ea typeface="Source Sans Pro"/>
              <a:cs typeface="Source Sans Pro"/>
              <a:sym typeface="Source Sans Pro"/>
            </a:endParaRPr>
          </a:p>
        </p:txBody>
      </p:sp>
      <p:sp>
        <p:nvSpPr>
          <p:cNvPr id="1138" name="Google Shape;1138;p351"/>
          <p:cNvSpPr txBox="1"/>
          <p:nvPr/>
        </p:nvSpPr>
        <p:spPr>
          <a:xfrm>
            <a:off x="7" y="6611706"/>
            <a:ext cx="22935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g20806967fd3_0_8"/>
          <p:cNvSpPr txBox="1">
            <a:spLocks noGrp="1"/>
          </p:cNvSpPr>
          <p:nvPr>
            <p:ph type="title"/>
          </p:nvPr>
        </p:nvSpPr>
        <p:spPr>
          <a:xfrm>
            <a:off x="838200" y="515677"/>
            <a:ext cx="10515600" cy="674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COCs (continued)</a:t>
            </a:r>
            <a:endParaRPr/>
          </a:p>
        </p:txBody>
      </p:sp>
      <p:sp>
        <p:nvSpPr>
          <p:cNvPr id="1145" name="Google Shape;1145;g20806967fd3_0_8"/>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64</a:t>
            </a:fld>
            <a:endParaRPr/>
          </a:p>
        </p:txBody>
      </p:sp>
      <p:sp>
        <p:nvSpPr>
          <p:cNvPr id="1146" name="Google Shape;1146;g20806967fd3_0_8"/>
          <p:cNvSpPr txBox="1"/>
          <p:nvPr/>
        </p:nvSpPr>
        <p:spPr>
          <a:xfrm>
            <a:off x="864977" y="1099136"/>
            <a:ext cx="10679400" cy="5393700"/>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 (continued):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147" name="Google Shape;1147;g20806967fd3_0_8"/>
          <p:cNvSpPr txBox="1"/>
          <p:nvPr/>
        </p:nvSpPr>
        <p:spPr>
          <a:xfrm>
            <a:off x="11353800" y="-320842"/>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148" name="Google Shape;1148;g20806967fd3_0_8"/>
          <p:cNvSpPr txBox="1"/>
          <p:nvPr/>
        </p:nvSpPr>
        <p:spPr>
          <a:xfrm>
            <a:off x="2485275" y="1947275"/>
            <a:ext cx="8531400" cy="4506900"/>
          </a:xfrm>
          <a:prstGeom prst="rect">
            <a:avLst/>
          </a:prstGeom>
          <a:noFill/>
          <a:ln>
            <a:noFill/>
          </a:ln>
        </p:spPr>
        <p:txBody>
          <a:bodyPr spcFirstLastPara="1" wrap="square" lIns="91425" tIns="45700" rIns="91425" bIns="45700" anchor="t" anchorCtr="0">
            <a:spAutoFit/>
          </a:bodyPr>
          <a:lstStyle/>
          <a:p>
            <a:pPr marL="227011" marR="0" lvl="0" indent="-227011" algn="l" rtl="0">
              <a:lnSpc>
                <a:spcPct val="100000"/>
              </a:lnSpc>
              <a:spcBef>
                <a:spcPts val="0"/>
              </a:spcBef>
              <a:spcAft>
                <a:spcPts val="0"/>
              </a:spcAft>
              <a:buClr>
                <a:srgbClr val="FF3300"/>
              </a:buClr>
              <a:buSzPts val="2000"/>
              <a:buFont typeface="Arial"/>
              <a:buNone/>
            </a:pPr>
            <a:r>
              <a:rPr lang="en-US" sz="2400" b="1" i="1" u="none" strike="noStrike" cap="none">
                <a:solidFill>
                  <a:schemeClr val="accent5"/>
                </a:solidFill>
                <a:latin typeface="Source Sans Pro"/>
                <a:ea typeface="Source Sans Pro"/>
                <a:cs typeface="Source Sans Pro"/>
                <a:sym typeface="Source Sans Pro"/>
              </a:rPr>
              <a:t>If she is using the 21-pill pack:</a:t>
            </a:r>
            <a:endParaRPr sz="2400" b="1" i="1" u="none" strike="noStrike" cap="none">
              <a:solidFill>
                <a:schemeClr val="accent5"/>
              </a:solidFill>
              <a:latin typeface="Source Sans Pro"/>
              <a:ea typeface="Source Sans Pro"/>
              <a:cs typeface="Source Sans Pro"/>
              <a:sym typeface="Source Sans Pro"/>
            </a:endParaRPr>
          </a:p>
          <a:p>
            <a:pPr marL="227011" marR="0" lvl="0" indent="-227011" algn="l" rtl="0">
              <a:lnSpc>
                <a:spcPct val="100000"/>
              </a:lnSpc>
              <a:spcBef>
                <a:spcPts val="0"/>
              </a:spcBef>
              <a:spcAft>
                <a:spcPts val="0"/>
              </a:spcAft>
              <a:buClr>
                <a:srgbClr val="FF3300"/>
              </a:buClr>
              <a:buSzPts val="2000"/>
              <a:buFont typeface="Arial"/>
              <a:buNone/>
            </a:pPr>
            <a:endParaRPr sz="2300" b="1" i="1" u="none" strike="noStrike" cap="none">
              <a:solidFill>
                <a:schemeClr val="accent5"/>
              </a:solidFill>
              <a:latin typeface="Arial"/>
              <a:ea typeface="Arial"/>
              <a:cs typeface="Arial"/>
              <a:sym typeface="Arial"/>
            </a:endParaRPr>
          </a:p>
          <a:p>
            <a:pPr marL="285750" marR="0" lvl="0" indent="-285750" algn="l" rtl="0">
              <a:lnSpc>
                <a:spcPct val="110000"/>
              </a:lnSpc>
              <a:spcBef>
                <a:spcPts val="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The only difference in use here is that there are no reminder placebo pills:</a:t>
            </a:r>
            <a:endParaRPr sz="2200" b="0" i="0" u="none" strike="noStrike" cap="none">
              <a:solidFill>
                <a:schemeClr val="dk1"/>
              </a:solidFill>
              <a:latin typeface="Source Sans Pro"/>
              <a:ea typeface="Source Sans Pro"/>
              <a:cs typeface="Source Sans Pro"/>
              <a:sym typeface="Source Sans Pro"/>
            </a:endParaRPr>
          </a:p>
          <a:p>
            <a:pPr marL="914400" marR="0" lvl="1" indent="-368300" algn="l" rtl="0">
              <a:lnSpc>
                <a:spcPct val="110000"/>
              </a:lnSpc>
              <a:spcBef>
                <a:spcPts val="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The client </a:t>
            </a:r>
            <a:r>
              <a:rPr lang="en-US" sz="2200" b="1" i="0" u="none" strike="noStrike" cap="none">
                <a:solidFill>
                  <a:schemeClr val="accent5"/>
                </a:solidFill>
                <a:latin typeface="Source Sans Pro"/>
                <a:ea typeface="Source Sans Pro"/>
                <a:cs typeface="Source Sans Pro"/>
                <a:sym typeface="Source Sans Pro"/>
              </a:rPr>
              <a:t>must wait 7 days</a:t>
            </a:r>
            <a:r>
              <a:rPr lang="en-US" sz="2200" b="0" i="0" u="none" strike="noStrike" cap="none">
                <a:solidFill>
                  <a:schemeClr val="dk1"/>
                </a:solidFill>
                <a:latin typeface="Source Sans Pro"/>
                <a:ea typeface="Source Sans Pro"/>
                <a:cs typeface="Source Sans Pro"/>
                <a:sym typeface="Source Sans Pro"/>
              </a:rPr>
              <a:t> to start taking new pills, rather than taking the placebo pills like in the 28-day pack</a:t>
            </a:r>
            <a:endParaRPr sz="2200" b="0" i="0" u="none" strike="noStrike" cap="none">
              <a:solidFill>
                <a:schemeClr val="dk1"/>
              </a:solidFill>
              <a:latin typeface="Source Sans Pro"/>
              <a:ea typeface="Source Sans Pro"/>
              <a:cs typeface="Source Sans Pro"/>
              <a:sym typeface="Source Sans Pro"/>
            </a:endParaRPr>
          </a:p>
          <a:p>
            <a:pPr marL="457200" marR="0" lvl="0" indent="0" algn="l" rtl="0">
              <a:lnSpc>
                <a:spcPct val="110000"/>
              </a:lnSpc>
              <a:spcBef>
                <a:spcPts val="0"/>
              </a:spcBef>
              <a:spcAft>
                <a:spcPts val="0"/>
              </a:spcAft>
              <a:buClr>
                <a:srgbClr val="000000"/>
              </a:buClr>
              <a:buSzPts val="2200"/>
              <a:buFont typeface="Arial"/>
              <a:buNone/>
            </a:pPr>
            <a:endParaRPr sz="2200" b="0" i="0" u="none" strike="noStrike" cap="none">
              <a:solidFill>
                <a:schemeClr val="dk1"/>
              </a:solidFill>
              <a:latin typeface="Source Sans Pro"/>
              <a:ea typeface="Source Sans Pro"/>
              <a:cs typeface="Source Sans Pro"/>
              <a:sym typeface="Source Sans Pro"/>
            </a:endParaRPr>
          </a:p>
          <a:p>
            <a:pPr marL="285750" marR="0" lvl="0" indent="-285750" algn="l" rtl="0">
              <a:lnSpc>
                <a:spcPct val="110000"/>
              </a:lnSpc>
              <a:spcBef>
                <a:spcPts val="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If she </a:t>
            </a:r>
            <a:r>
              <a:rPr lang="en-US" sz="2200" b="1" i="0" u="none" strike="noStrike" cap="none">
                <a:solidFill>
                  <a:schemeClr val="accent5"/>
                </a:solidFill>
                <a:latin typeface="Source Sans Pro"/>
                <a:ea typeface="Source Sans Pro"/>
                <a:cs typeface="Source Sans Pro"/>
                <a:sym typeface="Source Sans Pro"/>
              </a:rPr>
              <a:t>misses pills, follow the same instructions</a:t>
            </a:r>
            <a:r>
              <a:rPr lang="en-US" sz="2200" b="0" i="0" u="none" strike="noStrike" cap="none">
                <a:solidFill>
                  <a:schemeClr val="dk1"/>
                </a:solidFill>
                <a:latin typeface="Source Sans Pro"/>
                <a:ea typeface="Source Sans Pro"/>
                <a:cs typeface="Source Sans Pro"/>
                <a:sym typeface="Source Sans Pro"/>
              </a:rPr>
              <a:t>, except that there are no placebo pills to skip:</a:t>
            </a:r>
            <a:endParaRPr sz="2200" b="0" i="0" u="none" strike="noStrike" cap="none">
              <a:solidFill>
                <a:schemeClr val="dk1"/>
              </a:solidFill>
              <a:latin typeface="Source Sans Pro"/>
              <a:ea typeface="Source Sans Pro"/>
              <a:cs typeface="Source Sans Pro"/>
              <a:sym typeface="Source Sans Pro"/>
            </a:endParaRPr>
          </a:p>
          <a:p>
            <a:pPr marL="914400" marR="0" lvl="1" indent="-368300" algn="l" rtl="0">
              <a:lnSpc>
                <a:spcPct val="110000"/>
              </a:lnSpc>
              <a:spcBef>
                <a:spcPts val="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So, if she misses</a:t>
            </a:r>
            <a:r>
              <a:rPr lang="en-US" sz="2200" b="1" i="0" u="none" strike="noStrike" cap="none">
                <a:solidFill>
                  <a:schemeClr val="accent5"/>
                </a:solidFill>
                <a:latin typeface="Source Sans Pro"/>
                <a:ea typeface="Source Sans Pro"/>
                <a:cs typeface="Source Sans Pro"/>
                <a:sym typeface="Source Sans Pro"/>
              </a:rPr>
              <a:t> three or more pills in the third week</a:t>
            </a:r>
            <a:r>
              <a:rPr lang="en-US" sz="2200" b="0" i="0" u="none" strike="noStrike" cap="none">
                <a:solidFill>
                  <a:schemeClr val="dk1"/>
                </a:solidFill>
                <a:latin typeface="Source Sans Pro"/>
                <a:ea typeface="Source Sans Pro"/>
                <a:cs typeface="Source Sans Pro"/>
                <a:sym typeface="Source Sans Pro"/>
              </a:rPr>
              <a:t>, she should start the new pack at the end of the third week instead of waiting a week</a:t>
            </a:r>
            <a:endParaRPr sz="1700" b="0" i="0" u="none" strike="noStrike" cap="none">
              <a:solidFill>
                <a:srgbClr val="000000"/>
              </a:solidFill>
              <a:latin typeface="Arial"/>
              <a:ea typeface="Arial"/>
              <a:cs typeface="Arial"/>
              <a:sym typeface="Arial"/>
            </a:endParaRPr>
          </a:p>
        </p:txBody>
      </p:sp>
      <p:pic>
        <p:nvPicPr>
          <p:cNvPr id="1149" name="Google Shape;1149;g20806967fd3_0_8" descr="21DayPill"/>
          <p:cNvPicPr preferRelativeResize="0"/>
          <p:nvPr/>
        </p:nvPicPr>
        <p:blipFill rotWithShape="1">
          <a:blip r:embed="rId3">
            <a:alphaModFix/>
          </a:blip>
          <a:srcRect/>
          <a:stretch/>
        </p:blipFill>
        <p:spPr>
          <a:xfrm>
            <a:off x="214803" y="3235578"/>
            <a:ext cx="2191150" cy="884550"/>
          </a:xfrm>
          <a:prstGeom prst="rect">
            <a:avLst/>
          </a:prstGeom>
          <a:noFill/>
          <a:ln>
            <a:noFill/>
          </a:ln>
        </p:spPr>
      </p:pic>
      <p:sp>
        <p:nvSpPr>
          <p:cNvPr id="1150" name="Google Shape;1150;g20806967fd3_0_8"/>
          <p:cNvSpPr/>
          <p:nvPr/>
        </p:nvSpPr>
        <p:spPr>
          <a:xfrm>
            <a:off x="266701" y="4386397"/>
            <a:ext cx="2026800" cy="67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000000"/>
                </a:solidFill>
                <a:latin typeface="Source Sans Pro"/>
                <a:ea typeface="Source Sans Pro"/>
                <a:cs typeface="Source Sans Pro"/>
                <a:sym typeface="Source Sans Pro"/>
              </a:rPr>
              <a:t>21-pill pack</a:t>
            </a:r>
            <a:endParaRPr sz="1400" b="0" i="0" u="none" strike="noStrike" cap="none">
              <a:solidFill>
                <a:srgbClr val="000000"/>
              </a:solidFill>
              <a:latin typeface="Source Sans Pro"/>
              <a:ea typeface="Source Sans Pro"/>
              <a:cs typeface="Source Sans Pro"/>
              <a:sym typeface="Source Sans Pro"/>
            </a:endParaRPr>
          </a:p>
        </p:txBody>
      </p:sp>
      <p:sp>
        <p:nvSpPr>
          <p:cNvPr id="1151" name="Google Shape;1151;g20806967fd3_0_8"/>
          <p:cNvSpPr txBox="1"/>
          <p:nvPr/>
        </p:nvSpPr>
        <p:spPr>
          <a:xfrm>
            <a:off x="7" y="6611706"/>
            <a:ext cx="22935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p35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COCs (continued)</a:t>
            </a:r>
            <a:endParaRPr/>
          </a:p>
        </p:txBody>
      </p:sp>
      <p:sp>
        <p:nvSpPr>
          <p:cNvPr id="1158" name="Google Shape;1158;p3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65</a:t>
            </a:fld>
            <a:endParaRPr/>
          </a:p>
        </p:txBody>
      </p:sp>
      <p:sp>
        <p:nvSpPr>
          <p:cNvPr id="1159" name="Google Shape;1159;p352"/>
          <p:cNvSpPr txBox="1"/>
          <p:nvPr/>
        </p:nvSpPr>
        <p:spPr>
          <a:xfrm>
            <a:off x="851451" y="1600200"/>
            <a:ext cx="7389366" cy="51816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2. What to expect </a:t>
            </a:r>
            <a:r>
              <a:rPr lang="en-US" sz="32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914400" marR="0" lvl="0" indent="-457200" algn="l" rtl="0">
              <a:lnSpc>
                <a:spcPct val="12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There will likely be spotting in the first few months</a:t>
            </a:r>
            <a:endParaRPr sz="1400" b="0" i="0" u="none" strike="noStrike" cap="none">
              <a:solidFill>
                <a:srgbClr val="000000"/>
              </a:solidFill>
              <a:latin typeface="Arial"/>
              <a:ea typeface="Arial"/>
              <a:cs typeface="Arial"/>
              <a:sym typeface="Arial"/>
            </a:endParaRPr>
          </a:p>
          <a:p>
            <a:pPr marL="914400" marR="0" lvl="0" indent="-457200" algn="l" rtl="0">
              <a:lnSpc>
                <a:spcPct val="12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Other side effects, like headaches or nausea, usually go away after the first few months</a:t>
            </a:r>
            <a:endParaRPr sz="1400" b="0" i="0" u="none" strike="noStrike" cap="none">
              <a:solidFill>
                <a:srgbClr val="000000"/>
              </a:solidFill>
              <a:latin typeface="Arial"/>
              <a:ea typeface="Arial"/>
              <a:cs typeface="Arial"/>
              <a:sym typeface="Arial"/>
            </a:endParaRPr>
          </a:p>
          <a:p>
            <a:pPr marL="914400" marR="0" lvl="0" indent="-457200" algn="l" rtl="0">
              <a:lnSpc>
                <a:spcPct val="12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make a plan to remember to take the pill each day</a:t>
            </a:r>
            <a:endParaRPr sz="1400" b="0" i="0" u="none" strike="noStrike" cap="none">
              <a:solidFill>
                <a:srgbClr val="000000"/>
              </a:solidFill>
              <a:latin typeface="Arial"/>
              <a:ea typeface="Arial"/>
              <a:cs typeface="Arial"/>
              <a:sym typeface="Arial"/>
            </a:endParaRPr>
          </a:p>
          <a:p>
            <a:pPr marL="914400" marR="0" lvl="0" indent="-457200" algn="l" rtl="0">
              <a:lnSpc>
                <a:spcPct val="12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make a plan to get ECPs if she forgets her pills</a:t>
            </a:r>
            <a:endParaRPr sz="1400" b="0" i="0" u="none" strike="noStrike" cap="none">
              <a:solidFill>
                <a:srgbClr val="000000"/>
              </a:solidFill>
              <a:latin typeface="Arial"/>
              <a:ea typeface="Arial"/>
              <a:cs typeface="Arial"/>
              <a:sym typeface="Arial"/>
            </a:endParaRPr>
          </a:p>
          <a:p>
            <a:pPr marL="914400" marR="0" lvl="0" indent="-292735" algn="l" rtl="0">
              <a:lnSpc>
                <a:spcPct val="120000"/>
              </a:lnSpc>
              <a:spcBef>
                <a:spcPts val="600"/>
              </a:spcBef>
              <a:spcAft>
                <a:spcPts val="0"/>
              </a:spcAft>
              <a:buClr>
                <a:srgbClr val="000000"/>
              </a:buClr>
              <a:buSzPct val="100000"/>
              <a:buFont typeface="Arial"/>
              <a:buNone/>
            </a:pPr>
            <a:endParaRPr sz="2800" b="0" i="0" u="none" strike="noStrike" cap="none">
              <a:solidFill>
                <a:schemeClr val="dk1"/>
              </a:solidFill>
              <a:latin typeface="Source Sans Pro"/>
              <a:ea typeface="Source Sans Pro"/>
              <a:cs typeface="Source Sans Pro"/>
              <a:sym typeface="Source Sans Pro"/>
            </a:endParaRPr>
          </a:p>
          <a:p>
            <a:pPr marL="228600" marR="0" lvl="0" indent="-57150" algn="l" rtl="0">
              <a:lnSpc>
                <a:spcPct val="95000"/>
              </a:lnSpc>
              <a:spcBef>
                <a:spcPts val="810"/>
              </a:spcBef>
              <a:spcAft>
                <a:spcPts val="0"/>
              </a:spcAft>
              <a:buClr>
                <a:schemeClr val="dk1"/>
              </a:buClr>
              <a:buSzPct val="108107"/>
              <a:buFont typeface="Arial"/>
              <a:buNone/>
            </a:pPr>
            <a:endParaRPr sz="2700" b="0" i="0" u="none" strike="noStrike" cap="none">
              <a:solidFill>
                <a:schemeClr val="dk1"/>
              </a:solidFill>
              <a:latin typeface="Source Sans Pro"/>
              <a:ea typeface="Source Sans Pro"/>
              <a:cs typeface="Source Sans Pro"/>
              <a:sym typeface="Source Sans Pro"/>
            </a:endParaRPr>
          </a:p>
        </p:txBody>
      </p:sp>
      <p:pic>
        <p:nvPicPr>
          <p:cNvPr id="1160" name="Google Shape;1160;p352"/>
          <p:cNvPicPr preferRelativeResize="0"/>
          <p:nvPr/>
        </p:nvPicPr>
        <p:blipFill rotWithShape="1">
          <a:blip r:embed="rId3">
            <a:alphaModFix/>
          </a:blip>
          <a:srcRect/>
          <a:stretch/>
        </p:blipFill>
        <p:spPr>
          <a:xfrm>
            <a:off x="8771168" y="1656096"/>
            <a:ext cx="2582632" cy="1512686"/>
          </a:xfrm>
          <a:prstGeom prst="rect">
            <a:avLst/>
          </a:prstGeom>
          <a:noFill/>
          <a:ln>
            <a:noFill/>
          </a:ln>
        </p:spPr>
      </p:pic>
      <p:pic>
        <p:nvPicPr>
          <p:cNvPr id="1161" name="Google Shape;1161;p352"/>
          <p:cNvPicPr preferRelativeResize="0"/>
          <p:nvPr/>
        </p:nvPicPr>
        <p:blipFill rotWithShape="1">
          <a:blip r:embed="rId4">
            <a:alphaModFix/>
          </a:blip>
          <a:srcRect/>
          <a:stretch/>
        </p:blipFill>
        <p:spPr>
          <a:xfrm>
            <a:off x="8700299" y="3689219"/>
            <a:ext cx="2724369" cy="2377778"/>
          </a:xfrm>
          <a:prstGeom prst="rect">
            <a:avLst/>
          </a:prstGeom>
          <a:noFill/>
          <a:ln>
            <a:noFill/>
          </a:ln>
        </p:spPr>
      </p:pic>
      <p:sp>
        <p:nvSpPr>
          <p:cNvPr id="1162" name="Google Shape;1162;p352"/>
          <p:cNvSpPr txBox="1"/>
          <p:nvPr/>
        </p:nvSpPr>
        <p:spPr>
          <a:xfrm>
            <a:off x="8915782" y="6064131"/>
            <a:ext cx="2293401"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pic>
        <p:nvPicPr>
          <p:cNvPr id="1168" name="Google Shape;1168;p353"/>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169" name="Google Shape;1169;p353"/>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COCs (continued)</a:t>
            </a:r>
            <a:endParaRPr/>
          </a:p>
        </p:txBody>
      </p:sp>
      <p:sp>
        <p:nvSpPr>
          <p:cNvPr id="1170" name="Google Shape;1170;p3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66</a:t>
            </a:fld>
            <a:endParaRPr/>
          </a:p>
        </p:txBody>
      </p:sp>
      <p:sp>
        <p:nvSpPr>
          <p:cNvPr id="1171" name="Google Shape;1171;p353"/>
          <p:cNvSpPr txBox="1"/>
          <p:nvPr/>
        </p:nvSpPr>
        <p:spPr>
          <a:xfrm>
            <a:off x="851451" y="1600200"/>
            <a:ext cx="7554611" cy="5181600"/>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00000"/>
              </a:lnSpc>
              <a:spcBef>
                <a:spcPts val="0"/>
              </a:spcBef>
              <a:spcAft>
                <a:spcPts val="0"/>
              </a:spcAft>
              <a:buClr>
                <a:srgbClr val="000000"/>
              </a:buClr>
              <a:buSzPct val="100000"/>
              <a:buFont typeface="Arial"/>
              <a:buNone/>
            </a:pPr>
            <a:r>
              <a:rPr lang="en-US" sz="3200" b="1" i="0" u="none" strike="noStrike" cap="none">
                <a:solidFill>
                  <a:schemeClr val="accent5"/>
                </a:solidFill>
                <a:latin typeface="Source Sans Pro"/>
                <a:ea typeface="Source Sans Pro"/>
                <a:cs typeface="Source Sans Pro"/>
                <a:sym typeface="Source Sans Pro"/>
              </a:rPr>
              <a:t>3. When </a:t>
            </a:r>
            <a:r>
              <a:rPr lang="en-US" sz="32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Before the last pack is finished for resupply</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If she experiences </a:t>
            </a:r>
            <a:r>
              <a:rPr lang="en-US" sz="2800" b="1" i="0" u="none" strike="noStrike" cap="none">
                <a:solidFill>
                  <a:schemeClr val="accent3"/>
                </a:solidFill>
                <a:latin typeface="Source Sans Pro"/>
                <a:ea typeface="Source Sans Pro"/>
                <a:cs typeface="Source Sans Pro"/>
                <a:sym typeface="Source Sans Pro"/>
              </a:rPr>
              <a:t>ACHES</a:t>
            </a:r>
            <a:r>
              <a:rPr lang="en-US" sz="2800" b="0" i="0" u="none" strike="noStrike" cap="none">
                <a:solidFill>
                  <a:schemeClr val="dk1"/>
                </a:solidFill>
                <a:latin typeface="Source Sans Pro"/>
                <a:ea typeface="Source Sans Pro"/>
                <a:cs typeface="Source Sans Pro"/>
                <a:sym typeface="Source Sans Pro"/>
              </a:rPr>
              <a:t> (</a:t>
            </a:r>
            <a:r>
              <a:rPr lang="en-US" sz="2800" b="1" i="0" u="none" strike="noStrike" cap="none">
                <a:solidFill>
                  <a:schemeClr val="accent3"/>
                </a:solidFill>
                <a:latin typeface="Source Sans Pro"/>
                <a:ea typeface="Source Sans Pro"/>
                <a:cs typeface="Source Sans Pro"/>
                <a:sym typeface="Source Sans Pro"/>
              </a:rPr>
              <a:t>A</a:t>
            </a:r>
            <a:r>
              <a:rPr lang="en-US" sz="2800" b="0" i="0" u="none" strike="noStrike" cap="none">
                <a:solidFill>
                  <a:schemeClr val="dk1"/>
                </a:solidFill>
                <a:latin typeface="Source Sans Pro"/>
                <a:ea typeface="Source Sans Pro"/>
                <a:cs typeface="Source Sans Pro"/>
                <a:sym typeface="Source Sans Pro"/>
              </a:rPr>
              <a:t>bdominal pain, </a:t>
            </a:r>
            <a:r>
              <a:rPr lang="en-US" sz="2800" b="1" i="0" u="none" strike="noStrike" cap="none">
                <a:solidFill>
                  <a:schemeClr val="accent3"/>
                </a:solidFill>
                <a:latin typeface="Source Sans Pro"/>
                <a:ea typeface="Source Sans Pro"/>
                <a:cs typeface="Source Sans Pro"/>
                <a:sym typeface="Source Sans Pro"/>
              </a:rPr>
              <a:t>C</a:t>
            </a:r>
            <a:r>
              <a:rPr lang="en-US" sz="2800" b="0" i="0" u="none" strike="noStrike" cap="none">
                <a:solidFill>
                  <a:schemeClr val="dk1"/>
                </a:solidFill>
                <a:latin typeface="Source Sans Pro"/>
                <a:ea typeface="Source Sans Pro"/>
                <a:cs typeface="Source Sans Pro"/>
                <a:sym typeface="Source Sans Pro"/>
              </a:rPr>
              <a:t>hest pain, </a:t>
            </a:r>
            <a:r>
              <a:rPr lang="en-US" sz="2800" b="1" i="0" u="none" strike="noStrike" cap="none">
                <a:solidFill>
                  <a:schemeClr val="accent3"/>
                </a:solidFill>
                <a:latin typeface="Source Sans Pro"/>
                <a:ea typeface="Source Sans Pro"/>
                <a:cs typeface="Source Sans Pro"/>
                <a:sym typeface="Source Sans Pro"/>
              </a:rPr>
              <a:t>H</a:t>
            </a:r>
            <a:r>
              <a:rPr lang="en-US" sz="2800" b="0" i="0" u="none" strike="noStrike" cap="none">
                <a:solidFill>
                  <a:schemeClr val="dk1"/>
                </a:solidFill>
                <a:latin typeface="Source Sans Pro"/>
                <a:ea typeface="Source Sans Pro"/>
                <a:cs typeface="Source Sans Pro"/>
                <a:sym typeface="Source Sans Pro"/>
              </a:rPr>
              <a:t>eadaches, </a:t>
            </a:r>
            <a:r>
              <a:rPr lang="en-US" sz="2800" b="1" i="0" u="none" strike="noStrike" cap="none">
                <a:solidFill>
                  <a:schemeClr val="accent3"/>
                </a:solidFill>
                <a:latin typeface="Source Sans Pro"/>
                <a:ea typeface="Source Sans Pro"/>
                <a:cs typeface="Source Sans Pro"/>
                <a:sym typeface="Source Sans Pro"/>
              </a:rPr>
              <a:t>E</a:t>
            </a:r>
            <a:r>
              <a:rPr lang="en-US" sz="2800" b="0" i="0" u="none" strike="noStrike" cap="none">
                <a:solidFill>
                  <a:schemeClr val="dk1"/>
                </a:solidFill>
                <a:latin typeface="Source Sans Pro"/>
                <a:ea typeface="Source Sans Pro"/>
                <a:cs typeface="Source Sans Pro"/>
                <a:sym typeface="Source Sans Pro"/>
              </a:rPr>
              <a:t>ye problems, </a:t>
            </a:r>
            <a:r>
              <a:rPr lang="en-US" sz="2800" b="1" i="0" u="none" strike="noStrike" cap="none">
                <a:solidFill>
                  <a:schemeClr val="accent3"/>
                </a:solidFill>
                <a:latin typeface="Source Sans Pro"/>
                <a:ea typeface="Source Sans Pro"/>
                <a:cs typeface="Source Sans Pro"/>
                <a:sym typeface="Source Sans Pro"/>
              </a:rPr>
              <a:t>S</a:t>
            </a:r>
            <a:r>
              <a:rPr lang="en-US" sz="2800" b="0" i="0" u="none" strike="noStrike" cap="none">
                <a:solidFill>
                  <a:schemeClr val="dk1"/>
                </a:solidFill>
                <a:latin typeface="Source Sans Pro"/>
                <a:ea typeface="Source Sans Pro"/>
                <a:cs typeface="Source Sans Pro"/>
                <a:sym typeface="Source Sans Pro"/>
              </a:rPr>
              <a:t>evere leg pain) she should see a higher-level provider</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If s/he needs other methods like condoms, ECPs or spermicides</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739775" marR="0" lvl="0" indent="-273050" algn="l" rtl="0">
              <a:lnSpc>
                <a:spcPct val="110000"/>
              </a:lnSpc>
              <a:spcBef>
                <a:spcPts val="600"/>
              </a:spcBef>
              <a:spcAft>
                <a:spcPts val="0"/>
              </a:spcAft>
              <a:buClr>
                <a:srgbClr val="000000"/>
              </a:buClr>
              <a:buSzPct val="100000"/>
              <a:buFont typeface="Arial"/>
              <a:buChar char="•"/>
            </a:pPr>
            <a:r>
              <a:rPr lang="en-US" sz="2800" b="0" i="0" u="none" strike="noStrike" cap="none">
                <a:solidFill>
                  <a:schemeClr val="dk1"/>
                </a:solidFill>
                <a:latin typeface="Source Sans Pro"/>
                <a:ea typeface="Source Sans Pro"/>
                <a:cs typeface="Source Sans Pro"/>
                <a:sym typeface="Source Sans Pro"/>
              </a:rPr>
              <a:t>If s/he thinks she is pregnant and wants a pregnancy test, or if she wants to get pregnant</a:t>
            </a:r>
            <a:endParaRPr sz="1400" b="0" i="0" u="none" strike="noStrike" cap="none">
              <a:solidFill>
                <a:srgbClr val="000000"/>
              </a:solidFill>
              <a:latin typeface="Arial"/>
              <a:ea typeface="Arial"/>
              <a:cs typeface="Arial"/>
              <a:sym typeface="Arial"/>
            </a:endParaRPr>
          </a:p>
          <a:p>
            <a:pPr marL="739775" marR="0" lvl="0" indent="-108584" algn="l" rtl="0">
              <a:lnSpc>
                <a:spcPct val="110000"/>
              </a:lnSpc>
              <a:spcBef>
                <a:spcPts val="600"/>
              </a:spcBef>
              <a:spcAft>
                <a:spcPts val="0"/>
              </a:spcAft>
              <a:buClr>
                <a:srgbClr val="000000"/>
              </a:buClr>
              <a:buSzPct val="100000"/>
              <a:buFont typeface="Arial"/>
              <a:buNone/>
            </a:pPr>
            <a:endParaRPr sz="2800" b="0" i="0" u="none" strike="noStrike" cap="none">
              <a:solidFill>
                <a:schemeClr val="dk1"/>
              </a:solidFill>
              <a:latin typeface="Source Sans Pro"/>
              <a:ea typeface="Source Sans Pro"/>
              <a:cs typeface="Source Sans Pro"/>
              <a:sym typeface="Source Sans Pro"/>
            </a:endParaRPr>
          </a:p>
        </p:txBody>
      </p:sp>
      <p:sp>
        <p:nvSpPr>
          <p:cNvPr id="1172" name="Google Shape;1172;p353"/>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sp>
        <p:nvSpPr>
          <p:cNvPr id="1178" name="Google Shape;1178;p354"/>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1179" name="Google Shape;1179;p354"/>
          <p:cNvSpPr txBox="1">
            <a:spLocks noGrp="1"/>
          </p:cNvSpPr>
          <p:nvPr>
            <p:ph type="body" idx="1"/>
          </p:nvPr>
        </p:nvSpPr>
        <p:spPr>
          <a:xfrm>
            <a:off x="838200" y="1437769"/>
            <a:ext cx="9443388" cy="5352543"/>
          </a:xfrm>
          <a:prstGeom prst="rect">
            <a:avLst/>
          </a:prstGeom>
          <a:noFill/>
          <a:ln>
            <a:noFill/>
          </a:ln>
        </p:spPr>
        <p:txBody>
          <a:bodyPr spcFirstLastPara="1" wrap="square" lIns="91425" tIns="45700" rIns="91425" bIns="45700" anchor="t" anchorCtr="0">
            <a:normAutofit fontScale="92500" lnSpcReduction="10000"/>
          </a:bodyPr>
          <a:lstStyle/>
          <a:p>
            <a:pPr marL="88900" lvl="0" indent="0" algn="l" rtl="0">
              <a:lnSpc>
                <a:spcPct val="150000"/>
              </a:lnSpc>
              <a:spcBef>
                <a:spcPts val="0"/>
              </a:spcBef>
              <a:spcAft>
                <a:spcPts val="0"/>
              </a:spcAft>
              <a:buSzPct val="79279"/>
              <a:buNone/>
            </a:pPr>
            <a:r>
              <a:rPr lang="en-US" sz="3000" b="1">
                <a:solidFill>
                  <a:schemeClr val="accent5"/>
                </a:solidFill>
              </a:rPr>
              <a:t>Facts about COCs:</a:t>
            </a:r>
            <a:endParaRPr/>
          </a:p>
          <a:p>
            <a:pPr marL="457200" lvl="0" indent="-368300" algn="l" rtl="0">
              <a:lnSpc>
                <a:spcPct val="150000"/>
              </a:lnSpc>
              <a:spcBef>
                <a:spcPts val="0"/>
              </a:spcBef>
              <a:spcAft>
                <a:spcPts val="0"/>
              </a:spcAft>
              <a:buSzPct val="84942"/>
              <a:buFont typeface="Arial"/>
              <a:buChar char="•"/>
            </a:pPr>
            <a:r>
              <a:rPr lang="en-US" sz="2800"/>
              <a:t>They do not build up in a woman’s body. Women do not need a “rest” from taking COCs.</a:t>
            </a:r>
            <a:endParaRPr/>
          </a:p>
          <a:p>
            <a:pPr marL="457200" lvl="0" indent="-368300" algn="l" rtl="0">
              <a:lnSpc>
                <a:spcPct val="150000"/>
              </a:lnSpc>
              <a:spcBef>
                <a:spcPts val="0"/>
              </a:spcBef>
              <a:spcAft>
                <a:spcPts val="0"/>
              </a:spcAft>
              <a:buSzPct val="84942"/>
              <a:buFont typeface="Arial"/>
              <a:buChar char="•"/>
            </a:pPr>
            <a:r>
              <a:rPr lang="en-US" sz="2800"/>
              <a:t>They do not make women infertile after they stop taking COCs.</a:t>
            </a:r>
            <a:endParaRPr/>
          </a:p>
          <a:p>
            <a:pPr marL="457200" lvl="0" indent="-368300" algn="l" rtl="0">
              <a:lnSpc>
                <a:spcPct val="150000"/>
              </a:lnSpc>
              <a:spcBef>
                <a:spcPts val="0"/>
              </a:spcBef>
              <a:spcAft>
                <a:spcPts val="0"/>
              </a:spcAft>
              <a:buSzPct val="84942"/>
              <a:buFont typeface="Arial"/>
              <a:buChar char="•"/>
            </a:pPr>
            <a:r>
              <a:rPr lang="en-US" sz="2800"/>
              <a:t>They do not cause birth defects or multiple births.</a:t>
            </a:r>
            <a:endParaRPr/>
          </a:p>
          <a:p>
            <a:pPr marL="457200" lvl="0" indent="-368300" algn="l" rtl="0">
              <a:lnSpc>
                <a:spcPct val="150000"/>
              </a:lnSpc>
              <a:spcBef>
                <a:spcPts val="0"/>
              </a:spcBef>
              <a:spcAft>
                <a:spcPts val="0"/>
              </a:spcAft>
              <a:buSzPct val="84942"/>
              <a:buFont typeface="Arial"/>
              <a:buChar char="•"/>
            </a:pPr>
            <a:r>
              <a:rPr lang="en-US" sz="2800"/>
              <a:t>They do not change women’s sexual behavior.</a:t>
            </a:r>
            <a:endParaRPr/>
          </a:p>
          <a:p>
            <a:pPr marL="457200" lvl="0" indent="-368300" algn="l" rtl="0">
              <a:lnSpc>
                <a:spcPct val="150000"/>
              </a:lnSpc>
              <a:spcBef>
                <a:spcPts val="0"/>
              </a:spcBef>
              <a:spcAft>
                <a:spcPts val="0"/>
              </a:spcAft>
              <a:buSzPct val="84942"/>
              <a:buFont typeface="Arial"/>
              <a:buChar char="•"/>
            </a:pPr>
            <a:r>
              <a:rPr lang="en-US" sz="2800"/>
              <a:t>They dissolve in the stomach each day so there is no “build up” of pills in the stomach.</a:t>
            </a:r>
            <a:endParaRPr/>
          </a:p>
          <a:p>
            <a:pPr marL="457200" lvl="0" indent="-368300" algn="l" rtl="0">
              <a:lnSpc>
                <a:spcPct val="150000"/>
              </a:lnSpc>
              <a:spcBef>
                <a:spcPts val="0"/>
              </a:spcBef>
              <a:spcAft>
                <a:spcPts val="0"/>
              </a:spcAft>
              <a:buSzPct val="84942"/>
              <a:buFont typeface="Arial"/>
              <a:buChar char="•"/>
            </a:pPr>
            <a:r>
              <a:rPr lang="en-US" sz="2800"/>
              <a:t>They do not disrupt an existing pregnancy.</a:t>
            </a:r>
            <a:endParaRPr/>
          </a:p>
          <a:p>
            <a:pPr marL="457200" lvl="0" indent="-228600" algn="l" rtl="0">
              <a:lnSpc>
                <a:spcPct val="150000"/>
              </a:lnSpc>
              <a:spcBef>
                <a:spcPts val="0"/>
              </a:spcBef>
              <a:spcAft>
                <a:spcPts val="0"/>
              </a:spcAft>
              <a:buSzPct val="84942"/>
              <a:buFont typeface="Arial"/>
              <a:buNone/>
            </a:pPr>
            <a:endParaRPr sz="2800"/>
          </a:p>
        </p:txBody>
      </p:sp>
      <p:sp>
        <p:nvSpPr>
          <p:cNvPr id="1180" name="Google Shape;1180;p35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67</a:t>
            </a:fld>
            <a:endParaRPr/>
          </a:p>
        </p:txBody>
      </p:sp>
      <p:sp>
        <p:nvSpPr>
          <p:cNvPr id="1181" name="Google Shape;1181;p354"/>
          <p:cNvSpPr txBox="1"/>
          <p:nvPr/>
        </p:nvSpPr>
        <p:spPr>
          <a:xfrm>
            <a:off x="9172939" y="3259093"/>
            <a:ext cx="1108649" cy="365125"/>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PSI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86"/>
        <p:cNvGrpSpPr/>
        <p:nvPr/>
      </p:nvGrpSpPr>
      <p:grpSpPr>
        <a:xfrm>
          <a:off x="0" y="0"/>
          <a:ext cx="0" cy="0"/>
          <a:chOff x="0" y="0"/>
          <a:chExt cx="0" cy="0"/>
        </a:xfrm>
      </p:grpSpPr>
      <p:sp>
        <p:nvSpPr>
          <p:cNvPr id="1187" name="Google Shape;1187;p129"/>
          <p:cNvSpPr txBox="1">
            <a:spLocks noGrp="1"/>
          </p:cNvSpPr>
          <p:nvPr>
            <p:ph type="title"/>
          </p:nvPr>
        </p:nvSpPr>
        <p:spPr>
          <a:xfrm>
            <a:off x="838199" y="755650"/>
            <a:ext cx="8067261" cy="96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Plays - COCs</a:t>
            </a:r>
            <a:endParaRPr/>
          </a:p>
        </p:txBody>
      </p:sp>
      <p:sp>
        <p:nvSpPr>
          <p:cNvPr id="1188" name="Google Shape;1188;p12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4</a:t>
            </a:r>
            <a:endParaRPr/>
          </a:p>
        </p:txBody>
      </p:sp>
      <p:sp>
        <p:nvSpPr>
          <p:cNvPr id="1189" name="Google Shape;1189;p1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68</a:t>
            </a:fld>
            <a:endParaRPr/>
          </a:p>
        </p:txBody>
      </p:sp>
      <p:sp>
        <p:nvSpPr>
          <p:cNvPr id="1190" name="Google Shape;1190;p129"/>
          <p:cNvSpPr txBox="1"/>
          <p:nvPr/>
        </p:nvSpPr>
        <p:spPr>
          <a:xfrm>
            <a:off x="5233233" y="4668999"/>
            <a:ext cx="1725533"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pic>
        <p:nvPicPr>
          <p:cNvPr id="1191" name="Google Shape;1191;p129" descr="A picture containing person&#10;&#10;Description automatically generated"/>
          <p:cNvPicPr preferRelativeResize="0"/>
          <p:nvPr/>
        </p:nvPicPr>
        <p:blipFill rotWithShape="1">
          <a:blip r:embed="rId3">
            <a:alphaModFix/>
          </a:blip>
          <a:srcRect/>
          <a:stretch/>
        </p:blipFill>
        <p:spPr>
          <a:xfrm>
            <a:off x="4747819" y="2185416"/>
            <a:ext cx="2696361" cy="2487167"/>
          </a:xfrm>
          <a:prstGeom prst="rect">
            <a:avLst/>
          </a:prstGeom>
          <a:noFill/>
          <a:ln>
            <a:noFill/>
          </a:ln>
        </p:spPr>
      </p:pic>
      <p:pic>
        <p:nvPicPr>
          <p:cNvPr id="1192" name="Google Shape;1192;p129" descr="A picture containing building, wall, brick, outdoor&#10;&#10;Description automatically generated"/>
          <p:cNvPicPr preferRelativeResize="0"/>
          <p:nvPr/>
        </p:nvPicPr>
        <p:blipFill rotWithShape="1">
          <a:blip r:embed="rId4">
            <a:alphaModFix/>
          </a:blip>
          <a:srcRect/>
          <a:stretch/>
        </p:blipFill>
        <p:spPr>
          <a:xfrm>
            <a:off x="7992848" y="2185717"/>
            <a:ext cx="2454343" cy="2487167"/>
          </a:xfrm>
          <a:prstGeom prst="rect">
            <a:avLst/>
          </a:prstGeom>
          <a:noFill/>
          <a:ln>
            <a:noFill/>
          </a:ln>
        </p:spPr>
      </p:pic>
      <p:pic>
        <p:nvPicPr>
          <p:cNvPr id="1193" name="Google Shape;1193;p129" descr="A person smiling for the camera&#10;&#10;Description automatically generated with low confidence"/>
          <p:cNvPicPr preferRelativeResize="0"/>
          <p:nvPr/>
        </p:nvPicPr>
        <p:blipFill rotWithShape="1">
          <a:blip r:embed="rId5">
            <a:alphaModFix/>
          </a:blip>
          <a:srcRect/>
          <a:stretch/>
        </p:blipFill>
        <p:spPr>
          <a:xfrm>
            <a:off x="1744809" y="2193615"/>
            <a:ext cx="2454342" cy="2479269"/>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1199" name="Google Shape;1199;p355"/>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1200" name="Google Shape;1200;p355"/>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a:bodyPr>
          <a:lstStyle/>
          <a:p>
            <a:pPr marL="514350" lvl="0" indent="-514350" algn="l" rtl="0">
              <a:lnSpc>
                <a:spcPct val="100000"/>
              </a:lnSpc>
              <a:spcBef>
                <a:spcPts val="1800"/>
              </a:spcBef>
              <a:spcAft>
                <a:spcPts val="0"/>
              </a:spcAft>
              <a:buSzPts val="2800"/>
              <a:buFont typeface="Arial"/>
              <a:buAutoNum type="arabicPeriod"/>
            </a:pPr>
            <a:r>
              <a:rPr lang="en-US" sz="2800"/>
              <a:t>Effectiveness depends on taking pills correctly and consistently</a:t>
            </a:r>
            <a:endParaRPr/>
          </a:p>
          <a:p>
            <a:pPr marL="514350" lvl="0" indent="-514350" algn="l" rtl="0">
              <a:lnSpc>
                <a:spcPct val="100000"/>
              </a:lnSpc>
              <a:spcBef>
                <a:spcPts val="1800"/>
              </a:spcBef>
              <a:spcAft>
                <a:spcPts val="0"/>
              </a:spcAft>
              <a:buSzPts val="2800"/>
              <a:buFont typeface="Arial"/>
              <a:buAutoNum type="arabicPeriod"/>
            </a:pPr>
            <a:r>
              <a:rPr lang="en-US" sz="2800"/>
              <a:t>COCs are woman-controlled, easy to stop and very safe</a:t>
            </a:r>
            <a:endParaRPr/>
          </a:p>
          <a:p>
            <a:pPr marL="514350" lvl="0" indent="-514350" algn="l" rtl="0">
              <a:lnSpc>
                <a:spcPct val="100000"/>
              </a:lnSpc>
              <a:spcBef>
                <a:spcPts val="1800"/>
              </a:spcBef>
              <a:spcAft>
                <a:spcPts val="0"/>
              </a:spcAft>
              <a:buSzPts val="2800"/>
              <a:buFont typeface="Arial"/>
              <a:buAutoNum type="arabicPeriod"/>
            </a:pPr>
            <a:r>
              <a:rPr lang="en-US" sz="2800"/>
              <a:t>Providers must properly screen and counsel COC clients at each visit</a:t>
            </a:r>
            <a:endParaRPr/>
          </a:p>
        </p:txBody>
      </p:sp>
      <p:sp>
        <p:nvSpPr>
          <p:cNvPr id="1201" name="Google Shape;1201;p355"/>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69</a:t>
            </a:fld>
            <a:endParaRPr sz="1200" b="0" i="0" u="none" strike="noStrike" cap="none">
              <a:solidFill>
                <a:srgbClr val="289195"/>
              </a:solidFill>
              <a:latin typeface="Source Sans Pro"/>
              <a:ea typeface="Source Sans Pro"/>
              <a:cs typeface="Source Sans Pro"/>
              <a:sym typeface="Source Sans Pro"/>
            </a:endParaRPr>
          </a:p>
        </p:txBody>
      </p:sp>
      <p:pic>
        <p:nvPicPr>
          <p:cNvPr id="1202" name="Google Shape;1202;p355"/>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quiz (continued)</a:t>
            </a:r>
            <a:endParaRPr/>
          </a:p>
        </p:txBody>
      </p:sp>
      <p:sp>
        <p:nvSpPr>
          <p:cNvPr id="508" name="Google Shape;508;p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509" name="Google Shape;509;p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sp>
        <p:nvSpPr>
          <p:cNvPr id="510" name="Google Shape;510;p8"/>
          <p:cNvSpPr txBox="1"/>
          <p:nvPr/>
        </p:nvSpPr>
        <p:spPr>
          <a:xfrm>
            <a:off x="2881563" y="5533107"/>
            <a:ext cx="6428874" cy="113848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accent3"/>
              </a:buClr>
              <a:buSzPts val="3600"/>
              <a:buFont typeface="Source Sans Pro"/>
              <a:buNone/>
            </a:pPr>
            <a:r>
              <a:rPr lang="en-US" sz="3600" b="0" i="0" u="none" strike="noStrike" cap="none">
                <a:solidFill>
                  <a:schemeClr val="dk1"/>
                </a:solidFill>
                <a:latin typeface="Source Sans Pro"/>
                <a:ea typeface="Source Sans Pro"/>
                <a:cs typeface="Source Sans Pro"/>
                <a:sym typeface="Source Sans Pro"/>
              </a:rPr>
              <a:t>How does a woman become pregnant?</a:t>
            </a:r>
            <a:endParaRPr sz="1400" b="0" i="0" u="none" strike="noStrike" cap="none">
              <a:solidFill>
                <a:schemeClr val="dk1"/>
              </a:solidFill>
              <a:latin typeface="Arial"/>
              <a:ea typeface="Arial"/>
              <a:cs typeface="Arial"/>
              <a:sym typeface="Arial"/>
            </a:endParaRPr>
          </a:p>
        </p:txBody>
      </p:sp>
      <p:pic>
        <p:nvPicPr>
          <p:cNvPr id="511" name="Google Shape;511;p8"/>
          <p:cNvPicPr preferRelativeResize="0"/>
          <p:nvPr/>
        </p:nvPicPr>
        <p:blipFill rotWithShape="1">
          <a:blip r:embed="rId3">
            <a:alphaModFix/>
          </a:blip>
          <a:srcRect b="15002"/>
          <a:stretch/>
        </p:blipFill>
        <p:spPr>
          <a:xfrm>
            <a:off x="3862428" y="1530435"/>
            <a:ext cx="4467150" cy="379712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3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Progestin-only pills (POPs)</a:t>
            </a:r>
            <a:endParaRPr/>
          </a:p>
        </p:txBody>
      </p:sp>
      <p:sp>
        <p:nvSpPr>
          <p:cNvPr id="1209" name="Google Shape;1209;p132"/>
          <p:cNvSpPr txBox="1">
            <a:spLocks noGrp="1"/>
          </p:cNvSpPr>
          <p:nvPr>
            <p:ph type="body" idx="2"/>
          </p:nvPr>
        </p:nvSpPr>
        <p:spPr>
          <a:xfrm>
            <a:off x="965200" y="3217609"/>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7</a:t>
            </a:r>
            <a:endParaRPr/>
          </a:p>
        </p:txBody>
      </p:sp>
      <p:sp>
        <p:nvSpPr>
          <p:cNvPr id="1210" name="Google Shape;1210;p13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sp>
        <p:nvSpPr>
          <p:cNvPr id="1216" name="Google Shape;1216;p356"/>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1217" name="Google Shape;1217;p356"/>
          <p:cNvSpPr txBox="1">
            <a:spLocks noGrp="1"/>
          </p:cNvSpPr>
          <p:nvPr>
            <p:ph type="body" idx="1"/>
          </p:nvPr>
        </p:nvSpPr>
        <p:spPr>
          <a:xfrm>
            <a:off x="838200" y="1432192"/>
            <a:ext cx="8227979" cy="5425807"/>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30000"/>
              </a:lnSpc>
              <a:spcBef>
                <a:spcPts val="0"/>
              </a:spcBef>
              <a:spcAft>
                <a:spcPts val="0"/>
              </a:spcAft>
              <a:buClr>
                <a:schemeClr val="dk1"/>
              </a:buClr>
              <a:buSzPct val="100000"/>
              <a:buNone/>
            </a:pPr>
            <a:r>
              <a:rPr lang="en-US" sz="5100"/>
              <a:t>By the end of this session, you will be able to:</a:t>
            </a:r>
            <a:endParaRPr/>
          </a:p>
          <a:p>
            <a:pPr marL="228600" lvl="0" indent="-228600" algn="l" rtl="0">
              <a:lnSpc>
                <a:spcPct val="150000"/>
              </a:lnSpc>
              <a:spcBef>
                <a:spcPts val="1000"/>
              </a:spcBef>
              <a:spcAft>
                <a:spcPts val="0"/>
              </a:spcAft>
              <a:buClr>
                <a:schemeClr val="dk1"/>
              </a:buClr>
              <a:buSzPct val="100000"/>
              <a:buChar char="•"/>
            </a:pPr>
            <a:r>
              <a:rPr lang="en-US" sz="5200"/>
              <a:t>Describe key information about POPs in a manner that clients can understand</a:t>
            </a:r>
            <a:endParaRPr/>
          </a:p>
          <a:p>
            <a:pPr marL="228600" lvl="0" indent="-228600" algn="l" rtl="0">
              <a:lnSpc>
                <a:spcPct val="150000"/>
              </a:lnSpc>
              <a:spcBef>
                <a:spcPts val="1000"/>
              </a:spcBef>
              <a:spcAft>
                <a:spcPts val="0"/>
              </a:spcAft>
              <a:buClr>
                <a:schemeClr val="dk1"/>
              </a:buClr>
              <a:buSzPct val="100000"/>
              <a:buChar char="•"/>
            </a:pPr>
            <a:r>
              <a:rPr lang="en-US" sz="5200"/>
              <a:t>Demonstrate how to screen clients for eligibility for POP use</a:t>
            </a:r>
            <a:endParaRPr/>
          </a:p>
          <a:p>
            <a:pPr marL="228600" lvl="0" indent="-228600" algn="l" rtl="0">
              <a:lnSpc>
                <a:spcPct val="150000"/>
              </a:lnSpc>
              <a:spcBef>
                <a:spcPts val="1000"/>
              </a:spcBef>
              <a:spcAft>
                <a:spcPts val="0"/>
              </a:spcAft>
              <a:buClr>
                <a:schemeClr val="dk1"/>
              </a:buClr>
              <a:buSzPct val="100000"/>
              <a:buChar char="•"/>
            </a:pPr>
            <a:r>
              <a:rPr lang="en-US" sz="5200"/>
              <a:t>Explain how to use POPs, what to do when pills are missed, what to expect when using POPs, and when to return</a:t>
            </a:r>
            <a:endParaRPr/>
          </a:p>
        </p:txBody>
      </p:sp>
      <p:sp>
        <p:nvSpPr>
          <p:cNvPr id="1218" name="Google Shape;1218;p35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71</a:t>
            </a:fld>
            <a:endParaRPr sz="1200" b="0" i="0" u="none" strike="noStrike" cap="none">
              <a:solidFill>
                <a:srgbClr val="289195"/>
              </a:solidFill>
              <a:latin typeface="Source Sans Pro"/>
              <a:ea typeface="Source Sans Pro"/>
              <a:cs typeface="Source Sans Pro"/>
              <a:sym typeface="Source Sans Pro"/>
            </a:endParaRPr>
          </a:p>
        </p:txBody>
      </p:sp>
      <p:pic>
        <p:nvPicPr>
          <p:cNvPr id="1219" name="Google Shape;1219;p356"/>
          <p:cNvPicPr preferRelativeResize="0"/>
          <p:nvPr/>
        </p:nvPicPr>
        <p:blipFill rotWithShape="1">
          <a:blip r:embed="rId3">
            <a:alphaModFix/>
          </a:blip>
          <a:srcRect/>
          <a:stretch/>
        </p:blipFill>
        <p:spPr>
          <a:xfrm>
            <a:off x="9029302" y="2043812"/>
            <a:ext cx="2896000" cy="2770376"/>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5" name="Google Shape;1225;p357"/>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POPs?</a:t>
            </a:r>
            <a:endParaRPr/>
          </a:p>
        </p:txBody>
      </p:sp>
      <p:sp>
        <p:nvSpPr>
          <p:cNvPr id="1226" name="Google Shape;1226;p357"/>
          <p:cNvSpPr txBox="1">
            <a:spLocks noGrp="1"/>
          </p:cNvSpPr>
          <p:nvPr>
            <p:ph type="body" idx="1"/>
          </p:nvPr>
        </p:nvSpPr>
        <p:spPr>
          <a:xfrm>
            <a:off x="838200" y="1358900"/>
            <a:ext cx="6630300" cy="5499000"/>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10000"/>
              </a:lnSpc>
              <a:spcBef>
                <a:spcPts val="600"/>
              </a:spcBef>
              <a:spcAft>
                <a:spcPts val="0"/>
              </a:spcAft>
              <a:buClr>
                <a:schemeClr val="dk1"/>
              </a:buClr>
              <a:buSzPct val="100000"/>
              <a:buChar char="•"/>
            </a:pPr>
            <a:r>
              <a:rPr lang="en-US" sz="3000" b="1">
                <a:solidFill>
                  <a:schemeClr val="accent5"/>
                </a:solidFill>
              </a:rPr>
              <a:t>Short-acting</a:t>
            </a:r>
            <a:r>
              <a:rPr lang="en-US" sz="3000"/>
              <a:t> method used by the woman</a:t>
            </a:r>
            <a:endParaRPr/>
          </a:p>
          <a:p>
            <a:pPr marL="228600" lvl="0" indent="-228600" algn="l" rtl="0">
              <a:lnSpc>
                <a:spcPct val="110000"/>
              </a:lnSpc>
              <a:spcBef>
                <a:spcPts val="600"/>
              </a:spcBef>
              <a:spcAft>
                <a:spcPts val="0"/>
              </a:spcAft>
              <a:buClr>
                <a:schemeClr val="dk1"/>
              </a:buClr>
              <a:buSzPct val="100000"/>
              <a:buChar char="•"/>
            </a:pPr>
            <a:r>
              <a:rPr lang="en-US" sz="3000" b="1">
                <a:solidFill>
                  <a:schemeClr val="accent5"/>
                </a:solidFill>
              </a:rPr>
              <a:t>Hormonal</a:t>
            </a:r>
            <a:r>
              <a:rPr lang="en-US" sz="3000"/>
              <a:t> method that includes only progestin – no estrogen</a:t>
            </a:r>
            <a:endParaRPr/>
          </a:p>
          <a:p>
            <a:pPr marL="228600" lvl="0" indent="-228600" algn="l" rtl="0">
              <a:lnSpc>
                <a:spcPct val="110000"/>
              </a:lnSpc>
              <a:spcBef>
                <a:spcPts val="600"/>
              </a:spcBef>
              <a:spcAft>
                <a:spcPts val="0"/>
              </a:spcAft>
              <a:buSzPct val="100000"/>
              <a:buChar char="•"/>
            </a:pPr>
            <a:r>
              <a:rPr lang="en-US" sz="3000"/>
              <a:t>Packaged with either </a:t>
            </a:r>
            <a:r>
              <a:rPr lang="en-US" sz="3000" b="1">
                <a:solidFill>
                  <a:schemeClr val="accent5"/>
                </a:solidFill>
              </a:rPr>
              <a:t>28 or 35 pills </a:t>
            </a:r>
            <a:r>
              <a:rPr lang="en-US" sz="3000"/>
              <a:t>per pack</a:t>
            </a:r>
            <a:endParaRPr/>
          </a:p>
          <a:p>
            <a:pPr marL="228600" lvl="0" indent="-228600" algn="l" rtl="0">
              <a:lnSpc>
                <a:spcPct val="110000"/>
              </a:lnSpc>
              <a:spcBef>
                <a:spcPts val="600"/>
              </a:spcBef>
              <a:spcAft>
                <a:spcPts val="0"/>
              </a:spcAft>
              <a:buSzPct val="100000"/>
              <a:buChar char="•"/>
            </a:pPr>
            <a:r>
              <a:rPr lang="en-US" sz="3000"/>
              <a:t>Like COCs, prevent pregnancy by </a:t>
            </a:r>
            <a:r>
              <a:rPr lang="en-US" sz="3000" b="1">
                <a:solidFill>
                  <a:schemeClr val="accent5"/>
                </a:solidFill>
              </a:rPr>
              <a:t>preventing the release of eggs</a:t>
            </a:r>
            <a:r>
              <a:rPr lang="en-US" sz="3000"/>
              <a:t> from the ovaries (ovulation) for as long as she takes the pills</a:t>
            </a:r>
            <a:endParaRPr/>
          </a:p>
          <a:p>
            <a:pPr marL="228600" lvl="0" indent="-228600" algn="l" rtl="0">
              <a:lnSpc>
                <a:spcPct val="110000"/>
              </a:lnSpc>
              <a:spcBef>
                <a:spcPts val="600"/>
              </a:spcBef>
              <a:spcAft>
                <a:spcPts val="0"/>
              </a:spcAft>
              <a:buSzPct val="100000"/>
              <a:buChar char="•"/>
            </a:pPr>
            <a:r>
              <a:rPr lang="en-US" sz="3000"/>
              <a:t>99% effective with </a:t>
            </a:r>
            <a:r>
              <a:rPr lang="en-US" sz="3000" b="1">
                <a:solidFill>
                  <a:schemeClr val="accent5"/>
                </a:solidFill>
              </a:rPr>
              <a:t>perfect</a:t>
            </a:r>
            <a:r>
              <a:rPr lang="en-US" sz="3000"/>
              <a:t> use</a:t>
            </a:r>
            <a:endParaRPr/>
          </a:p>
          <a:p>
            <a:pPr marL="228600" lvl="0" indent="-228600" algn="l" rtl="0">
              <a:lnSpc>
                <a:spcPct val="110000"/>
              </a:lnSpc>
              <a:spcBef>
                <a:spcPts val="600"/>
              </a:spcBef>
              <a:spcAft>
                <a:spcPts val="0"/>
              </a:spcAft>
              <a:buSzPct val="100000"/>
              <a:buChar char="•"/>
            </a:pPr>
            <a:r>
              <a:rPr lang="en-US" sz="3000"/>
              <a:t>91% effective with </a:t>
            </a:r>
            <a:r>
              <a:rPr lang="en-US" sz="3000" b="1">
                <a:solidFill>
                  <a:schemeClr val="accent5"/>
                </a:solidFill>
              </a:rPr>
              <a:t>typical</a:t>
            </a:r>
            <a:r>
              <a:rPr lang="en-US" sz="3000"/>
              <a:t> use</a:t>
            </a:r>
            <a:endParaRPr/>
          </a:p>
        </p:txBody>
      </p:sp>
      <p:sp>
        <p:nvSpPr>
          <p:cNvPr id="1227" name="Google Shape;1227;p35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72</a:t>
            </a:fld>
            <a:endParaRPr/>
          </a:p>
        </p:txBody>
      </p:sp>
      <p:sp>
        <p:nvSpPr>
          <p:cNvPr id="1228" name="Google Shape;1228;p357"/>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pic>
        <p:nvPicPr>
          <p:cNvPr id="1229" name="Google Shape;1229;p357"/>
          <p:cNvPicPr preferRelativeResize="0"/>
          <p:nvPr/>
        </p:nvPicPr>
        <p:blipFill rotWithShape="1">
          <a:blip r:embed="rId3">
            <a:alphaModFix/>
          </a:blip>
          <a:srcRect/>
          <a:stretch/>
        </p:blipFill>
        <p:spPr>
          <a:xfrm>
            <a:off x="7468498" y="2326053"/>
            <a:ext cx="4417525" cy="2511675"/>
          </a:xfrm>
          <a:prstGeom prst="rect">
            <a:avLst/>
          </a:prstGeom>
          <a:noFill/>
          <a:ln>
            <a:noFill/>
          </a:ln>
        </p:spPr>
      </p:pic>
      <p:sp>
        <p:nvSpPr>
          <p:cNvPr id="1230" name="Google Shape;1230;p357"/>
          <p:cNvSpPr txBox="1"/>
          <p:nvPr/>
        </p:nvSpPr>
        <p:spPr>
          <a:xfrm>
            <a:off x="8530520" y="4837731"/>
            <a:ext cx="22935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35"/>
        <p:cNvGrpSpPr/>
        <p:nvPr/>
      </p:nvGrpSpPr>
      <p:grpSpPr>
        <a:xfrm>
          <a:off x="0" y="0"/>
          <a:ext cx="0" cy="0"/>
          <a:chOff x="0" y="0"/>
          <a:chExt cx="0" cy="0"/>
        </a:xfrm>
      </p:grpSpPr>
      <p:sp>
        <p:nvSpPr>
          <p:cNvPr id="1236" name="Google Shape;1236;p358"/>
          <p:cNvSpPr txBox="1">
            <a:spLocks noGrp="1"/>
          </p:cNvSpPr>
          <p:nvPr>
            <p:ph type="title"/>
          </p:nvPr>
        </p:nvSpPr>
        <p:spPr>
          <a:xfrm>
            <a:off x="838199" y="365126"/>
            <a:ext cx="7196847" cy="93821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POPs: What you should know</a:t>
            </a:r>
            <a:endParaRPr/>
          </a:p>
        </p:txBody>
      </p:sp>
      <p:sp>
        <p:nvSpPr>
          <p:cNvPr id="1237" name="Google Shape;1237;p358"/>
          <p:cNvSpPr txBox="1">
            <a:spLocks noGrp="1"/>
          </p:cNvSpPr>
          <p:nvPr>
            <p:ph type="body" idx="1"/>
          </p:nvPr>
        </p:nvSpPr>
        <p:spPr>
          <a:xfrm>
            <a:off x="838200" y="1138425"/>
            <a:ext cx="10515600" cy="5614200"/>
          </a:xfrm>
          <a:prstGeom prst="rect">
            <a:avLst/>
          </a:prstGeom>
          <a:noFill/>
          <a:ln>
            <a:noFill/>
          </a:ln>
        </p:spPr>
        <p:txBody>
          <a:bodyPr spcFirstLastPara="1" wrap="square" lIns="91425" tIns="45700" rIns="91425" bIns="45700" anchor="t" anchorCtr="0">
            <a:normAutofit fontScale="92500" lnSpcReduction="10000"/>
          </a:bodyPr>
          <a:lstStyle/>
          <a:p>
            <a:pPr marL="228600" lvl="0" indent="-212124" algn="l" rtl="0">
              <a:lnSpc>
                <a:spcPct val="120000"/>
              </a:lnSpc>
              <a:spcBef>
                <a:spcPts val="600"/>
              </a:spcBef>
              <a:spcAft>
                <a:spcPts val="0"/>
              </a:spcAft>
              <a:buClr>
                <a:schemeClr val="dk1"/>
              </a:buClr>
              <a:buSzPct val="123552"/>
              <a:buChar char="•"/>
            </a:pPr>
            <a:r>
              <a:rPr lang="en-US" sz="2800"/>
              <a:t>Also referred to as the </a:t>
            </a:r>
            <a:r>
              <a:rPr lang="en-US" sz="2800" b="1">
                <a:solidFill>
                  <a:schemeClr val="accent5"/>
                </a:solidFill>
              </a:rPr>
              <a:t>“mini-pill”</a:t>
            </a:r>
            <a:endParaRPr/>
          </a:p>
          <a:p>
            <a:pPr marL="228600" lvl="0" indent="-212124" algn="l" rtl="0">
              <a:lnSpc>
                <a:spcPct val="120000"/>
              </a:lnSpc>
              <a:spcBef>
                <a:spcPts val="600"/>
              </a:spcBef>
              <a:spcAft>
                <a:spcPts val="0"/>
              </a:spcAft>
              <a:buClr>
                <a:schemeClr val="dk1"/>
              </a:buClr>
              <a:buSzPct val="123552"/>
              <a:buChar char="•"/>
            </a:pPr>
            <a:r>
              <a:rPr lang="en-US" sz="2800"/>
              <a:t>Like COCs, they must be taken every day consistently - but POPs also need to be </a:t>
            </a:r>
            <a:r>
              <a:rPr lang="en-US" sz="2800" b="1">
                <a:solidFill>
                  <a:schemeClr val="accent5"/>
                </a:solidFill>
              </a:rPr>
              <a:t>taken at the same time every day</a:t>
            </a:r>
            <a:endParaRPr/>
          </a:p>
          <a:p>
            <a:pPr marL="228600" lvl="0" indent="-212124" algn="l" rtl="0">
              <a:lnSpc>
                <a:spcPct val="120000"/>
              </a:lnSpc>
              <a:spcBef>
                <a:spcPts val="600"/>
              </a:spcBef>
              <a:spcAft>
                <a:spcPts val="0"/>
              </a:spcAft>
              <a:buClr>
                <a:schemeClr val="dk1"/>
              </a:buClr>
              <a:buSzPct val="123552"/>
              <a:buChar char="•"/>
            </a:pPr>
            <a:r>
              <a:rPr lang="en-US" sz="2800"/>
              <a:t>There are </a:t>
            </a:r>
            <a:r>
              <a:rPr lang="en-US" sz="2800" b="1">
                <a:solidFill>
                  <a:schemeClr val="accent5"/>
                </a:solidFill>
              </a:rPr>
              <a:t>no breaks between packs </a:t>
            </a:r>
            <a:r>
              <a:rPr lang="en-US" sz="2800"/>
              <a:t>of pills, and no placebo pills, unlike COCs</a:t>
            </a:r>
            <a:endParaRPr/>
          </a:p>
          <a:p>
            <a:pPr marL="228600" marR="0" lvl="0" indent="-214183" algn="l" rtl="0">
              <a:lnSpc>
                <a:spcPct val="120000"/>
              </a:lnSpc>
              <a:spcBef>
                <a:spcPts val="600"/>
              </a:spcBef>
              <a:spcAft>
                <a:spcPts val="0"/>
              </a:spcAft>
              <a:buClr>
                <a:schemeClr val="dk1"/>
              </a:buClr>
              <a:buSzPct val="108108"/>
              <a:buFont typeface="Arial"/>
              <a:buChar char="•"/>
            </a:pPr>
            <a:r>
              <a:rPr lang="en-US" sz="2800" b="0" i="0">
                <a:solidFill>
                  <a:schemeClr val="dk1"/>
                </a:solidFill>
                <a:latin typeface="Source Sans Pro"/>
                <a:ea typeface="Source Sans Pro"/>
                <a:cs typeface="Source Sans Pro"/>
                <a:sym typeface="Source Sans Pro"/>
              </a:rPr>
              <a:t>POPs can be taken </a:t>
            </a:r>
            <a:r>
              <a:rPr lang="en-US" sz="2800" b="1" i="0">
                <a:solidFill>
                  <a:schemeClr val="accent5"/>
                </a:solidFill>
                <a:latin typeface="Source Sans Pro"/>
                <a:ea typeface="Source Sans Pro"/>
                <a:cs typeface="Source Sans Pro"/>
                <a:sym typeface="Source Sans Pro"/>
              </a:rPr>
              <a:t>immediately</a:t>
            </a:r>
            <a:r>
              <a:rPr lang="en-US" sz="2800" b="0" i="0">
                <a:solidFill>
                  <a:schemeClr val="dk1"/>
                </a:solidFill>
                <a:latin typeface="Source Sans Pro"/>
                <a:ea typeface="Source Sans Pro"/>
                <a:cs typeface="Source Sans Pro"/>
                <a:sym typeface="Source Sans Pro"/>
              </a:rPr>
              <a:t> after delivery by both breastfeeding and non-breastfeeding women</a:t>
            </a:r>
            <a:endParaRPr sz="2800"/>
          </a:p>
          <a:p>
            <a:pPr marL="228600" marR="0" lvl="0" indent="-214183" algn="l" rtl="0">
              <a:lnSpc>
                <a:spcPct val="120000"/>
              </a:lnSpc>
              <a:spcBef>
                <a:spcPts val="600"/>
              </a:spcBef>
              <a:spcAft>
                <a:spcPts val="0"/>
              </a:spcAft>
              <a:buClr>
                <a:schemeClr val="dk1"/>
              </a:buClr>
              <a:buSzPct val="108108"/>
              <a:buFont typeface="Arial"/>
              <a:buChar char="•"/>
            </a:pPr>
            <a:r>
              <a:rPr lang="en-US" sz="2800" b="0" i="0">
                <a:solidFill>
                  <a:schemeClr val="dk1"/>
                </a:solidFill>
                <a:latin typeface="Source Sans Pro"/>
                <a:ea typeface="Source Sans Pro"/>
                <a:cs typeface="Source Sans Pro"/>
                <a:sym typeface="Source Sans Pro"/>
              </a:rPr>
              <a:t>POPs have </a:t>
            </a:r>
            <a:r>
              <a:rPr lang="en-US" sz="2800" b="1" i="0">
                <a:solidFill>
                  <a:schemeClr val="accent5"/>
                </a:solidFill>
                <a:latin typeface="Source Sans Pro"/>
                <a:ea typeface="Source Sans Pro"/>
                <a:cs typeface="Source Sans Pro"/>
                <a:sym typeface="Source Sans Pro"/>
              </a:rPr>
              <a:t>no effect </a:t>
            </a:r>
            <a:r>
              <a:rPr lang="en-US" sz="2800" b="0" i="0">
                <a:solidFill>
                  <a:schemeClr val="dk1"/>
                </a:solidFill>
                <a:latin typeface="Source Sans Pro"/>
                <a:ea typeface="Source Sans Pro"/>
                <a:cs typeface="Source Sans Pro"/>
                <a:sym typeface="Source Sans Pro"/>
              </a:rPr>
              <a:t>on:</a:t>
            </a:r>
            <a:endParaRPr sz="2800"/>
          </a:p>
          <a:p>
            <a:pPr marL="685800" marR="0" lvl="1" indent="-214182" algn="l" rtl="0">
              <a:lnSpc>
                <a:spcPct val="120000"/>
              </a:lnSpc>
              <a:spcBef>
                <a:spcPts val="600"/>
              </a:spcBef>
              <a:spcAft>
                <a:spcPts val="0"/>
              </a:spcAft>
              <a:buClr>
                <a:schemeClr val="dk1"/>
              </a:buClr>
              <a:buSzPct val="108108"/>
              <a:buFont typeface="Arial"/>
              <a:buChar char="•"/>
            </a:pPr>
            <a:r>
              <a:rPr lang="en-US" sz="2800" b="0" i="0" u="none" strike="noStrike" cap="none">
                <a:solidFill>
                  <a:schemeClr val="dk1"/>
                </a:solidFill>
                <a:latin typeface="Source Sans Pro"/>
                <a:ea typeface="Source Sans Pro"/>
                <a:cs typeface="Source Sans Pro"/>
                <a:sym typeface="Source Sans Pro"/>
              </a:rPr>
              <a:t>When or for how long women can produce breast milk</a:t>
            </a:r>
            <a:endParaRPr sz="2800"/>
          </a:p>
          <a:p>
            <a:pPr marL="685800" marR="0" lvl="1" indent="-214182" algn="l" rtl="0">
              <a:lnSpc>
                <a:spcPct val="120000"/>
              </a:lnSpc>
              <a:spcBef>
                <a:spcPts val="600"/>
              </a:spcBef>
              <a:spcAft>
                <a:spcPts val="0"/>
              </a:spcAft>
              <a:buClr>
                <a:schemeClr val="dk1"/>
              </a:buClr>
              <a:buSzPct val="108108"/>
              <a:buFont typeface="Arial"/>
              <a:buChar char="•"/>
            </a:pPr>
            <a:r>
              <a:rPr lang="en-US" sz="2800" b="0" i="0" u="none" strike="noStrike" cap="none">
                <a:solidFill>
                  <a:schemeClr val="dk1"/>
                </a:solidFill>
                <a:latin typeface="Source Sans Pro"/>
                <a:ea typeface="Source Sans Pro"/>
                <a:cs typeface="Source Sans Pro"/>
                <a:sym typeface="Source Sans Pro"/>
              </a:rPr>
              <a:t>Quantity or quality of breast milk</a:t>
            </a:r>
            <a:endParaRPr sz="2800"/>
          </a:p>
          <a:p>
            <a:pPr marL="685800" marR="0" lvl="1" indent="-214182" algn="l" rtl="0">
              <a:lnSpc>
                <a:spcPct val="120000"/>
              </a:lnSpc>
              <a:spcBef>
                <a:spcPts val="600"/>
              </a:spcBef>
              <a:spcAft>
                <a:spcPts val="0"/>
              </a:spcAft>
              <a:buClr>
                <a:schemeClr val="dk1"/>
              </a:buClr>
              <a:buSzPct val="108108"/>
              <a:buFont typeface="Arial"/>
              <a:buChar char="•"/>
            </a:pPr>
            <a:r>
              <a:rPr lang="en-US" sz="2800" b="0" i="0" u="none" strike="noStrike" cap="none">
                <a:solidFill>
                  <a:schemeClr val="dk1"/>
                </a:solidFill>
                <a:latin typeface="Source Sans Pro"/>
                <a:ea typeface="Source Sans Pro"/>
                <a:cs typeface="Source Sans Pro"/>
                <a:sym typeface="Source Sans Pro"/>
              </a:rPr>
              <a:t>Health and development of the baby</a:t>
            </a:r>
            <a:endParaRPr sz="2900"/>
          </a:p>
          <a:p>
            <a:pPr marL="228600" lvl="0" indent="-25400" algn="l" rtl="0">
              <a:lnSpc>
                <a:spcPct val="130000"/>
              </a:lnSpc>
              <a:spcBef>
                <a:spcPts val="600"/>
              </a:spcBef>
              <a:spcAft>
                <a:spcPts val="0"/>
              </a:spcAft>
              <a:buClr>
                <a:schemeClr val="dk1"/>
              </a:buClr>
              <a:buSzPct val="119291"/>
              <a:buNone/>
            </a:pPr>
            <a:endParaRPr sz="29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242"/>
        <p:cNvGrpSpPr/>
        <p:nvPr/>
      </p:nvGrpSpPr>
      <p:grpSpPr>
        <a:xfrm>
          <a:off x="0" y="0"/>
          <a:ext cx="0" cy="0"/>
          <a:chOff x="0" y="0"/>
          <a:chExt cx="0" cy="0"/>
        </a:xfrm>
      </p:grpSpPr>
      <p:sp>
        <p:nvSpPr>
          <p:cNvPr id="1243" name="Google Shape;1243;p359"/>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POPs</a:t>
            </a:r>
            <a:endParaRPr/>
          </a:p>
        </p:txBody>
      </p:sp>
      <p:sp>
        <p:nvSpPr>
          <p:cNvPr id="1244" name="Google Shape;1244;p35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74</a:t>
            </a:fld>
            <a:endParaRPr/>
          </a:p>
        </p:txBody>
      </p:sp>
      <p:sp>
        <p:nvSpPr>
          <p:cNvPr id="1245" name="Google Shape;1245;p359"/>
          <p:cNvSpPr txBox="1"/>
          <p:nvPr/>
        </p:nvSpPr>
        <p:spPr>
          <a:xfrm>
            <a:off x="851452" y="1600200"/>
            <a:ext cx="5244548" cy="51816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Can use immediately after birth and during breastfeeding</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Quick return to 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Most health conditions do not affect safe or effective use of POPs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Does not interfere with sex</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Controlled by the woman</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1246" name="Google Shape;1246;p359"/>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No HIV/STI protection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Some users experience bothersome side effects, but these are not harmful and often temporary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800"/>
              <a:buFont typeface="Arial"/>
              <a:buChar char="•"/>
            </a:pPr>
            <a:r>
              <a:rPr lang="en-US" sz="2800" b="0" i="0" u="none" strike="noStrike" cap="none">
                <a:solidFill>
                  <a:schemeClr val="dk1"/>
                </a:solidFill>
                <a:latin typeface="Source Sans Pro"/>
                <a:ea typeface="Source Sans Pro"/>
                <a:cs typeface="Source Sans Pro"/>
                <a:sym typeface="Source Sans Pro"/>
              </a:rPr>
              <a:t>Requires medical screening for rare health risks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Google Shape;1252;p142"/>
          <p:cNvSpPr txBox="1">
            <a:spLocks noGrp="1"/>
          </p:cNvSpPr>
          <p:nvPr>
            <p:ph type="title"/>
          </p:nvPr>
        </p:nvSpPr>
        <p:spPr>
          <a:xfrm>
            <a:off x="838199" y="580541"/>
            <a:ext cx="10515601" cy="96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using the POP client screening checklist</a:t>
            </a:r>
            <a:endParaRPr/>
          </a:p>
        </p:txBody>
      </p:sp>
      <p:sp>
        <p:nvSpPr>
          <p:cNvPr id="1253" name="Google Shape;1253;p14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5</a:t>
            </a:r>
            <a:endParaRPr/>
          </a:p>
        </p:txBody>
      </p:sp>
      <p:sp>
        <p:nvSpPr>
          <p:cNvPr id="1254" name="Google Shape;1254;p1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75</a:t>
            </a:fld>
            <a:endParaRPr/>
          </a:p>
        </p:txBody>
      </p:sp>
      <p:grpSp>
        <p:nvGrpSpPr>
          <p:cNvPr id="1255" name="Google Shape;1255;p142"/>
          <p:cNvGrpSpPr/>
          <p:nvPr/>
        </p:nvGrpSpPr>
        <p:grpSpPr>
          <a:xfrm>
            <a:off x="126380" y="1456222"/>
            <a:ext cx="7904716" cy="4821237"/>
            <a:chOff x="1445902" y="1413164"/>
            <a:chExt cx="8713664" cy="5262273"/>
          </a:xfrm>
        </p:grpSpPr>
        <p:pic>
          <p:nvPicPr>
            <p:cNvPr id="1256" name="Google Shape;1256;p142"/>
            <p:cNvPicPr preferRelativeResize="0"/>
            <p:nvPr/>
          </p:nvPicPr>
          <p:blipFill rotWithShape="1">
            <a:blip r:embed="rId3">
              <a:alphaModFix/>
            </a:blip>
            <a:srcRect/>
            <a:stretch/>
          </p:blipFill>
          <p:spPr>
            <a:xfrm>
              <a:off x="4009417" y="1413164"/>
              <a:ext cx="4173165" cy="5231913"/>
            </a:xfrm>
            <a:prstGeom prst="rect">
              <a:avLst/>
            </a:prstGeom>
            <a:noFill/>
            <a:ln w="9525" cap="flat" cmpd="sng">
              <a:solidFill>
                <a:schemeClr val="dk1"/>
              </a:solidFill>
              <a:prstDash val="solid"/>
              <a:round/>
              <a:headEnd type="none" w="sm" len="sm"/>
              <a:tailEnd type="none" w="sm" len="sm"/>
            </a:ln>
          </p:spPr>
        </p:pic>
        <p:sp>
          <p:nvSpPr>
            <p:cNvPr id="1257" name="Google Shape;1257;p142"/>
            <p:cNvSpPr/>
            <p:nvPr/>
          </p:nvSpPr>
          <p:spPr>
            <a:xfrm>
              <a:off x="1445902" y="5072671"/>
              <a:ext cx="2084388" cy="1602766"/>
            </a:xfrm>
            <a:prstGeom prst="wedgeRoundRectCallout">
              <a:avLst>
                <a:gd name="adj1" fmla="val 66148"/>
                <a:gd name="adj2" fmla="val -33134"/>
                <a:gd name="adj3" fmla="val 16667"/>
              </a:avLst>
            </a:prstGeom>
            <a:solidFill>
              <a:srgbClr val="D7B9DB"/>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The checklist also gives instructions about initiating POPs.</a:t>
              </a:r>
              <a:endParaRPr sz="1800" b="1" i="0" u="none" strike="noStrike" cap="none">
                <a:solidFill>
                  <a:schemeClr val="dk1"/>
                </a:solidFill>
                <a:latin typeface="Arial"/>
                <a:ea typeface="Arial"/>
                <a:cs typeface="Arial"/>
                <a:sym typeface="Arial"/>
              </a:endParaRPr>
            </a:p>
          </p:txBody>
        </p:sp>
        <p:sp>
          <p:nvSpPr>
            <p:cNvPr id="1258" name="Google Shape;1258;p142"/>
            <p:cNvSpPr/>
            <p:nvPr/>
          </p:nvSpPr>
          <p:spPr>
            <a:xfrm>
              <a:off x="8664790" y="1650792"/>
              <a:ext cx="1268412" cy="2229766"/>
            </a:xfrm>
            <a:prstGeom prst="wedgeRoundRectCallout">
              <a:avLst>
                <a:gd name="adj1" fmla="val -104944"/>
                <a:gd name="adj2" fmla="val -7792"/>
                <a:gd name="adj3" fmla="val 16667"/>
              </a:avLst>
            </a:prstGeom>
            <a:solidFill>
              <a:srgbClr val="F9B4B4"/>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400" b="1" i="0" u="none" strike="noStrike" cap="none">
                  <a:solidFill>
                    <a:schemeClr val="dk1"/>
                  </a:solidFill>
                  <a:latin typeface="Arial"/>
                  <a:ea typeface="Arial"/>
                  <a:cs typeface="Arial"/>
                  <a:sym typeface="Arial"/>
                </a:rPr>
                <a:t>This set of questions identifies women who should not use POPs.</a:t>
              </a:r>
              <a:endParaRPr sz="1800" b="1" i="0" u="none" strike="noStrike" cap="none">
                <a:solidFill>
                  <a:schemeClr val="dk1"/>
                </a:solidFill>
                <a:latin typeface="Arial"/>
                <a:ea typeface="Arial"/>
                <a:cs typeface="Arial"/>
                <a:sym typeface="Arial"/>
              </a:endParaRPr>
            </a:p>
          </p:txBody>
        </p:sp>
        <p:sp>
          <p:nvSpPr>
            <p:cNvPr id="1259" name="Google Shape;1259;p142"/>
            <p:cNvSpPr/>
            <p:nvPr/>
          </p:nvSpPr>
          <p:spPr>
            <a:xfrm>
              <a:off x="8699066" y="4160376"/>
              <a:ext cx="1460500" cy="2340056"/>
            </a:xfrm>
            <a:prstGeom prst="wedgeRoundRectCallout">
              <a:avLst>
                <a:gd name="adj1" fmla="val -85759"/>
                <a:gd name="adj2" fmla="val -15426"/>
                <a:gd name="adj3" fmla="val 16667"/>
              </a:avLst>
            </a:prstGeom>
            <a:solidFill>
              <a:srgbClr val="66D2D6"/>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This set of questions identifies women who are not pregnant.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grpSp>
      <p:sp>
        <p:nvSpPr>
          <p:cNvPr id="1260" name="Google Shape;1260;p142"/>
          <p:cNvSpPr txBox="1"/>
          <p:nvPr/>
        </p:nvSpPr>
        <p:spPr>
          <a:xfrm>
            <a:off x="8294282" y="1530014"/>
            <a:ext cx="3546679" cy="40626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Who can use POPs?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chemeClr val="accent5"/>
                </a:solidFill>
                <a:latin typeface="Source Sans Pro"/>
                <a:ea typeface="Source Sans Pro"/>
                <a:cs typeface="Source Sans Pro"/>
                <a:sym typeface="Source Sans Pro"/>
              </a:rPr>
              <a:t>Answer YES or NO</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has HIV</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with jaundice (yellow eyes and skin)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40-year-old woman who smokes 20 cigarettes a day</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35-year-old woman with high blood pressure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breastfeeding woman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21-year-old woman who has lupus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65"/>
        <p:cNvGrpSpPr/>
        <p:nvPr/>
      </p:nvGrpSpPr>
      <p:grpSpPr>
        <a:xfrm>
          <a:off x="0" y="0"/>
          <a:ext cx="0" cy="0"/>
          <a:chOff x="0" y="0"/>
          <a:chExt cx="0" cy="0"/>
        </a:xfrm>
      </p:grpSpPr>
      <p:sp>
        <p:nvSpPr>
          <p:cNvPr id="1266" name="Google Shape;1266;p360"/>
          <p:cNvSpPr txBox="1">
            <a:spLocks noGrp="1"/>
          </p:cNvSpPr>
          <p:nvPr>
            <p:ph type="title"/>
          </p:nvPr>
        </p:nvSpPr>
        <p:spPr>
          <a:xfrm>
            <a:off x="838200" y="515677"/>
            <a:ext cx="10515600" cy="67474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POPs</a:t>
            </a:r>
            <a:endParaRPr/>
          </a:p>
        </p:txBody>
      </p:sp>
      <p:sp>
        <p:nvSpPr>
          <p:cNvPr id="1267" name="Google Shape;1267;p36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76</a:t>
            </a:fld>
            <a:endParaRPr/>
          </a:p>
        </p:txBody>
      </p:sp>
      <p:sp>
        <p:nvSpPr>
          <p:cNvPr id="1268" name="Google Shape;1268;p360"/>
          <p:cNvSpPr txBox="1"/>
          <p:nvPr/>
        </p:nvSpPr>
        <p:spPr>
          <a:xfrm>
            <a:off x="864977" y="1099136"/>
            <a:ext cx="10679350" cy="5393738"/>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3200"/>
              <a:buFont typeface="Arial"/>
              <a:buNone/>
            </a:pPr>
            <a:r>
              <a:rPr lang="en-US" sz="3200" b="1" i="0" u="none" strike="noStrike" cap="none">
                <a:solidFill>
                  <a:schemeClr val="accent5"/>
                </a:solidFill>
                <a:latin typeface="Source Sans Pro"/>
                <a:ea typeface="Source Sans Pro"/>
                <a:cs typeface="Source Sans Pro"/>
                <a:sym typeface="Source Sans Pro"/>
              </a:rPr>
              <a:t>1. What to do </a:t>
            </a:r>
            <a:r>
              <a:rPr lang="en-US" sz="3200" b="0" i="0" u="none" strike="noStrike" cap="none">
                <a:solidFill>
                  <a:schemeClr val="accent5"/>
                </a:solidFill>
                <a:latin typeface="Source Sans Pro"/>
                <a:ea typeface="Source Sans Pro"/>
                <a:cs typeface="Source Sans Pro"/>
                <a:sym typeface="Source Sans Pro"/>
              </a:rPr>
              <a:t>to use the method:</a:t>
            </a:r>
            <a:endParaRPr sz="1400" b="0" i="0" u="none" strike="noStrike" cap="none">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3200"/>
              <a:buFont typeface="Arial"/>
              <a:buNone/>
            </a:pPr>
            <a:endParaRPr sz="3200" b="0" i="0" u="none" strike="noStrike" cap="none">
              <a:solidFill>
                <a:schemeClr val="accent5"/>
              </a:solidFill>
              <a:latin typeface="Source Sans Pro"/>
              <a:ea typeface="Source Sans Pro"/>
              <a:cs typeface="Source Sans Pro"/>
              <a:sym typeface="Source Sans Pro"/>
            </a:endParaRPr>
          </a:p>
        </p:txBody>
      </p:sp>
      <p:sp>
        <p:nvSpPr>
          <p:cNvPr id="1269" name="Google Shape;1269;p360"/>
          <p:cNvSpPr txBox="1"/>
          <p:nvPr/>
        </p:nvSpPr>
        <p:spPr>
          <a:xfrm>
            <a:off x="864977" y="1810505"/>
            <a:ext cx="8487415" cy="4965934"/>
          </a:xfrm>
          <a:prstGeom prst="rect">
            <a:avLst/>
          </a:prstGeom>
          <a:noFill/>
          <a:ln>
            <a:noFill/>
          </a:ln>
        </p:spPr>
        <p:txBody>
          <a:bodyPr spcFirstLastPara="1" wrap="square" lIns="91425" tIns="45700" rIns="91425" bIns="45700" anchor="t" anchorCtr="0">
            <a:spAutoFit/>
          </a:bodyPr>
          <a:lstStyle/>
          <a:p>
            <a:pPr marL="227013" marR="0" lvl="0" indent="-227013" algn="l" rtl="0">
              <a:lnSpc>
                <a:spcPct val="100000"/>
              </a:lnSpc>
              <a:spcBef>
                <a:spcPts val="0"/>
              </a:spcBef>
              <a:spcAft>
                <a:spcPts val="0"/>
              </a:spcAft>
              <a:buClr>
                <a:srgbClr val="FF3300"/>
              </a:buClr>
              <a:buSzPts val="2000"/>
              <a:buFont typeface="Arial"/>
              <a:buNone/>
            </a:pPr>
            <a:r>
              <a:rPr lang="en-US" sz="2000" b="1" i="1" u="none" strike="noStrike" cap="none">
                <a:solidFill>
                  <a:schemeClr val="accent5"/>
                </a:solidFill>
                <a:latin typeface="Arial"/>
                <a:ea typeface="Arial"/>
                <a:cs typeface="Arial"/>
                <a:sym typeface="Arial"/>
              </a:rPr>
              <a:t>If she is using the 28- or the 35-pill pack:</a:t>
            </a:r>
            <a:endParaRPr sz="2000" b="1" i="0" u="none" strike="noStrike" cap="none">
              <a:solidFill>
                <a:schemeClr val="accent5"/>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When one pack is finished, she should take the first pill from the next pack on </a:t>
            </a:r>
            <a:r>
              <a:rPr lang="en-US" sz="1900" b="1" i="0" u="none" strike="noStrike" cap="none">
                <a:solidFill>
                  <a:schemeClr val="accent5"/>
                </a:solidFill>
                <a:latin typeface="Source Sans Pro"/>
                <a:ea typeface="Source Sans Pro"/>
                <a:cs typeface="Source Sans Pro"/>
                <a:sym typeface="Source Sans Pro"/>
              </a:rPr>
              <a:t>the very next day at the same time of day</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forgets a pill, </a:t>
            </a:r>
            <a:r>
              <a:rPr lang="en-US" sz="1900" b="1" i="0" u="none" strike="noStrike" cap="none">
                <a:solidFill>
                  <a:schemeClr val="accent5"/>
                </a:solidFill>
                <a:latin typeface="Source Sans Pro"/>
                <a:ea typeface="Source Sans Pro"/>
                <a:cs typeface="Source Sans Pro"/>
                <a:sym typeface="Source Sans Pro"/>
              </a:rPr>
              <a:t>take one as soon as she remembers</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is </a:t>
            </a:r>
            <a:r>
              <a:rPr lang="en-US" sz="1900" b="1" i="0" u="none" strike="noStrike" cap="none">
                <a:solidFill>
                  <a:schemeClr val="accent5"/>
                </a:solidFill>
                <a:latin typeface="Source Sans Pro"/>
                <a:ea typeface="Source Sans Pro"/>
                <a:cs typeface="Source Sans Pro"/>
                <a:sym typeface="Source Sans Pro"/>
              </a:rPr>
              <a:t>more than 3 hours late </a:t>
            </a:r>
            <a:r>
              <a:rPr lang="en-US" sz="1900" b="0" i="0" u="none" strike="noStrike" cap="none">
                <a:solidFill>
                  <a:schemeClr val="dk1"/>
                </a:solidFill>
                <a:latin typeface="Source Sans Pro"/>
                <a:ea typeface="Source Sans Pro"/>
                <a:cs typeface="Source Sans Pro"/>
                <a:sym typeface="Source Sans Pro"/>
              </a:rPr>
              <a:t>and has regular periods, she should take a missed pill as soon as possible and </a:t>
            </a:r>
            <a:r>
              <a:rPr lang="en-US" sz="1900" b="1" i="0" u="none" strike="noStrike" cap="none">
                <a:solidFill>
                  <a:schemeClr val="accent5"/>
                </a:solidFill>
                <a:latin typeface="Source Sans Pro"/>
                <a:ea typeface="Source Sans Pro"/>
                <a:cs typeface="Source Sans Pro"/>
                <a:sym typeface="Source Sans Pro"/>
              </a:rPr>
              <a:t>use a back up method </a:t>
            </a:r>
            <a:r>
              <a:rPr lang="en-US" sz="1900" b="0" i="0" u="none" strike="noStrike" cap="none">
                <a:solidFill>
                  <a:schemeClr val="dk1"/>
                </a:solidFill>
                <a:latin typeface="Source Sans Pro"/>
                <a:ea typeface="Source Sans Pro"/>
                <a:cs typeface="Source Sans Pro"/>
                <a:sym typeface="Source Sans Pro"/>
              </a:rPr>
              <a:t>(such as condoms, spermicides) for two days. If she has had sex in the last 5 days, consider an emergency contraceptive method (ECPs or go to a facility for copper IUD)</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is </a:t>
            </a:r>
            <a:r>
              <a:rPr lang="en-US" sz="1900" b="1" i="0" u="none" strike="noStrike" cap="none">
                <a:solidFill>
                  <a:schemeClr val="accent5"/>
                </a:solidFill>
                <a:latin typeface="Source Sans Pro"/>
                <a:ea typeface="Source Sans Pro"/>
                <a:cs typeface="Source Sans Pro"/>
                <a:sym typeface="Source Sans Pro"/>
              </a:rPr>
              <a:t>more than 3 hours late, is breastfeeding and bleeding has not returned</a:t>
            </a:r>
            <a:r>
              <a:rPr lang="en-US" sz="1900" b="0" i="0" u="none" strike="noStrike" cap="none">
                <a:solidFill>
                  <a:schemeClr val="dk1"/>
                </a:solidFill>
                <a:latin typeface="Source Sans Pro"/>
                <a:ea typeface="Source Sans Pro"/>
                <a:cs typeface="Source Sans Pro"/>
                <a:sym typeface="Source Sans Pro"/>
              </a:rPr>
              <a:t>, then she should take the missed pill as soon as possible, and no condoms, spermicides or EC is necessary</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900"/>
              <a:buFont typeface="Arial"/>
              <a:buChar char="•"/>
            </a:pPr>
            <a:r>
              <a:rPr lang="en-US" sz="1900" b="0" i="0" u="none" strike="noStrike" cap="none">
                <a:solidFill>
                  <a:schemeClr val="dk1"/>
                </a:solidFill>
                <a:latin typeface="Source Sans Pro"/>
                <a:ea typeface="Source Sans Pro"/>
                <a:cs typeface="Source Sans Pro"/>
                <a:sym typeface="Source Sans Pro"/>
              </a:rPr>
              <a:t>If she </a:t>
            </a:r>
            <a:r>
              <a:rPr lang="en-US" sz="1900" b="1" i="0" u="none" strike="noStrike" cap="none">
                <a:solidFill>
                  <a:schemeClr val="accent5"/>
                </a:solidFill>
                <a:latin typeface="Source Sans Pro"/>
                <a:ea typeface="Source Sans Pro"/>
                <a:cs typeface="Source Sans Pro"/>
                <a:sym typeface="Source Sans Pro"/>
              </a:rPr>
              <a:t>vomits or has severe diarrhea </a:t>
            </a:r>
            <a:r>
              <a:rPr lang="en-US" sz="1900" b="0" i="0" u="none" strike="noStrike" cap="none">
                <a:solidFill>
                  <a:schemeClr val="dk1"/>
                </a:solidFill>
                <a:latin typeface="Source Sans Pro"/>
                <a:ea typeface="Source Sans Pro"/>
                <a:cs typeface="Source Sans Pro"/>
                <a:sym typeface="Source Sans Pro"/>
              </a:rPr>
              <a:t>within 2 hours after taking a pill, she should take another pill from her pack as soon as possible and keep taking pills as usual</a:t>
            </a:r>
            <a:endParaRPr sz="1400" b="0" i="0" u="none" strike="noStrike" cap="none">
              <a:solidFill>
                <a:srgbClr val="000000"/>
              </a:solidFill>
              <a:latin typeface="Arial"/>
              <a:ea typeface="Arial"/>
              <a:cs typeface="Arial"/>
              <a:sym typeface="Arial"/>
            </a:endParaRPr>
          </a:p>
        </p:txBody>
      </p:sp>
      <p:pic>
        <p:nvPicPr>
          <p:cNvPr id="1270" name="Google Shape;1270;p360"/>
          <p:cNvPicPr preferRelativeResize="0"/>
          <p:nvPr/>
        </p:nvPicPr>
        <p:blipFill rotWithShape="1">
          <a:blip r:embed="rId3">
            <a:alphaModFix/>
          </a:blip>
          <a:srcRect/>
          <a:stretch/>
        </p:blipFill>
        <p:spPr>
          <a:xfrm>
            <a:off x="9352400" y="1810500"/>
            <a:ext cx="2336900" cy="2835444"/>
          </a:xfrm>
          <a:prstGeom prst="rect">
            <a:avLst/>
          </a:prstGeom>
          <a:noFill/>
          <a:ln>
            <a:noFill/>
          </a:ln>
        </p:spPr>
      </p:pic>
      <p:sp>
        <p:nvSpPr>
          <p:cNvPr id="1271" name="Google Shape;1271;p360"/>
          <p:cNvSpPr txBox="1"/>
          <p:nvPr/>
        </p:nvSpPr>
        <p:spPr>
          <a:xfrm>
            <a:off x="9374107" y="4645956"/>
            <a:ext cx="22935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76"/>
        <p:cNvGrpSpPr/>
        <p:nvPr/>
      </p:nvGrpSpPr>
      <p:grpSpPr>
        <a:xfrm>
          <a:off x="0" y="0"/>
          <a:ext cx="0" cy="0"/>
          <a:chOff x="0" y="0"/>
          <a:chExt cx="0" cy="0"/>
        </a:xfrm>
      </p:grpSpPr>
      <p:sp>
        <p:nvSpPr>
          <p:cNvPr id="1277" name="Google Shape;1277;p361"/>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POPs (continued)</a:t>
            </a:r>
            <a:endParaRPr/>
          </a:p>
        </p:txBody>
      </p:sp>
      <p:sp>
        <p:nvSpPr>
          <p:cNvPr id="1278" name="Google Shape;1278;p36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77</a:t>
            </a:fld>
            <a:endParaRPr/>
          </a:p>
        </p:txBody>
      </p:sp>
      <p:sp>
        <p:nvSpPr>
          <p:cNvPr id="1279" name="Google Shape;1279;p361"/>
          <p:cNvSpPr txBox="1"/>
          <p:nvPr/>
        </p:nvSpPr>
        <p:spPr>
          <a:xfrm>
            <a:off x="851450" y="1600200"/>
            <a:ext cx="7389300" cy="5075100"/>
          </a:xfrm>
          <a:prstGeom prst="rect">
            <a:avLst/>
          </a:prstGeom>
          <a:noFill/>
          <a:ln>
            <a:noFill/>
          </a:ln>
        </p:spPr>
        <p:txBody>
          <a:bodyPr spcFirstLastPara="1" wrap="square" lIns="91425" tIns="45700" rIns="91425" bIns="45700" anchor="t" anchorCtr="0">
            <a:normAutofit fontScale="625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4500" b="1" i="0" u="none" strike="noStrike" cap="none">
                <a:solidFill>
                  <a:schemeClr val="accent5"/>
                </a:solidFill>
                <a:latin typeface="Source Sans Pro"/>
                <a:ea typeface="Source Sans Pro"/>
                <a:cs typeface="Source Sans Pro"/>
                <a:sym typeface="Source Sans Pro"/>
              </a:rPr>
              <a:t>2. What to expect </a:t>
            </a:r>
            <a:r>
              <a:rPr lang="en-US" sz="4500" b="0" i="0" u="none" strike="noStrike" cap="none">
                <a:solidFill>
                  <a:schemeClr val="accent5"/>
                </a:solidFill>
                <a:latin typeface="Source Sans Pro"/>
                <a:ea typeface="Source Sans Pro"/>
                <a:cs typeface="Source Sans Pro"/>
                <a:sym typeface="Source Sans Pro"/>
              </a:rPr>
              <a:t>when using the method:</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Breastfeeding women normally do not have monthly bleeding for several months after giving birth. POPs lengthen this period of time </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For non-breastfeeding women, there will likely be  frequent or irregular bleeding for the first several months, followed by regular bleeding or continued irregular bleeding </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Other side effects, like headaches or nausea, usually go away after the first few months</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make a plan to remember to take the pill each day at the same time</a:t>
            </a:r>
            <a:endParaRPr sz="1400" b="0" i="0" u="none" strike="noStrike" cap="none">
              <a:solidFill>
                <a:srgbClr val="000000"/>
              </a:solidFill>
              <a:latin typeface="Arial"/>
              <a:ea typeface="Arial"/>
              <a:cs typeface="Arial"/>
              <a:sym typeface="Arial"/>
            </a:endParaRPr>
          </a:p>
          <a:p>
            <a:pPr marL="742950" marR="0" lvl="0" indent="-285750" algn="l" rtl="0">
              <a:lnSpc>
                <a:spcPct val="130000"/>
              </a:lnSpc>
              <a:spcBef>
                <a:spcPts val="600"/>
              </a:spcBef>
              <a:spcAft>
                <a:spcPts val="0"/>
              </a:spcAft>
              <a:buClr>
                <a:srgbClr val="000000"/>
              </a:buClr>
              <a:buSzPct val="100000"/>
              <a:buFont typeface="Arial"/>
              <a:buChar char="•"/>
            </a:pPr>
            <a:r>
              <a:rPr lang="en-US" sz="3200" b="0" i="0" u="none" strike="noStrike" cap="none">
                <a:solidFill>
                  <a:schemeClr val="dk1"/>
                </a:solidFill>
                <a:latin typeface="Source Sans Pro"/>
                <a:ea typeface="Source Sans Pro"/>
                <a:cs typeface="Source Sans Pro"/>
                <a:sym typeface="Source Sans Pro"/>
              </a:rPr>
              <a:t>S/he should make a plan to get ECPs if she forgets her pills</a:t>
            </a:r>
            <a:endParaRPr sz="2700" b="0" i="0" u="none" strike="noStrike" cap="none">
              <a:solidFill>
                <a:schemeClr val="dk1"/>
              </a:solidFill>
              <a:latin typeface="Source Sans Pro"/>
              <a:ea typeface="Source Sans Pro"/>
              <a:cs typeface="Source Sans Pro"/>
              <a:sym typeface="Source Sans Pro"/>
            </a:endParaRPr>
          </a:p>
        </p:txBody>
      </p:sp>
      <p:pic>
        <p:nvPicPr>
          <p:cNvPr id="1280" name="Google Shape;1280;p361"/>
          <p:cNvPicPr preferRelativeResize="0"/>
          <p:nvPr/>
        </p:nvPicPr>
        <p:blipFill rotWithShape="1">
          <a:blip r:embed="rId3">
            <a:alphaModFix/>
          </a:blip>
          <a:srcRect/>
          <a:stretch/>
        </p:blipFill>
        <p:spPr>
          <a:xfrm>
            <a:off x="8771168" y="1656096"/>
            <a:ext cx="2582632" cy="1512686"/>
          </a:xfrm>
          <a:prstGeom prst="rect">
            <a:avLst/>
          </a:prstGeom>
          <a:noFill/>
          <a:ln>
            <a:noFill/>
          </a:ln>
        </p:spPr>
      </p:pic>
      <p:pic>
        <p:nvPicPr>
          <p:cNvPr id="1281" name="Google Shape;1281;p361"/>
          <p:cNvPicPr preferRelativeResize="0"/>
          <p:nvPr/>
        </p:nvPicPr>
        <p:blipFill rotWithShape="1">
          <a:blip r:embed="rId4">
            <a:alphaModFix/>
          </a:blip>
          <a:srcRect/>
          <a:stretch/>
        </p:blipFill>
        <p:spPr>
          <a:xfrm>
            <a:off x="8700299" y="3689219"/>
            <a:ext cx="2724369" cy="2377778"/>
          </a:xfrm>
          <a:prstGeom prst="rect">
            <a:avLst/>
          </a:prstGeom>
          <a:noFill/>
          <a:ln>
            <a:noFill/>
          </a:ln>
        </p:spPr>
      </p:pic>
      <p:sp>
        <p:nvSpPr>
          <p:cNvPr id="1282" name="Google Shape;1282;p361"/>
          <p:cNvSpPr txBox="1"/>
          <p:nvPr/>
        </p:nvSpPr>
        <p:spPr>
          <a:xfrm>
            <a:off x="8915782" y="6064131"/>
            <a:ext cx="22935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TRP POPs module/FP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pic>
        <p:nvPicPr>
          <p:cNvPr id="1288" name="Google Shape;1288;p362"/>
          <p:cNvPicPr preferRelativeResize="0"/>
          <p:nvPr/>
        </p:nvPicPr>
        <p:blipFill rotWithShape="1">
          <a:blip r:embed="rId3">
            <a:alphaModFix/>
          </a:blip>
          <a:srcRect/>
          <a:stretch/>
        </p:blipFill>
        <p:spPr>
          <a:xfrm>
            <a:off x="8406062" y="0"/>
            <a:ext cx="3785938" cy="6858000"/>
          </a:xfrm>
          <a:prstGeom prst="rect">
            <a:avLst/>
          </a:prstGeom>
          <a:noFill/>
          <a:ln>
            <a:noFill/>
          </a:ln>
        </p:spPr>
      </p:pic>
      <p:sp>
        <p:nvSpPr>
          <p:cNvPr id="1289" name="Google Shape;1289;p362"/>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3 Ws: POPs (continued)</a:t>
            </a:r>
            <a:endParaRPr/>
          </a:p>
        </p:txBody>
      </p:sp>
      <p:sp>
        <p:nvSpPr>
          <p:cNvPr id="1290" name="Google Shape;1290;p3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78</a:t>
            </a:fld>
            <a:endParaRPr/>
          </a:p>
        </p:txBody>
      </p:sp>
      <p:sp>
        <p:nvSpPr>
          <p:cNvPr id="1291" name="Google Shape;1291;p362"/>
          <p:cNvSpPr txBox="1"/>
          <p:nvPr/>
        </p:nvSpPr>
        <p:spPr>
          <a:xfrm>
            <a:off x="851451" y="1600200"/>
            <a:ext cx="7554611" cy="5181600"/>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00000"/>
              </a:lnSpc>
              <a:spcBef>
                <a:spcPts val="0"/>
              </a:spcBef>
              <a:spcAft>
                <a:spcPts val="0"/>
              </a:spcAft>
              <a:buClr>
                <a:srgbClr val="000000"/>
              </a:buClr>
              <a:buSzPct val="100000"/>
              <a:buFont typeface="Arial"/>
              <a:buNone/>
            </a:pPr>
            <a:r>
              <a:rPr lang="en-US" sz="3600" b="1" i="0" u="none" strike="noStrike" cap="none">
                <a:solidFill>
                  <a:schemeClr val="accent5"/>
                </a:solidFill>
                <a:latin typeface="Source Sans Pro"/>
                <a:ea typeface="Source Sans Pro"/>
                <a:cs typeface="Source Sans Pro"/>
                <a:sym typeface="Source Sans Pro"/>
              </a:rPr>
              <a:t>3. When </a:t>
            </a:r>
            <a:r>
              <a:rPr lang="en-US" sz="3600" b="0" i="0" u="none" strike="noStrike" cap="none">
                <a:solidFill>
                  <a:schemeClr val="accent5"/>
                </a:solidFill>
                <a:latin typeface="Source Sans Pro"/>
                <a:ea typeface="Source Sans Pro"/>
                <a:cs typeface="Source Sans Pro"/>
                <a:sym typeface="Source Sans Pro"/>
              </a:rPr>
              <a:t>to come back:</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Before the last pack is finished for resupply</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stops breastfeeding and wants to switch to another method</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experiences pain in the lower abdomen, heavy or prolonged bleeding, or sudden bleeding after several months of regular bleeding, she should see a higher-level provider</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needs back up methods like condoms, ECPs or spermicides</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has any questions or concerns</a:t>
            </a:r>
            <a:endParaRPr sz="1400" b="0" i="0" u="none" strike="noStrike" cap="none">
              <a:solidFill>
                <a:srgbClr val="000000"/>
              </a:solidFill>
              <a:latin typeface="Arial"/>
              <a:ea typeface="Arial"/>
              <a:cs typeface="Arial"/>
              <a:sym typeface="Arial"/>
            </a:endParaRPr>
          </a:p>
          <a:p>
            <a:pPr marL="857250" marR="0" lvl="0" indent="-457262" algn="l" rtl="0">
              <a:lnSpc>
                <a:spcPct val="120000"/>
              </a:lnSpc>
              <a:spcBef>
                <a:spcPts val="600"/>
              </a:spcBef>
              <a:spcAft>
                <a:spcPts val="0"/>
              </a:spcAft>
              <a:buClr>
                <a:srgbClr val="000000"/>
              </a:buClr>
              <a:buSzPct val="100000"/>
              <a:buFont typeface="Arial"/>
              <a:buChar char="•"/>
            </a:pPr>
            <a:r>
              <a:rPr lang="en-US" sz="2900" b="0" i="0" u="none" strike="noStrike" cap="none">
                <a:solidFill>
                  <a:schemeClr val="dk1"/>
                </a:solidFill>
                <a:latin typeface="Source Sans Pro"/>
                <a:ea typeface="Source Sans Pro"/>
                <a:cs typeface="Source Sans Pro"/>
                <a:sym typeface="Source Sans Pro"/>
              </a:rPr>
              <a:t>If s/he thinks she is pregnant and wants a pregnancy test, or if she wants to get pregnant</a:t>
            </a:r>
            <a:endParaRPr sz="1400" b="0" i="0" u="none" strike="noStrike" cap="none">
              <a:solidFill>
                <a:srgbClr val="000000"/>
              </a:solidFill>
              <a:latin typeface="Arial"/>
              <a:ea typeface="Arial"/>
              <a:cs typeface="Arial"/>
              <a:sym typeface="Arial"/>
            </a:endParaRPr>
          </a:p>
          <a:p>
            <a:pPr marL="739775" marR="0" lvl="0" indent="-135255" algn="l" rtl="0">
              <a:lnSpc>
                <a:spcPct val="110000"/>
              </a:lnSpc>
              <a:spcBef>
                <a:spcPts val="600"/>
              </a:spcBef>
              <a:spcAft>
                <a:spcPts val="0"/>
              </a:spcAft>
              <a:buClr>
                <a:srgbClr val="000000"/>
              </a:buClr>
              <a:buSzPct val="100000"/>
              <a:buFont typeface="Arial"/>
              <a:buNone/>
            </a:pPr>
            <a:endParaRPr sz="2800" b="0" i="0" u="none" strike="noStrike" cap="none">
              <a:solidFill>
                <a:schemeClr val="dk1"/>
              </a:solidFill>
              <a:latin typeface="Source Sans Pro"/>
              <a:ea typeface="Source Sans Pro"/>
              <a:cs typeface="Source Sans Pro"/>
              <a:sym typeface="Source Sans Pro"/>
            </a:endParaRPr>
          </a:p>
        </p:txBody>
      </p:sp>
      <p:sp>
        <p:nvSpPr>
          <p:cNvPr id="1292" name="Google Shape;1292;p362"/>
          <p:cNvSpPr txBox="1"/>
          <p:nvPr/>
        </p:nvSpPr>
        <p:spPr>
          <a:xfrm>
            <a:off x="8406050" y="6585000"/>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97"/>
        <p:cNvGrpSpPr/>
        <p:nvPr/>
      </p:nvGrpSpPr>
      <p:grpSpPr>
        <a:xfrm>
          <a:off x="0" y="0"/>
          <a:ext cx="0" cy="0"/>
          <a:chOff x="0" y="0"/>
          <a:chExt cx="0" cy="0"/>
        </a:xfrm>
      </p:grpSpPr>
      <p:sp>
        <p:nvSpPr>
          <p:cNvPr id="1298" name="Google Shape;1298;p363"/>
          <p:cNvSpPr txBox="1">
            <a:spLocks noGrp="1"/>
          </p:cNvSpPr>
          <p:nvPr>
            <p:ph type="title"/>
          </p:nvPr>
        </p:nvSpPr>
        <p:spPr>
          <a:xfrm>
            <a:off x="838200" y="50273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Correcting misunderstandings</a:t>
            </a:r>
            <a:endParaRPr/>
          </a:p>
        </p:txBody>
      </p:sp>
      <p:sp>
        <p:nvSpPr>
          <p:cNvPr id="1299" name="Google Shape;1299;p363"/>
          <p:cNvSpPr txBox="1">
            <a:spLocks noGrp="1"/>
          </p:cNvSpPr>
          <p:nvPr>
            <p:ph type="body" idx="1"/>
          </p:nvPr>
        </p:nvSpPr>
        <p:spPr>
          <a:xfrm>
            <a:off x="838200" y="1437775"/>
            <a:ext cx="7137300" cy="5352600"/>
          </a:xfrm>
          <a:prstGeom prst="rect">
            <a:avLst/>
          </a:prstGeom>
          <a:noFill/>
          <a:ln>
            <a:noFill/>
          </a:ln>
        </p:spPr>
        <p:txBody>
          <a:bodyPr spcFirstLastPara="1" wrap="square" lIns="91425" tIns="45700" rIns="91425" bIns="45700" anchor="t" anchorCtr="0">
            <a:normAutofit/>
          </a:bodyPr>
          <a:lstStyle/>
          <a:p>
            <a:pPr marL="88900" lvl="0" indent="0" algn="l" rtl="0">
              <a:lnSpc>
                <a:spcPct val="150000"/>
              </a:lnSpc>
              <a:spcBef>
                <a:spcPts val="0"/>
              </a:spcBef>
              <a:spcAft>
                <a:spcPts val="0"/>
              </a:spcAft>
              <a:buSzPts val="2200"/>
              <a:buNone/>
            </a:pPr>
            <a:r>
              <a:rPr lang="en-US" sz="3000" b="1">
                <a:solidFill>
                  <a:schemeClr val="accent5"/>
                </a:solidFill>
              </a:rPr>
              <a:t>Facts about POPs:</a:t>
            </a:r>
            <a:endParaRPr/>
          </a:p>
          <a:p>
            <a:pPr marL="457200" lvl="0" indent="-368300" algn="l" rtl="0">
              <a:lnSpc>
                <a:spcPct val="150000"/>
              </a:lnSpc>
              <a:spcBef>
                <a:spcPts val="0"/>
              </a:spcBef>
              <a:spcAft>
                <a:spcPts val="0"/>
              </a:spcAft>
              <a:buSzPts val="2200"/>
              <a:buFont typeface="Arial"/>
              <a:buChar char="•"/>
            </a:pPr>
            <a:r>
              <a:rPr lang="en-US" sz="2800"/>
              <a:t>They do not cause a breastfeeding woman’s milk to dry up.</a:t>
            </a:r>
            <a:endParaRPr/>
          </a:p>
          <a:p>
            <a:pPr marL="457200" lvl="0" indent="-368300" algn="l" rtl="0">
              <a:lnSpc>
                <a:spcPct val="150000"/>
              </a:lnSpc>
              <a:spcBef>
                <a:spcPts val="0"/>
              </a:spcBef>
              <a:spcAft>
                <a:spcPts val="0"/>
              </a:spcAft>
              <a:buSzPts val="2200"/>
              <a:buFont typeface="Arial"/>
              <a:buChar char="•"/>
            </a:pPr>
            <a:r>
              <a:rPr lang="en-US" sz="2800"/>
              <a:t>They do not make women infertile.</a:t>
            </a:r>
            <a:endParaRPr/>
          </a:p>
          <a:p>
            <a:pPr marL="457200" lvl="0" indent="-368300" algn="l" rtl="0">
              <a:lnSpc>
                <a:spcPct val="150000"/>
              </a:lnSpc>
              <a:spcBef>
                <a:spcPts val="0"/>
              </a:spcBef>
              <a:spcAft>
                <a:spcPts val="0"/>
              </a:spcAft>
              <a:buSzPts val="2200"/>
              <a:buFont typeface="Arial"/>
              <a:buChar char="•"/>
            </a:pPr>
            <a:r>
              <a:rPr lang="en-US" sz="2800"/>
              <a:t>They do not cause diarrhea in breastfeeding babies.</a:t>
            </a:r>
            <a:endParaRPr/>
          </a:p>
          <a:p>
            <a:pPr marL="457200" lvl="0" indent="-368300" algn="l" rtl="0">
              <a:lnSpc>
                <a:spcPct val="150000"/>
              </a:lnSpc>
              <a:spcBef>
                <a:spcPts val="0"/>
              </a:spcBef>
              <a:spcAft>
                <a:spcPts val="0"/>
              </a:spcAft>
              <a:buSzPts val="2200"/>
              <a:buFont typeface="Arial"/>
              <a:buChar char="•"/>
            </a:pPr>
            <a:r>
              <a:rPr lang="en-US" sz="2800"/>
              <a:t>They do not disrupt an existing pregnancy.</a:t>
            </a:r>
            <a:endParaRPr/>
          </a:p>
        </p:txBody>
      </p:sp>
      <p:sp>
        <p:nvSpPr>
          <p:cNvPr id="1300" name="Google Shape;1300;p36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79</a:t>
            </a:fld>
            <a:endParaRPr/>
          </a:p>
        </p:txBody>
      </p:sp>
      <p:sp>
        <p:nvSpPr>
          <p:cNvPr id="1301" name="Google Shape;1301;p363"/>
          <p:cNvSpPr txBox="1"/>
          <p:nvPr/>
        </p:nvSpPr>
        <p:spPr>
          <a:xfrm>
            <a:off x="9172939" y="3259093"/>
            <a:ext cx="1108649" cy="365125"/>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PSI</a:t>
            </a:r>
            <a:endParaRPr sz="1400" b="0" i="0" u="none" strike="noStrike" cap="none">
              <a:solidFill>
                <a:srgbClr val="000000"/>
              </a:solidFill>
              <a:latin typeface="Arial"/>
              <a:ea typeface="Arial"/>
              <a:cs typeface="Arial"/>
              <a:sym typeface="Arial"/>
            </a:endParaRPr>
          </a:p>
        </p:txBody>
      </p:sp>
      <p:sp>
        <p:nvSpPr>
          <p:cNvPr id="1302" name="Google Shape;1302;p363"/>
          <p:cNvSpPr txBox="1"/>
          <p:nvPr/>
        </p:nvSpPr>
        <p:spPr>
          <a:xfrm>
            <a:off x="8681738" y="5282775"/>
            <a:ext cx="2963700" cy="1968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lt1"/>
              </a:buClr>
              <a:buSzPct val="160000"/>
              <a:buFont typeface="Source Sans Pro"/>
              <a:buNone/>
            </a:pPr>
            <a:r>
              <a:rPr lang="en-US" sz="1000" b="0" i="0" u="none" strike="noStrike" cap="none">
                <a:solidFill>
                  <a:schemeClr val="lt1"/>
                </a:solidFill>
                <a:latin typeface="Source Sans Pro"/>
                <a:ea typeface="Source Sans Pro"/>
                <a:cs typeface="Source Sans Pro"/>
                <a:sym typeface="Source Sans Pro"/>
              </a:rPr>
              <a:t>Credit: PSI Photo Library</a:t>
            </a:r>
            <a:endParaRPr sz="1000" b="0" i="0" u="none" strike="noStrike" cap="none">
              <a:solidFill>
                <a:srgbClr val="000000"/>
              </a:solidFill>
              <a:latin typeface="Source Sans Pro"/>
              <a:ea typeface="Source Sans Pro"/>
              <a:cs typeface="Source Sans Pro"/>
              <a:sym typeface="Source Sans Pro"/>
            </a:endParaRPr>
          </a:p>
        </p:txBody>
      </p:sp>
      <p:pic>
        <p:nvPicPr>
          <p:cNvPr id="1303" name="Google Shape;1303;p363"/>
          <p:cNvPicPr preferRelativeResize="0"/>
          <p:nvPr/>
        </p:nvPicPr>
        <p:blipFill rotWithShape="1">
          <a:blip r:embed="rId3">
            <a:alphaModFix/>
          </a:blip>
          <a:srcRect/>
          <a:stretch/>
        </p:blipFill>
        <p:spPr>
          <a:xfrm>
            <a:off x="8554275" y="2107702"/>
            <a:ext cx="3091175" cy="1998229"/>
          </a:xfrm>
          <a:prstGeom prst="rect">
            <a:avLst/>
          </a:prstGeom>
          <a:noFill/>
          <a:ln>
            <a:noFill/>
          </a:ln>
        </p:spPr>
      </p:pic>
      <p:sp>
        <p:nvSpPr>
          <p:cNvPr id="1304" name="Google Shape;1304;p363"/>
          <p:cNvSpPr txBox="1"/>
          <p:nvPr/>
        </p:nvSpPr>
        <p:spPr>
          <a:xfrm>
            <a:off x="8953120" y="4105931"/>
            <a:ext cx="22935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FP Global Handbook 2022</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10"/>
          <p:cNvSpPr txBox="1">
            <a:spLocks noGrp="1"/>
          </p:cNvSpPr>
          <p:nvPr>
            <p:ph type="title"/>
          </p:nvPr>
        </p:nvSpPr>
        <p:spPr>
          <a:xfrm>
            <a:off x="838200" y="596198"/>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quiz (continued)</a:t>
            </a:r>
            <a:endParaRPr/>
          </a:p>
        </p:txBody>
      </p:sp>
      <p:sp>
        <p:nvSpPr>
          <p:cNvPr id="518" name="Google Shape;518;p1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519" name="Google Shape;519;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520" name="Google Shape;520;p10"/>
          <p:cNvSpPr txBox="1"/>
          <p:nvPr/>
        </p:nvSpPr>
        <p:spPr>
          <a:xfrm>
            <a:off x="838200" y="1541415"/>
            <a:ext cx="10182600" cy="592200"/>
          </a:xfrm>
          <a:prstGeom prst="rect">
            <a:avLst/>
          </a:prstGeom>
          <a:no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chemeClr val="accent5"/>
              </a:buClr>
              <a:buSzPct val="100000"/>
              <a:buFont typeface="Source Sans Pro"/>
              <a:buNone/>
            </a:pPr>
            <a:r>
              <a:rPr lang="en-US" sz="3600" b="1" i="0" u="none" strike="noStrike" cap="none">
                <a:solidFill>
                  <a:schemeClr val="accent5"/>
                </a:solidFill>
                <a:latin typeface="Source Sans Pro"/>
                <a:ea typeface="Source Sans Pro"/>
                <a:cs typeface="Source Sans Pro"/>
                <a:sym typeface="Source Sans Pro"/>
              </a:rPr>
              <a:t>How do contraceptive methods prevent pregnancy?</a:t>
            </a:r>
            <a:endParaRPr sz="1400" b="0" i="0" u="none" strike="noStrike" cap="none">
              <a:solidFill>
                <a:srgbClr val="000000"/>
              </a:solidFill>
              <a:latin typeface="Arial"/>
              <a:ea typeface="Arial"/>
              <a:cs typeface="Arial"/>
              <a:sym typeface="Arial"/>
            </a:endParaRPr>
          </a:p>
        </p:txBody>
      </p:sp>
      <p:sp>
        <p:nvSpPr>
          <p:cNvPr id="521" name="Google Shape;521;p10"/>
          <p:cNvSpPr txBox="1"/>
          <p:nvPr/>
        </p:nvSpPr>
        <p:spPr>
          <a:xfrm>
            <a:off x="2727975" y="2567628"/>
            <a:ext cx="33318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2) BLOCK SPERM</a:t>
            </a:r>
            <a:endParaRPr sz="1400" b="0" i="0" u="none" strike="noStrike" cap="none">
              <a:solidFill>
                <a:schemeClr val="dk1"/>
              </a:solidFill>
              <a:latin typeface="Arial"/>
              <a:ea typeface="Arial"/>
              <a:cs typeface="Arial"/>
              <a:sym typeface="Arial"/>
            </a:endParaRPr>
          </a:p>
        </p:txBody>
      </p:sp>
      <p:sp>
        <p:nvSpPr>
          <p:cNvPr id="522" name="Google Shape;522;p10"/>
          <p:cNvSpPr txBox="1"/>
          <p:nvPr/>
        </p:nvSpPr>
        <p:spPr>
          <a:xfrm>
            <a:off x="6271871" y="2456057"/>
            <a:ext cx="18885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3) DISABLE SPERM</a:t>
            </a:r>
            <a:endParaRPr sz="2400" b="1" i="0" u="none" strike="noStrike" cap="none">
              <a:solidFill>
                <a:schemeClr val="dk1"/>
              </a:solidFill>
              <a:latin typeface="Source Sans Pro"/>
              <a:ea typeface="Source Sans Pro"/>
              <a:cs typeface="Source Sans Pro"/>
              <a:sym typeface="Source Sans Pro"/>
            </a:endParaRPr>
          </a:p>
        </p:txBody>
      </p:sp>
      <p:sp>
        <p:nvSpPr>
          <p:cNvPr id="523" name="Google Shape;523;p10"/>
          <p:cNvSpPr txBox="1"/>
          <p:nvPr/>
        </p:nvSpPr>
        <p:spPr>
          <a:xfrm>
            <a:off x="8372474" y="2456057"/>
            <a:ext cx="32850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4) SUPPRESS OVULATION</a:t>
            </a:r>
            <a:endParaRPr sz="1400" b="0" i="0" u="none" strike="noStrike" cap="none">
              <a:solidFill>
                <a:schemeClr val="dk1"/>
              </a:solidFill>
              <a:latin typeface="Arial"/>
              <a:ea typeface="Arial"/>
              <a:cs typeface="Arial"/>
              <a:sym typeface="Arial"/>
            </a:endParaRPr>
          </a:p>
        </p:txBody>
      </p:sp>
      <p:sp>
        <p:nvSpPr>
          <p:cNvPr id="524" name="Google Shape;524;p10"/>
          <p:cNvSpPr txBox="1"/>
          <p:nvPr/>
        </p:nvSpPr>
        <p:spPr>
          <a:xfrm>
            <a:off x="406024" y="2456038"/>
            <a:ext cx="25929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Source Sans Pro"/>
                <a:ea typeface="Source Sans Pro"/>
                <a:cs typeface="Source Sans Pro"/>
                <a:sym typeface="Source Sans Pro"/>
              </a:rPr>
              <a:t>1) TRACK FERTILITY</a:t>
            </a:r>
            <a:endParaRPr sz="1400" b="0" i="0" u="none" strike="noStrike" cap="none">
              <a:solidFill>
                <a:schemeClr val="dk1"/>
              </a:solidFill>
              <a:latin typeface="Arial"/>
              <a:ea typeface="Arial"/>
              <a:cs typeface="Arial"/>
              <a:sym typeface="Arial"/>
            </a:endParaRPr>
          </a:p>
        </p:txBody>
      </p:sp>
      <p:pic>
        <p:nvPicPr>
          <p:cNvPr id="525" name="Google Shape;525;p10"/>
          <p:cNvPicPr preferRelativeResize="0"/>
          <p:nvPr/>
        </p:nvPicPr>
        <p:blipFill rotWithShape="1">
          <a:blip r:embed="rId3">
            <a:alphaModFix/>
          </a:blip>
          <a:srcRect/>
          <a:stretch/>
        </p:blipFill>
        <p:spPr>
          <a:xfrm>
            <a:off x="541524" y="3463325"/>
            <a:ext cx="2321925" cy="2321925"/>
          </a:xfrm>
          <a:prstGeom prst="rect">
            <a:avLst/>
          </a:prstGeom>
          <a:noFill/>
          <a:ln>
            <a:noFill/>
          </a:ln>
        </p:spPr>
      </p:pic>
      <p:pic>
        <p:nvPicPr>
          <p:cNvPr id="526" name="Google Shape;526;p10"/>
          <p:cNvPicPr preferRelativeResize="0"/>
          <p:nvPr/>
        </p:nvPicPr>
        <p:blipFill rotWithShape="1">
          <a:blip r:embed="rId4">
            <a:alphaModFix/>
          </a:blip>
          <a:srcRect/>
          <a:stretch/>
        </p:blipFill>
        <p:spPr>
          <a:xfrm>
            <a:off x="3518422" y="3752711"/>
            <a:ext cx="1750920" cy="1750920"/>
          </a:xfrm>
          <a:prstGeom prst="rect">
            <a:avLst/>
          </a:prstGeom>
          <a:noFill/>
          <a:ln>
            <a:noFill/>
          </a:ln>
        </p:spPr>
      </p:pic>
      <p:grpSp>
        <p:nvGrpSpPr>
          <p:cNvPr id="527" name="Google Shape;527;p10"/>
          <p:cNvGrpSpPr/>
          <p:nvPr/>
        </p:nvGrpSpPr>
        <p:grpSpPr>
          <a:xfrm>
            <a:off x="6222371" y="3714499"/>
            <a:ext cx="2040870" cy="1918595"/>
            <a:chOff x="6222372" y="3714499"/>
            <a:chExt cx="2040870" cy="1918595"/>
          </a:xfrm>
        </p:grpSpPr>
        <p:pic>
          <p:nvPicPr>
            <p:cNvPr id="528" name="Google Shape;528;p10"/>
            <p:cNvPicPr preferRelativeResize="0"/>
            <p:nvPr/>
          </p:nvPicPr>
          <p:blipFill rotWithShape="1">
            <a:blip r:embed="rId5">
              <a:alphaModFix/>
            </a:blip>
            <a:srcRect/>
            <a:stretch/>
          </p:blipFill>
          <p:spPr>
            <a:xfrm>
              <a:off x="6222372" y="3882174"/>
              <a:ext cx="1750920" cy="1750920"/>
            </a:xfrm>
            <a:prstGeom prst="rect">
              <a:avLst/>
            </a:prstGeom>
            <a:noFill/>
            <a:ln>
              <a:noFill/>
            </a:ln>
          </p:spPr>
        </p:pic>
        <p:pic>
          <p:nvPicPr>
            <p:cNvPr id="529" name="Google Shape;529;p10"/>
            <p:cNvPicPr preferRelativeResize="0"/>
            <p:nvPr/>
          </p:nvPicPr>
          <p:blipFill rotWithShape="1">
            <a:blip r:embed="rId6">
              <a:alphaModFix/>
            </a:blip>
            <a:srcRect/>
            <a:stretch/>
          </p:blipFill>
          <p:spPr>
            <a:xfrm>
              <a:off x="6435897" y="3714499"/>
              <a:ext cx="1827345" cy="1827345"/>
            </a:xfrm>
            <a:prstGeom prst="rect">
              <a:avLst/>
            </a:prstGeom>
            <a:noFill/>
            <a:ln>
              <a:noFill/>
            </a:ln>
          </p:spPr>
        </p:pic>
      </p:grpSp>
      <p:grpSp>
        <p:nvGrpSpPr>
          <p:cNvPr id="530" name="Google Shape;530;p10"/>
          <p:cNvGrpSpPr/>
          <p:nvPr/>
        </p:nvGrpSpPr>
        <p:grpSpPr>
          <a:xfrm>
            <a:off x="8718525" y="3463325"/>
            <a:ext cx="2592900" cy="2986950"/>
            <a:chOff x="8718513" y="4647225"/>
            <a:chExt cx="2592900" cy="2986950"/>
          </a:xfrm>
        </p:grpSpPr>
        <p:pic>
          <p:nvPicPr>
            <p:cNvPr id="531" name="Google Shape;531;p10"/>
            <p:cNvPicPr preferRelativeResize="0"/>
            <p:nvPr/>
          </p:nvPicPr>
          <p:blipFill rotWithShape="1">
            <a:blip r:embed="rId7">
              <a:alphaModFix/>
            </a:blip>
            <a:srcRect r="29760" b="19086"/>
            <a:stretch/>
          </p:blipFill>
          <p:spPr>
            <a:xfrm>
              <a:off x="8718513" y="4647225"/>
              <a:ext cx="2592900" cy="2986950"/>
            </a:xfrm>
            <a:prstGeom prst="rect">
              <a:avLst/>
            </a:prstGeom>
            <a:noFill/>
            <a:ln>
              <a:noFill/>
            </a:ln>
          </p:spPr>
        </p:pic>
        <p:pic>
          <p:nvPicPr>
            <p:cNvPr id="532" name="Google Shape;532;p10"/>
            <p:cNvPicPr preferRelativeResize="0"/>
            <p:nvPr/>
          </p:nvPicPr>
          <p:blipFill rotWithShape="1">
            <a:blip r:embed="rId8">
              <a:alphaModFix/>
            </a:blip>
            <a:srcRect/>
            <a:stretch/>
          </p:blipFill>
          <p:spPr>
            <a:xfrm>
              <a:off x="9296425" y="5958138"/>
              <a:ext cx="365124" cy="365124"/>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4"/>
                                        </p:tgtEl>
                                        <p:attrNameLst>
                                          <p:attrName>style.visibility</p:attrName>
                                        </p:attrNameLst>
                                      </p:cBhvr>
                                      <p:to>
                                        <p:strVal val="visible"/>
                                      </p:to>
                                    </p:set>
                                  </p:childTnLst>
                                </p:cTn>
                              </p:par>
                            </p:childTnLst>
                          </p:cTn>
                        </p:par>
                        <p:par>
                          <p:cTn id="7" fill="hold">
                            <p:stCondLst>
                              <p:cond delay="1"/>
                            </p:stCondLst>
                            <p:childTnLst>
                              <p:par>
                                <p:cTn id="8" presetID="1" presetClass="entr" presetSubtype="0" fill="hold" nodeType="afterEffect">
                                  <p:stCondLst>
                                    <p:cond delay="0"/>
                                  </p:stCondLst>
                                  <p:childTnLst>
                                    <p:set>
                                      <p:cBhvr>
                                        <p:cTn id="9" dur="1" fill="hold">
                                          <p:stCondLst>
                                            <p:cond delay="0"/>
                                          </p:stCondLst>
                                        </p:cTn>
                                        <p:tgtEl>
                                          <p:spTgt spid="52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21"/>
                                        </p:tgtEl>
                                        <p:attrNameLst>
                                          <p:attrName>style.visibility</p:attrName>
                                        </p:attrNameLst>
                                      </p:cBhvr>
                                      <p:to>
                                        <p:strVal val="visible"/>
                                      </p:to>
                                    </p:set>
                                  </p:childTnLst>
                                </p:cTn>
                              </p:par>
                            </p:childTnLst>
                          </p:cTn>
                        </p:par>
                        <p:par>
                          <p:cTn id="14" fill="hold">
                            <p:stCondLst>
                              <p:cond delay="1"/>
                            </p:stCondLst>
                            <p:childTnLst>
                              <p:par>
                                <p:cTn id="15" presetID="1" presetClass="entr" presetSubtype="0" fill="hold" nodeType="afterEffect">
                                  <p:stCondLst>
                                    <p:cond delay="0"/>
                                  </p:stCondLst>
                                  <p:childTnLst>
                                    <p:set>
                                      <p:cBhvr>
                                        <p:cTn id="16" dur="1" fill="hold">
                                          <p:stCondLst>
                                            <p:cond delay="0"/>
                                          </p:stCondLst>
                                        </p:cTn>
                                        <p:tgtEl>
                                          <p:spTgt spid="5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22"/>
                                        </p:tgtEl>
                                        <p:attrNameLst>
                                          <p:attrName>style.visibility</p:attrName>
                                        </p:attrNameLst>
                                      </p:cBhvr>
                                      <p:to>
                                        <p:strVal val="visible"/>
                                      </p:to>
                                    </p:set>
                                  </p:childTnLst>
                                </p:cTn>
                              </p:par>
                            </p:childTnLst>
                          </p:cTn>
                        </p:par>
                        <p:par>
                          <p:cTn id="21" fill="hold">
                            <p:stCondLst>
                              <p:cond delay="1"/>
                            </p:stCondLst>
                            <p:childTnLst>
                              <p:par>
                                <p:cTn id="22" presetID="1" presetClass="entr" presetSubtype="0" fill="hold" nodeType="afterEffect">
                                  <p:stCondLst>
                                    <p:cond delay="0"/>
                                  </p:stCondLst>
                                  <p:childTnLst>
                                    <p:set>
                                      <p:cBhvr>
                                        <p:cTn id="23" dur="1" fill="hold">
                                          <p:stCondLst>
                                            <p:cond delay="0"/>
                                          </p:stCondLst>
                                        </p:cTn>
                                        <p:tgtEl>
                                          <p:spTgt spid="52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23"/>
                                        </p:tgtEl>
                                        <p:attrNameLst>
                                          <p:attrName>style.visibility</p:attrName>
                                        </p:attrNameLst>
                                      </p:cBhvr>
                                      <p:to>
                                        <p:strVal val="visible"/>
                                      </p:to>
                                    </p:set>
                                  </p:childTnLst>
                                </p:cTn>
                              </p:par>
                            </p:childTnLst>
                          </p:cTn>
                        </p:par>
                        <p:par>
                          <p:cTn id="28" fill="hold">
                            <p:stCondLst>
                              <p:cond delay="1"/>
                            </p:stCondLst>
                            <p:childTnLst>
                              <p:par>
                                <p:cTn id="29" presetID="1" presetClass="entr" presetSubtype="0" fill="hold" nodeType="afterEffect">
                                  <p:stCondLst>
                                    <p:cond delay="0"/>
                                  </p:stCondLst>
                                  <p:childTnLst>
                                    <p:set>
                                      <p:cBhvr>
                                        <p:cTn id="30" dur="1" fill="hold">
                                          <p:stCondLst>
                                            <p:cond delay="0"/>
                                          </p:stCondLst>
                                        </p:cTn>
                                        <p:tgtEl>
                                          <p:spTgt spid="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Google Shape;1310;p153"/>
          <p:cNvSpPr txBox="1">
            <a:spLocks noGrp="1"/>
          </p:cNvSpPr>
          <p:nvPr>
            <p:ph type="title"/>
          </p:nvPr>
        </p:nvSpPr>
        <p:spPr>
          <a:xfrm>
            <a:off x="838199" y="755650"/>
            <a:ext cx="8067261" cy="96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plays - POPs</a:t>
            </a:r>
            <a:endParaRPr/>
          </a:p>
        </p:txBody>
      </p:sp>
      <p:sp>
        <p:nvSpPr>
          <p:cNvPr id="1311" name="Google Shape;1311;p15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6</a:t>
            </a:r>
            <a:endParaRPr/>
          </a:p>
        </p:txBody>
      </p:sp>
      <p:sp>
        <p:nvSpPr>
          <p:cNvPr id="1312" name="Google Shape;1312;p1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80</a:t>
            </a:fld>
            <a:endParaRPr/>
          </a:p>
        </p:txBody>
      </p:sp>
      <p:pic>
        <p:nvPicPr>
          <p:cNvPr id="1313" name="Google Shape;1313;p153" descr="A picture containing person, outdoor, athletic game, sport&#10;&#10;Description automatically generated"/>
          <p:cNvPicPr preferRelativeResize="0"/>
          <p:nvPr/>
        </p:nvPicPr>
        <p:blipFill rotWithShape="1">
          <a:blip r:embed="rId3">
            <a:alphaModFix/>
          </a:blip>
          <a:srcRect/>
          <a:stretch/>
        </p:blipFill>
        <p:spPr>
          <a:xfrm>
            <a:off x="2595726" y="2408146"/>
            <a:ext cx="2193295" cy="2441442"/>
          </a:xfrm>
          <a:prstGeom prst="rect">
            <a:avLst/>
          </a:prstGeom>
          <a:noFill/>
          <a:ln>
            <a:noFill/>
          </a:ln>
        </p:spPr>
      </p:pic>
      <p:sp>
        <p:nvSpPr>
          <p:cNvPr id="1314" name="Google Shape;1314;p153"/>
          <p:cNvSpPr txBox="1"/>
          <p:nvPr/>
        </p:nvSpPr>
        <p:spPr>
          <a:xfrm>
            <a:off x="5359613" y="4822115"/>
            <a:ext cx="1725533"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PSI Photo Library</a:t>
            </a:r>
            <a:endParaRPr sz="1400" b="0" i="0" u="none" strike="noStrike" cap="none">
              <a:solidFill>
                <a:srgbClr val="000000"/>
              </a:solidFill>
              <a:latin typeface="Arial"/>
              <a:ea typeface="Arial"/>
              <a:cs typeface="Arial"/>
              <a:sym typeface="Arial"/>
            </a:endParaRPr>
          </a:p>
        </p:txBody>
      </p:sp>
      <p:pic>
        <p:nvPicPr>
          <p:cNvPr id="1315" name="Google Shape;1315;p153" descr="A picture containing person&#10;&#10;Description automatically generated"/>
          <p:cNvPicPr preferRelativeResize="0"/>
          <p:nvPr/>
        </p:nvPicPr>
        <p:blipFill rotWithShape="1">
          <a:blip r:embed="rId4">
            <a:alphaModFix/>
          </a:blip>
          <a:srcRect/>
          <a:stretch/>
        </p:blipFill>
        <p:spPr>
          <a:xfrm>
            <a:off x="6684832" y="2420076"/>
            <a:ext cx="3278691" cy="2417582"/>
          </a:xfrm>
          <a:prstGeom prst="rect">
            <a:avLst/>
          </a:prstGeom>
          <a:noFill/>
          <a:ln>
            <a:noFill/>
          </a:ln>
        </p:spPr>
      </p:pic>
      <p:pic>
        <p:nvPicPr>
          <p:cNvPr id="1316" name="Google Shape;1316;p153" descr="A picture containing person, outdoor, tree&#10;&#10;Description automatically generated"/>
          <p:cNvPicPr preferRelativeResize="0"/>
          <p:nvPr/>
        </p:nvPicPr>
        <p:blipFill rotWithShape="1">
          <a:blip r:embed="rId5">
            <a:alphaModFix/>
          </a:blip>
          <a:srcRect b="-1"/>
          <a:stretch/>
        </p:blipFill>
        <p:spPr>
          <a:xfrm>
            <a:off x="4906242" y="2408141"/>
            <a:ext cx="1661369" cy="244144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21"/>
        <p:cNvGrpSpPr/>
        <p:nvPr/>
      </p:nvGrpSpPr>
      <p:grpSpPr>
        <a:xfrm>
          <a:off x="0" y="0"/>
          <a:ext cx="0" cy="0"/>
          <a:chOff x="0" y="0"/>
          <a:chExt cx="0" cy="0"/>
        </a:xfrm>
      </p:grpSpPr>
      <p:sp>
        <p:nvSpPr>
          <p:cNvPr id="1322" name="Google Shape;1322;p364"/>
          <p:cNvSpPr>
            <a:spLocks noGrp="1"/>
          </p:cNvSpPr>
          <p:nvPr>
            <p:ph type="body" idx="1"/>
          </p:nvPr>
        </p:nvSpPr>
        <p:spPr>
          <a:xfrm>
            <a:off x="235384" y="4266644"/>
            <a:ext cx="5483751"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a:t>Don’t forget!</a:t>
            </a:r>
            <a:endParaRPr/>
          </a:p>
        </p:txBody>
      </p:sp>
      <p:sp>
        <p:nvSpPr>
          <p:cNvPr id="1323" name="Google Shape;1323;p364"/>
          <p:cNvSpPr txBox="1">
            <a:spLocks noGrp="1"/>
          </p:cNvSpPr>
          <p:nvPr>
            <p:ph type="body" idx="2"/>
          </p:nvPr>
        </p:nvSpPr>
        <p:spPr>
          <a:xfrm>
            <a:off x="5719136" y="1339904"/>
            <a:ext cx="5769601" cy="4496692"/>
          </a:xfrm>
          <a:prstGeom prst="rect">
            <a:avLst/>
          </a:prstGeom>
          <a:noFill/>
          <a:ln>
            <a:noFill/>
          </a:ln>
        </p:spPr>
        <p:txBody>
          <a:bodyPr spcFirstLastPara="1" wrap="square" lIns="91425" tIns="45700" rIns="91425" bIns="45700" anchor="ctr" anchorCtr="0">
            <a:normAutofit lnSpcReduction="10000"/>
          </a:bodyPr>
          <a:lstStyle/>
          <a:p>
            <a:pPr marL="514350" lvl="0" indent="-514350" algn="l" rtl="0">
              <a:lnSpc>
                <a:spcPct val="100000"/>
              </a:lnSpc>
              <a:spcBef>
                <a:spcPts val="1800"/>
              </a:spcBef>
              <a:spcAft>
                <a:spcPts val="0"/>
              </a:spcAft>
              <a:buSzPts val="2800"/>
              <a:buFont typeface="Arial"/>
              <a:buAutoNum type="arabicPeriod"/>
            </a:pPr>
            <a:r>
              <a:rPr lang="en-US" sz="2800"/>
              <a:t>Effectiveness depends on taking pills correctly and consistently at the same time of day</a:t>
            </a:r>
            <a:endParaRPr/>
          </a:p>
          <a:p>
            <a:pPr marL="514350" lvl="0" indent="-514350" algn="l" rtl="0">
              <a:lnSpc>
                <a:spcPct val="100000"/>
              </a:lnSpc>
              <a:spcBef>
                <a:spcPts val="1800"/>
              </a:spcBef>
              <a:spcAft>
                <a:spcPts val="0"/>
              </a:spcAft>
              <a:buSzPts val="2800"/>
              <a:buFont typeface="Arial"/>
              <a:buAutoNum type="arabicPeriod"/>
            </a:pPr>
            <a:r>
              <a:rPr lang="en-US" sz="2800"/>
              <a:t>POPs are woman-controlled, usable during breastfeeding, easy to stop and very safe</a:t>
            </a:r>
            <a:endParaRPr/>
          </a:p>
          <a:p>
            <a:pPr marL="514350" lvl="0" indent="-514350" algn="l" rtl="0">
              <a:lnSpc>
                <a:spcPct val="100000"/>
              </a:lnSpc>
              <a:spcBef>
                <a:spcPts val="1800"/>
              </a:spcBef>
              <a:spcAft>
                <a:spcPts val="0"/>
              </a:spcAft>
              <a:buSzPts val="2800"/>
              <a:buFont typeface="Arial"/>
              <a:buAutoNum type="arabicPeriod"/>
            </a:pPr>
            <a:r>
              <a:rPr lang="en-US" sz="2800"/>
              <a:t>Providers must properly screen and counsel POP clients  at each visit</a:t>
            </a:r>
            <a:endParaRPr/>
          </a:p>
        </p:txBody>
      </p:sp>
      <p:sp>
        <p:nvSpPr>
          <p:cNvPr id="1324" name="Google Shape;1324;p364"/>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81</a:t>
            </a:fld>
            <a:endParaRPr sz="1200" b="0" i="0" u="none" strike="noStrike" cap="none">
              <a:solidFill>
                <a:srgbClr val="289195"/>
              </a:solidFill>
              <a:latin typeface="Source Sans Pro"/>
              <a:ea typeface="Source Sans Pro"/>
              <a:cs typeface="Source Sans Pro"/>
              <a:sym typeface="Source Sans Pro"/>
            </a:endParaRPr>
          </a:p>
        </p:txBody>
      </p:sp>
      <p:pic>
        <p:nvPicPr>
          <p:cNvPr id="1325" name="Google Shape;1325;p364"/>
          <p:cNvPicPr preferRelativeResize="0"/>
          <p:nvPr/>
        </p:nvPicPr>
        <p:blipFill rotWithShape="1">
          <a:blip r:embed="rId3">
            <a:alphaModFix/>
          </a:blip>
          <a:srcRect/>
          <a:stretch/>
        </p:blipFill>
        <p:spPr>
          <a:xfrm>
            <a:off x="-46575" y="373575"/>
            <a:ext cx="5576850" cy="485427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330"/>
        <p:cNvGrpSpPr/>
        <p:nvPr/>
      </p:nvGrpSpPr>
      <p:grpSpPr>
        <a:xfrm>
          <a:off x="0" y="0"/>
          <a:ext cx="0" cy="0"/>
          <a:chOff x="0" y="0"/>
          <a:chExt cx="0" cy="0"/>
        </a:xfrm>
      </p:grpSpPr>
      <p:sp>
        <p:nvSpPr>
          <p:cNvPr id="1331" name="Google Shape;1331;p156"/>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Progestin-only injectables</a:t>
            </a:r>
            <a:endParaRPr/>
          </a:p>
        </p:txBody>
      </p:sp>
      <p:sp>
        <p:nvSpPr>
          <p:cNvPr id="1332" name="Google Shape;1332;p156"/>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8</a:t>
            </a:r>
            <a:endParaRPr/>
          </a:p>
        </p:txBody>
      </p:sp>
      <p:sp>
        <p:nvSpPr>
          <p:cNvPr id="2" name="Google Shape;846;p78">
            <a:extLst>
              <a:ext uri="{FF2B5EF4-FFF2-40B4-BE49-F238E27FC236}">
                <a16:creationId xmlns:a16="http://schemas.microsoft.com/office/drawing/2014/main" id="{28FD06AA-54CE-DA36-8064-1A6153978AB0}"/>
              </a:ext>
            </a:extLst>
          </p:cNvPr>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337"/>
        <p:cNvGrpSpPr/>
        <p:nvPr/>
      </p:nvGrpSpPr>
      <p:grpSpPr>
        <a:xfrm>
          <a:off x="0" y="0"/>
          <a:ext cx="0" cy="0"/>
          <a:chOff x="0" y="0"/>
          <a:chExt cx="0" cy="0"/>
        </a:xfrm>
      </p:grpSpPr>
      <p:sp>
        <p:nvSpPr>
          <p:cNvPr id="1338" name="Google Shape;1338;p365"/>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1339" name="Google Shape;1339;p365"/>
          <p:cNvSpPr txBox="1">
            <a:spLocks noGrp="1"/>
          </p:cNvSpPr>
          <p:nvPr>
            <p:ph type="body" idx="1"/>
          </p:nvPr>
        </p:nvSpPr>
        <p:spPr>
          <a:xfrm>
            <a:off x="838200" y="1432192"/>
            <a:ext cx="8227979" cy="5425807"/>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130000"/>
              </a:lnSpc>
              <a:spcBef>
                <a:spcPts val="0"/>
              </a:spcBef>
              <a:spcAft>
                <a:spcPts val="0"/>
              </a:spcAft>
              <a:buClr>
                <a:schemeClr val="dk1"/>
              </a:buClr>
              <a:buSzPct val="100000"/>
              <a:buNone/>
            </a:pPr>
            <a:r>
              <a:rPr lang="en-US" sz="5100"/>
              <a:t>By the end of this session, you will be able to:</a:t>
            </a:r>
            <a:endParaRPr/>
          </a:p>
          <a:p>
            <a:pPr marL="228600" lvl="0" indent="-228600" algn="l" rtl="0">
              <a:lnSpc>
                <a:spcPct val="150000"/>
              </a:lnSpc>
              <a:spcBef>
                <a:spcPts val="1000"/>
              </a:spcBef>
              <a:spcAft>
                <a:spcPts val="0"/>
              </a:spcAft>
              <a:buClr>
                <a:schemeClr val="dk1"/>
              </a:buClr>
              <a:buSzPct val="100000"/>
              <a:buChar char="•"/>
            </a:pPr>
            <a:r>
              <a:rPr lang="en-US" sz="5200"/>
              <a:t>Describe key information about progestin-only injectables in a way clients can understand</a:t>
            </a:r>
            <a:endParaRPr/>
          </a:p>
          <a:p>
            <a:pPr marL="228600" lvl="0" indent="-228600" algn="l" rtl="0">
              <a:lnSpc>
                <a:spcPct val="150000"/>
              </a:lnSpc>
              <a:spcBef>
                <a:spcPts val="1000"/>
              </a:spcBef>
              <a:spcAft>
                <a:spcPts val="0"/>
              </a:spcAft>
              <a:buClr>
                <a:schemeClr val="dk1"/>
              </a:buClr>
              <a:buSzPct val="100000"/>
              <a:buChar char="•"/>
            </a:pPr>
            <a:r>
              <a:rPr lang="en-US" sz="5200"/>
              <a:t>Demonstrate how to screen clients for eligibility for injectable use</a:t>
            </a:r>
            <a:endParaRPr/>
          </a:p>
          <a:p>
            <a:pPr marL="228600" lvl="0" indent="-228600" algn="l" rtl="0">
              <a:lnSpc>
                <a:spcPct val="150000"/>
              </a:lnSpc>
              <a:spcBef>
                <a:spcPts val="1000"/>
              </a:spcBef>
              <a:spcAft>
                <a:spcPts val="0"/>
              </a:spcAft>
              <a:buClr>
                <a:schemeClr val="dk1"/>
              </a:buClr>
              <a:buSzPct val="100000"/>
              <a:buChar char="•"/>
            </a:pPr>
            <a:r>
              <a:rPr lang="en-US" sz="5200"/>
              <a:t>Explain how to use injectables, when to re-inject, what to expect when using injectables, and when to return</a:t>
            </a:r>
            <a:endParaRPr/>
          </a:p>
          <a:p>
            <a:pPr marL="228600" lvl="0" indent="-228600" algn="l" rtl="0">
              <a:lnSpc>
                <a:spcPct val="150000"/>
              </a:lnSpc>
              <a:spcBef>
                <a:spcPts val="1000"/>
              </a:spcBef>
              <a:spcAft>
                <a:spcPts val="0"/>
              </a:spcAft>
              <a:buClr>
                <a:schemeClr val="dk1"/>
              </a:buClr>
              <a:buSzPct val="100000"/>
              <a:buChar char="•"/>
            </a:pPr>
            <a:r>
              <a:rPr lang="en-US" sz="5200"/>
              <a:t>Demonstrate how to give an intramuscular and subcutaneous injection safely and correctly</a:t>
            </a:r>
            <a:endParaRPr/>
          </a:p>
        </p:txBody>
      </p:sp>
      <p:sp>
        <p:nvSpPr>
          <p:cNvPr id="1340" name="Google Shape;1340;p36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83</a:t>
            </a:fld>
            <a:endParaRPr sz="1200" b="0" i="0" u="none" strike="noStrike" cap="none">
              <a:solidFill>
                <a:srgbClr val="289195"/>
              </a:solidFill>
              <a:latin typeface="Source Sans Pro"/>
              <a:ea typeface="Source Sans Pro"/>
              <a:cs typeface="Source Sans Pro"/>
              <a:sym typeface="Source Sans Pro"/>
            </a:endParaRPr>
          </a:p>
        </p:txBody>
      </p:sp>
      <p:sp>
        <p:nvSpPr>
          <p:cNvPr id="1341" name="Google Shape;1341;p365"/>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342" name="Google Shape;1342;p365"/>
          <p:cNvPicPr preferRelativeResize="0"/>
          <p:nvPr/>
        </p:nvPicPr>
        <p:blipFill rotWithShape="1">
          <a:blip r:embed="rId3">
            <a:alphaModFix/>
          </a:blip>
          <a:srcRect/>
          <a:stretch/>
        </p:blipFill>
        <p:spPr>
          <a:xfrm>
            <a:off x="8923452" y="2418924"/>
            <a:ext cx="2896000" cy="2770376"/>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366"/>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are progestin-only injectables?</a:t>
            </a:r>
            <a:endParaRPr/>
          </a:p>
        </p:txBody>
      </p:sp>
      <p:sp>
        <p:nvSpPr>
          <p:cNvPr id="1349" name="Google Shape;1349;p366"/>
          <p:cNvSpPr txBox="1">
            <a:spLocks noGrp="1"/>
          </p:cNvSpPr>
          <p:nvPr>
            <p:ph type="body" idx="1"/>
          </p:nvPr>
        </p:nvSpPr>
        <p:spPr>
          <a:xfrm>
            <a:off x="838199" y="1358888"/>
            <a:ext cx="7060883" cy="5499112"/>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130000"/>
              </a:lnSpc>
              <a:spcBef>
                <a:spcPts val="600"/>
              </a:spcBef>
              <a:spcAft>
                <a:spcPts val="0"/>
              </a:spcAft>
              <a:buClr>
                <a:schemeClr val="dk1"/>
              </a:buClr>
              <a:buSzPct val="100000"/>
              <a:buChar char="•"/>
            </a:pPr>
            <a:r>
              <a:rPr lang="en-US" sz="3000" b="1">
                <a:solidFill>
                  <a:schemeClr val="accent5"/>
                </a:solidFill>
              </a:rPr>
              <a:t>Short-acting</a:t>
            </a:r>
            <a:r>
              <a:rPr lang="en-US" sz="3000"/>
              <a:t> method used by the woman</a:t>
            </a:r>
            <a:endParaRPr/>
          </a:p>
          <a:p>
            <a:pPr marL="228600" lvl="0" indent="-228600" algn="l" rtl="0">
              <a:lnSpc>
                <a:spcPct val="130000"/>
              </a:lnSpc>
              <a:spcBef>
                <a:spcPts val="600"/>
              </a:spcBef>
              <a:spcAft>
                <a:spcPts val="0"/>
              </a:spcAft>
              <a:buClr>
                <a:schemeClr val="dk1"/>
              </a:buClr>
              <a:buSzPct val="100000"/>
              <a:buChar char="•"/>
            </a:pPr>
            <a:r>
              <a:rPr lang="en-US" sz="3000" b="1">
                <a:solidFill>
                  <a:schemeClr val="accent5"/>
                </a:solidFill>
              </a:rPr>
              <a:t>Hormonal</a:t>
            </a:r>
            <a:r>
              <a:rPr lang="en-US" sz="3000"/>
              <a:t> method that includes only progestin – no estrogen</a:t>
            </a:r>
            <a:endParaRPr/>
          </a:p>
          <a:p>
            <a:pPr marL="228600" lvl="0" indent="-228600" algn="l" rtl="0">
              <a:lnSpc>
                <a:spcPct val="130000"/>
              </a:lnSpc>
              <a:spcBef>
                <a:spcPts val="600"/>
              </a:spcBef>
              <a:spcAft>
                <a:spcPts val="0"/>
              </a:spcAft>
              <a:buClr>
                <a:schemeClr val="dk1"/>
              </a:buClr>
              <a:buSzPct val="100000"/>
              <a:buChar char="•"/>
            </a:pPr>
            <a:r>
              <a:rPr lang="en-US" sz="3000"/>
              <a:t>Two common types:</a:t>
            </a:r>
            <a:endParaRPr/>
          </a:p>
          <a:p>
            <a:pPr marL="914400" lvl="2" indent="-220662" algn="l" rtl="0">
              <a:lnSpc>
                <a:spcPct val="130000"/>
              </a:lnSpc>
              <a:spcBef>
                <a:spcPts val="600"/>
              </a:spcBef>
              <a:spcAft>
                <a:spcPts val="0"/>
              </a:spcAft>
              <a:buClr>
                <a:srgbClr val="000000"/>
              </a:buClr>
              <a:buSzPct val="94623"/>
              <a:buChar char="•"/>
            </a:pPr>
            <a:r>
              <a:rPr lang="en-US" sz="3000" b="1">
                <a:solidFill>
                  <a:schemeClr val="accent5"/>
                </a:solidFill>
              </a:rPr>
              <a:t>DMPA</a:t>
            </a:r>
            <a:r>
              <a:rPr lang="en-US" sz="3000"/>
              <a:t> (depot medroxyprogesterone acetate)</a:t>
            </a:r>
            <a:endParaRPr/>
          </a:p>
          <a:p>
            <a:pPr marL="1371600" lvl="3" indent="-228600" algn="l" rtl="0">
              <a:lnSpc>
                <a:spcPct val="130000"/>
              </a:lnSpc>
              <a:spcBef>
                <a:spcPts val="600"/>
              </a:spcBef>
              <a:spcAft>
                <a:spcPts val="0"/>
              </a:spcAft>
              <a:buClr>
                <a:srgbClr val="000000"/>
              </a:buClr>
              <a:buSzPct val="94623"/>
              <a:buChar char="•"/>
            </a:pPr>
            <a:r>
              <a:rPr lang="en-US" sz="3000"/>
              <a:t>Intramuscular (-IM) and subcutaneous (-SC)</a:t>
            </a:r>
            <a:endParaRPr/>
          </a:p>
          <a:p>
            <a:pPr marL="914400" lvl="2" indent="-220662" algn="l" rtl="0">
              <a:lnSpc>
                <a:spcPct val="130000"/>
              </a:lnSpc>
              <a:spcBef>
                <a:spcPts val="600"/>
              </a:spcBef>
              <a:spcAft>
                <a:spcPts val="0"/>
              </a:spcAft>
              <a:buClr>
                <a:srgbClr val="000000"/>
              </a:buClr>
              <a:buSzPct val="94623"/>
              <a:buChar char="•"/>
            </a:pPr>
            <a:r>
              <a:rPr lang="en-US" sz="3000" b="1">
                <a:solidFill>
                  <a:schemeClr val="accent5"/>
                </a:solidFill>
              </a:rPr>
              <a:t>NET-EN</a:t>
            </a:r>
            <a:r>
              <a:rPr lang="en-US" sz="3000"/>
              <a:t> (norethisterone enanthate) – intramuscular only</a:t>
            </a:r>
            <a:endParaRPr/>
          </a:p>
          <a:p>
            <a:pPr marL="228600" lvl="0" indent="-228600" algn="l" rtl="0">
              <a:lnSpc>
                <a:spcPct val="130000"/>
              </a:lnSpc>
              <a:spcBef>
                <a:spcPts val="600"/>
              </a:spcBef>
              <a:spcAft>
                <a:spcPts val="0"/>
              </a:spcAft>
              <a:buSzPct val="100000"/>
              <a:buChar char="•"/>
            </a:pPr>
            <a:r>
              <a:rPr lang="en-US" sz="3000"/>
              <a:t>Like COCs &amp; POPs, prevent pregnancy by </a:t>
            </a:r>
            <a:r>
              <a:rPr lang="en-US" sz="3000" b="1">
                <a:solidFill>
                  <a:schemeClr val="accent5"/>
                </a:solidFill>
              </a:rPr>
              <a:t>preventing the release of eggs</a:t>
            </a:r>
            <a:r>
              <a:rPr lang="en-US" sz="3000"/>
              <a:t> from the ovaries (ovulation) </a:t>
            </a:r>
            <a:endParaRPr/>
          </a:p>
          <a:p>
            <a:pPr marL="228600" lvl="0" indent="-228600" algn="l" rtl="0">
              <a:lnSpc>
                <a:spcPct val="130000"/>
              </a:lnSpc>
              <a:spcBef>
                <a:spcPts val="600"/>
              </a:spcBef>
              <a:spcAft>
                <a:spcPts val="0"/>
              </a:spcAft>
              <a:buSzPct val="100000"/>
              <a:buChar char="•"/>
            </a:pPr>
            <a:r>
              <a:rPr lang="en-US" sz="3000"/>
              <a:t>99% effective with </a:t>
            </a:r>
            <a:r>
              <a:rPr lang="en-US" sz="3000" b="1">
                <a:solidFill>
                  <a:schemeClr val="accent5"/>
                </a:solidFill>
              </a:rPr>
              <a:t>perfect</a:t>
            </a:r>
            <a:r>
              <a:rPr lang="en-US" sz="3000"/>
              <a:t> use</a:t>
            </a:r>
            <a:endParaRPr/>
          </a:p>
          <a:p>
            <a:pPr marL="228600" lvl="0" indent="-228600" algn="l" rtl="0">
              <a:lnSpc>
                <a:spcPct val="130000"/>
              </a:lnSpc>
              <a:spcBef>
                <a:spcPts val="600"/>
              </a:spcBef>
              <a:spcAft>
                <a:spcPts val="0"/>
              </a:spcAft>
              <a:buSzPct val="100000"/>
              <a:buChar char="•"/>
            </a:pPr>
            <a:r>
              <a:rPr lang="en-US" sz="3000"/>
              <a:t>94% effective with </a:t>
            </a:r>
            <a:r>
              <a:rPr lang="en-US" sz="3000" b="1">
                <a:solidFill>
                  <a:schemeClr val="accent5"/>
                </a:solidFill>
              </a:rPr>
              <a:t>typical</a:t>
            </a:r>
            <a:r>
              <a:rPr lang="en-US" sz="3000"/>
              <a:t> use</a:t>
            </a:r>
            <a:endParaRPr/>
          </a:p>
        </p:txBody>
      </p:sp>
      <p:sp>
        <p:nvSpPr>
          <p:cNvPr id="1350" name="Google Shape;1350;p36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84</a:t>
            </a:fld>
            <a:endParaRPr/>
          </a:p>
        </p:txBody>
      </p:sp>
      <p:sp>
        <p:nvSpPr>
          <p:cNvPr id="1351" name="Google Shape;1351;p366"/>
          <p:cNvSpPr txBox="1"/>
          <p:nvPr/>
        </p:nvSpPr>
        <p:spPr>
          <a:xfrm>
            <a:off x="9036038" y="6405112"/>
            <a:ext cx="2260404" cy="32798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1600"/>
              <a:buFont typeface="Source Sans Pro"/>
              <a:buNone/>
            </a:pPr>
            <a:r>
              <a:rPr lang="en-US" sz="1600" b="0" i="0" u="none" strike="noStrike" cap="none">
                <a:solidFill>
                  <a:schemeClr val="lt1"/>
                </a:solidFill>
                <a:latin typeface="Source Sans Pro"/>
                <a:ea typeface="Source Sans Pro"/>
                <a:cs typeface="Source Sans Pro"/>
                <a:sym typeface="Source Sans Pro"/>
              </a:rPr>
              <a:t>Credit: Salim Khalaf/FHI </a:t>
            </a:r>
            <a:endParaRPr sz="1400" b="0" i="0" u="none" strike="noStrike" cap="none">
              <a:solidFill>
                <a:srgbClr val="000000"/>
              </a:solidFill>
              <a:latin typeface="Arial"/>
              <a:ea typeface="Arial"/>
              <a:cs typeface="Arial"/>
              <a:sym typeface="Arial"/>
            </a:endParaRPr>
          </a:p>
        </p:txBody>
      </p:sp>
      <p:sp>
        <p:nvSpPr>
          <p:cNvPr id="1352" name="Google Shape;1352;p366"/>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1353" name="Google Shape;1353;p366"/>
          <p:cNvPicPr preferRelativeResize="0"/>
          <p:nvPr/>
        </p:nvPicPr>
        <p:blipFill rotWithShape="1">
          <a:blip r:embed="rId3">
            <a:alphaModFix/>
          </a:blip>
          <a:srcRect/>
          <a:stretch/>
        </p:blipFill>
        <p:spPr>
          <a:xfrm>
            <a:off x="8142303" y="2509139"/>
            <a:ext cx="3501634" cy="2265762"/>
          </a:xfrm>
          <a:prstGeom prst="rect">
            <a:avLst/>
          </a:prstGeom>
          <a:noFill/>
          <a:ln>
            <a:noFill/>
          </a:ln>
        </p:spPr>
      </p:pic>
      <p:sp>
        <p:nvSpPr>
          <p:cNvPr id="1354" name="Google Shape;1354;p366"/>
          <p:cNvSpPr txBox="1"/>
          <p:nvPr/>
        </p:nvSpPr>
        <p:spPr>
          <a:xfrm>
            <a:off x="8610934" y="4774900"/>
            <a:ext cx="25644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Credit: Ambrose Hoona-Kab, Salim Khalaf/ FHI360, CHW Job Aids  Handbook</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4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4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4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4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4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4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4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4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59"/>
        <p:cNvGrpSpPr/>
        <p:nvPr/>
      </p:nvGrpSpPr>
      <p:grpSpPr>
        <a:xfrm>
          <a:off x="0" y="0"/>
          <a:ext cx="0" cy="0"/>
          <a:chOff x="0" y="0"/>
          <a:chExt cx="0" cy="0"/>
        </a:xfrm>
      </p:grpSpPr>
      <p:pic>
        <p:nvPicPr>
          <p:cNvPr id="1360" name="Google Shape;1360;p367" descr="NET-ENreinjectionTool_clinicians_ENG_2009_Page_1"/>
          <p:cNvPicPr preferRelativeResize="0"/>
          <p:nvPr/>
        </p:nvPicPr>
        <p:blipFill rotWithShape="1">
          <a:blip r:embed="rId3">
            <a:alphaModFix/>
          </a:blip>
          <a:srcRect l="66714" t="24140" r="4118" b="23365"/>
          <a:stretch/>
        </p:blipFill>
        <p:spPr>
          <a:xfrm>
            <a:off x="7824283" y="1243191"/>
            <a:ext cx="2152650" cy="5369264"/>
          </a:xfrm>
          <a:prstGeom prst="rect">
            <a:avLst/>
          </a:prstGeom>
          <a:noFill/>
          <a:ln w="9525" cap="flat" cmpd="sng">
            <a:solidFill>
              <a:schemeClr val="lt2"/>
            </a:solidFill>
            <a:prstDash val="solid"/>
            <a:miter lim="800000"/>
            <a:headEnd type="none" w="sm" len="sm"/>
            <a:tailEnd type="none" w="sm" len="sm"/>
          </a:ln>
        </p:spPr>
      </p:pic>
      <p:sp>
        <p:nvSpPr>
          <p:cNvPr id="1361" name="Google Shape;1361;p367"/>
          <p:cNvSpPr txBox="1">
            <a:spLocks noGrp="1"/>
          </p:cNvSpPr>
          <p:nvPr>
            <p:ph type="title"/>
          </p:nvPr>
        </p:nvSpPr>
        <p:spPr>
          <a:xfrm>
            <a:off x="623888" y="411689"/>
            <a:ext cx="9025329" cy="70273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a:t>Progestin-only injectables: What you should know</a:t>
            </a:r>
            <a:endParaRPr/>
          </a:p>
        </p:txBody>
      </p:sp>
      <p:sp>
        <p:nvSpPr>
          <p:cNvPr id="1362" name="Google Shape;1362;p367"/>
          <p:cNvSpPr txBox="1">
            <a:spLocks noGrp="1"/>
          </p:cNvSpPr>
          <p:nvPr>
            <p:ph type="body" idx="1"/>
          </p:nvPr>
        </p:nvSpPr>
        <p:spPr>
          <a:xfrm>
            <a:off x="623900" y="1068025"/>
            <a:ext cx="7039500" cy="5691900"/>
          </a:xfrm>
          <a:prstGeom prst="rect">
            <a:avLst/>
          </a:prstGeom>
          <a:noFill/>
          <a:ln>
            <a:noFill/>
          </a:ln>
        </p:spPr>
        <p:txBody>
          <a:bodyPr spcFirstLastPara="1" wrap="square" lIns="91425" tIns="45700" rIns="91425" bIns="45700" anchor="t" anchorCtr="0">
            <a:normAutofit fontScale="77500" lnSpcReduction="20000"/>
          </a:bodyPr>
          <a:lstStyle/>
          <a:p>
            <a:pPr marL="228600" lvl="0" indent="-222863" algn="l" rtl="0">
              <a:lnSpc>
                <a:spcPct val="120000"/>
              </a:lnSpc>
              <a:spcBef>
                <a:spcPts val="600"/>
              </a:spcBef>
              <a:spcAft>
                <a:spcPts val="0"/>
              </a:spcAft>
              <a:buClr>
                <a:schemeClr val="dk1"/>
              </a:buClr>
              <a:buSzPct val="147465"/>
              <a:buChar char="•"/>
            </a:pPr>
            <a:r>
              <a:rPr lang="en-US" sz="2800"/>
              <a:t>For NET-EN, the injection is given in the </a:t>
            </a:r>
            <a:r>
              <a:rPr lang="en-US" sz="2800" b="1">
                <a:solidFill>
                  <a:schemeClr val="accent5"/>
                </a:solidFill>
              </a:rPr>
              <a:t>muscle with a syringe</a:t>
            </a:r>
            <a:endParaRPr/>
          </a:p>
          <a:p>
            <a:pPr marL="228600" lvl="0" indent="-222863" algn="l" rtl="0">
              <a:lnSpc>
                <a:spcPct val="120000"/>
              </a:lnSpc>
              <a:spcBef>
                <a:spcPts val="600"/>
              </a:spcBef>
              <a:spcAft>
                <a:spcPts val="0"/>
              </a:spcAft>
              <a:buClr>
                <a:schemeClr val="dk1"/>
              </a:buClr>
              <a:buSzPct val="147465"/>
              <a:buChar char="•"/>
            </a:pPr>
            <a:r>
              <a:rPr lang="en-US" sz="2800"/>
              <a:t>For DMPA, the injection can be given in the </a:t>
            </a:r>
            <a:r>
              <a:rPr lang="en-US" sz="2800" b="1">
                <a:solidFill>
                  <a:schemeClr val="accent5"/>
                </a:solidFill>
              </a:rPr>
              <a:t>muscle through a syringe (DMPA-IM)</a:t>
            </a:r>
            <a:r>
              <a:rPr lang="en-US" sz="2800"/>
              <a:t>, or just under the skin with</a:t>
            </a:r>
            <a:r>
              <a:rPr lang="en-US" sz="2800" b="1">
                <a:solidFill>
                  <a:schemeClr val="accent5"/>
                </a:solidFill>
              </a:rPr>
              <a:t> a small device (DMPA-SC)</a:t>
            </a:r>
            <a:endParaRPr/>
          </a:p>
          <a:p>
            <a:pPr marL="228600" lvl="0" indent="-222863" algn="l" rtl="0">
              <a:lnSpc>
                <a:spcPct val="120000"/>
              </a:lnSpc>
              <a:spcBef>
                <a:spcPts val="600"/>
              </a:spcBef>
              <a:spcAft>
                <a:spcPts val="0"/>
              </a:spcAft>
              <a:buSzPct val="147465"/>
              <a:buFont typeface="Arial"/>
              <a:buChar char="•"/>
            </a:pPr>
            <a:r>
              <a:rPr lang="en-US" sz="2800"/>
              <a:t>DMPA-SC can also be given </a:t>
            </a:r>
            <a:r>
              <a:rPr lang="en-US" sz="2800" b="1">
                <a:solidFill>
                  <a:schemeClr val="accent5"/>
                </a:solidFill>
              </a:rPr>
              <a:t>as a self-injection </a:t>
            </a:r>
            <a:r>
              <a:rPr lang="en-US" sz="2800"/>
              <a:t>by the woman herself</a:t>
            </a:r>
            <a:endParaRPr/>
          </a:p>
          <a:p>
            <a:pPr marL="228600" lvl="0" indent="-222863" algn="l" rtl="0">
              <a:lnSpc>
                <a:spcPct val="120000"/>
              </a:lnSpc>
              <a:spcBef>
                <a:spcPts val="600"/>
              </a:spcBef>
              <a:spcAft>
                <a:spcPts val="0"/>
              </a:spcAft>
              <a:buSzPct val="147465"/>
              <a:buFont typeface="Arial"/>
              <a:buChar char="•"/>
            </a:pPr>
            <a:r>
              <a:rPr lang="en-US" sz="2800"/>
              <a:t>The NET-EN injection is given </a:t>
            </a:r>
            <a:r>
              <a:rPr lang="en-US" sz="2800" b="1">
                <a:solidFill>
                  <a:schemeClr val="accent5"/>
                </a:solidFill>
              </a:rPr>
              <a:t>every 2 months </a:t>
            </a:r>
            <a:r>
              <a:rPr lang="en-US" sz="2800"/>
              <a:t>(8 weeks)</a:t>
            </a:r>
            <a:endParaRPr/>
          </a:p>
          <a:p>
            <a:pPr marL="688975" lvl="0" indent="-222863" algn="l" rtl="0">
              <a:lnSpc>
                <a:spcPct val="120000"/>
              </a:lnSpc>
              <a:spcBef>
                <a:spcPts val="600"/>
              </a:spcBef>
              <a:spcAft>
                <a:spcPts val="0"/>
              </a:spcAft>
              <a:buSzPct val="147465"/>
              <a:buFont typeface="Arial"/>
              <a:buChar char="•"/>
            </a:pPr>
            <a:r>
              <a:rPr lang="en-US" sz="2800"/>
              <a:t>Reinjection can be up to 2 weeks early or 2 weeks late and still be effective</a:t>
            </a:r>
            <a:endParaRPr/>
          </a:p>
          <a:p>
            <a:pPr marL="228600" lvl="0" indent="-222863" algn="l" rtl="0">
              <a:lnSpc>
                <a:spcPct val="120000"/>
              </a:lnSpc>
              <a:spcBef>
                <a:spcPts val="600"/>
              </a:spcBef>
              <a:spcAft>
                <a:spcPts val="0"/>
              </a:spcAft>
              <a:buClr>
                <a:schemeClr val="dk1"/>
              </a:buClr>
              <a:buSzPct val="147465"/>
              <a:buChar char="•"/>
            </a:pPr>
            <a:r>
              <a:rPr lang="en-US" sz="2800"/>
              <a:t>The DMPA injection is given </a:t>
            </a:r>
            <a:r>
              <a:rPr lang="en-US" sz="2800" b="1">
                <a:solidFill>
                  <a:schemeClr val="accent5"/>
                </a:solidFill>
              </a:rPr>
              <a:t>every 3 months </a:t>
            </a:r>
            <a:r>
              <a:rPr lang="en-US" sz="2800"/>
              <a:t>(13 weeks)</a:t>
            </a:r>
            <a:endParaRPr/>
          </a:p>
          <a:p>
            <a:pPr marL="688975" lvl="0" indent="-222863" algn="l" rtl="0">
              <a:lnSpc>
                <a:spcPct val="120000"/>
              </a:lnSpc>
              <a:spcBef>
                <a:spcPts val="600"/>
              </a:spcBef>
              <a:spcAft>
                <a:spcPts val="0"/>
              </a:spcAft>
              <a:buClr>
                <a:schemeClr val="dk1"/>
              </a:buClr>
              <a:buSzPct val="147465"/>
              <a:buChar char="•"/>
            </a:pPr>
            <a:r>
              <a:rPr lang="en-US" sz="2800"/>
              <a:t>Reinjection can be up to 2 weeks early or 4 weeks late and still be effective</a:t>
            </a:r>
            <a:endParaRPr sz="2900"/>
          </a:p>
        </p:txBody>
      </p:sp>
      <p:pic>
        <p:nvPicPr>
          <p:cNvPr id="1363" name="Google Shape;1363;p367" descr="DMPAreinjectionTool_clinicians_ENG_2009_Page_1"/>
          <p:cNvPicPr preferRelativeResize="0"/>
          <p:nvPr/>
        </p:nvPicPr>
        <p:blipFill rotWithShape="1">
          <a:blip r:embed="rId4">
            <a:alphaModFix/>
          </a:blip>
          <a:srcRect l="67132" t="24082" r="4588" b="7727"/>
          <a:stretch/>
        </p:blipFill>
        <p:spPr>
          <a:xfrm>
            <a:off x="10137960" y="1232249"/>
            <a:ext cx="1856594" cy="5369264"/>
          </a:xfrm>
          <a:prstGeom prst="rect">
            <a:avLst/>
          </a:prstGeom>
          <a:noFill/>
          <a:ln w="9525" cap="flat" cmpd="sng">
            <a:solidFill>
              <a:schemeClr val="lt2"/>
            </a:solidFill>
            <a:prstDash val="solid"/>
            <a:miter lim="800000"/>
            <a:headEnd type="none" w="sm" len="sm"/>
            <a:tailEnd type="none" w="sm" len="sm"/>
          </a:ln>
        </p:spPr>
      </p:pic>
      <p:sp>
        <p:nvSpPr>
          <p:cNvPr id="1364" name="Google Shape;1364;p367"/>
          <p:cNvSpPr/>
          <p:nvPr/>
        </p:nvSpPr>
        <p:spPr>
          <a:xfrm>
            <a:off x="8353425" y="1528760"/>
            <a:ext cx="1476375" cy="314325"/>
          </a:xfrm>
          <a:prstGeom prst="ellipse">
            <a:avLst/>
          </a:prstGeom>
          <a:noFill/>
          <a:ln w="1905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accent3"/>
              </a:solidFill>
              <a:latin typeface="Arial"/>
              <a:ea typeface="Arial"/>
              <a:cs typeface="Arial"/>
              <a:sym typeface="Arial"/>
            </a:endParaRPr>
          </a:p>
        </p:txBody>
      </p:sp>
      <p:sp>
        <p:nvSpPr>
          <p:cNvPr id="1365" name="Google Shape;1365;p367"/>
          <p:cNvSpPr/>
          <p:nvPr/>
        </p:nvSpPr>
        <p:spPr>
          <a:xfrm>
            <a:off x="10518179" y="1409699"/>
            <a:ext cx="1476375" cy="352425"/>
          </a:xfrm>
          <a:prstGeom prst="ellipse">
            <a:avLst/>
          </a:prstGeom>
          <a:noFill/>
          <a:ln w="1905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accent3"/>
              </a:solidFill>
              <a:latin typeface="Arial"/>
              <a:ea typeface="Arial"/>
              <a:cs typeface="Arial"/>
              <a:sym typeface="Arial"/>
            </a:endParaRPr>
          </a:p>
        </p:txBody>
      </p:sp>
      <p:sp>
        <p:nvSpPr>
          <p:cNvPr id="1366" name="Google Shape;1366;p36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367" name="Google Shape;1367;p367"/>
          <p:cNvSpPr txBox="1"/>
          <p:nvPr/>
        </p:nvSpPr>
        <p:spPr>
          <a:xfrm>
            <a:off x="8195300" y="6611700"/>
            <a:ext cx="39966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FP Training Resource Package, Injectables module</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372"/>
        <p:cNvGrpSpPr/>
        <p:nvPr/>
      </p:nvGrpSpPr>
      <p:grpSpPr>
        <a:xfrm>
          <a:off x="0" y="0"/>
          <a:ext cx="0" cy="0"/>
          <a:chOff x="0" y="0"/>
          <a:chExt cx="0" cy="0"/>
        </a:xfrm>
      </p:grpSpPr>
      <p:sp>
        <p:nvSpPr>
          <p:cNvPr id="1373" name="Google Shape;1373;p368"/>
          <p:cNvSpPr txBox="1">
            <a:spLocks noGrp="1"/>
          </p:cNvSpPr>
          <p:nvPr>
            <p:ph type="title"/>
          </p:nvPr>
        </p:nvSpPr>
        <p:spPr>
          <a:xfrm>
            <a:off x="838200" y="51567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Benefits and limitations of progestin-only injectables</a:t>
            </a:r>
            <a:endParaRPr/>
          </a:p>
        </p:txBody>
      </p:sp>
      <p:sp>
        <p:nvSpPr>
          <p:cNvPr id="1374" name="Google Shape;1374;p3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86</a:t>
            </a:fld>
            <a:endParaRPr/>
          </a:p>
        </p:txBody>
      </p:sp>
      <p:sp>
        <p:nvSpPr>
          <p:cNvPr id="1375" name="Google Shape;1375;p368"/>
          <p:cNvSpPr txBox="1"/>
          <p:nvPr/>
        </p:nvSpPr>
        <p:spPr>
          <a:xfrm>
            <a:off x="851452" y="1600200"/>
            <a:ext cx="5244548" cy="4590535"/>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5"/>
                </a:solidFill>
                <a:latin typeface="Source Sans Pro"/>
                <a:ea typeface="Source Sans Pro"/>
                <a:cs typeface="Source Sans Pro"/>
                <a:sym typeface="Source Sans Pro"/>
              </a:rPr>
              <a:t>Benefits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Easy to stop use - no provider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No daily routine needed</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Does not interfere with sex</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Use can be private, which may be important for young people or women with unsupportive partners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May help protect against cancers that can cause infertility</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400"/>
              </a:spcBef>
              <a:spcAft>
                <a:spcPts val="0"/>
              </a:spcAft>
              <a:buClr>
                <a:srgbClr val="000000"/>
              </a:buClr>
              <a:buSzPts val="2200"/>
              <a:buFont typeface="Arial"/>
              <a:buChar char="•"/>
            </a:pPr>
            <a:r>
              <a:rPr lang="en-US" sz="2200" b="0" i="0" u="none" strike="noStrike" cap="none">
                <a:solidFill>
                  <a:schemeClr val="dk1"/>
                </a:solidFill>
                <a:latin typeface="Source Sans Pro"/>
                <a:ea typeface="Source Sans Pro"/>
                <a:cs typeface="Source Sans Pro"/>
                <a:sym typeface="Source Sans Pro"/>
              </a:rPr>
              <a:t>The subcutaneous option can be controlled by the woman if she injects herself</a:t>
            </a:r>
            <a:endParaRPr sz="1400" b="0" i="0" u="none" strike="noStrike" cap="none">
              <a:solidFill>
                <a:srgbClr val="000000"/>
              </a:solidFill>
              <a:latin typeface="Arial"/>
              <a:ea typeface="Arial"/>
              <a:cs typeface="Arial"/>
              <a:sym typeface="Arial"/>
            </a:endParaRPr>
          </a:p>
          <a:p>
            <a:pPr marL="228600" marR="0" lvl="0" indent="-57150" algn="l" rtl="0">
              <a:lnSpc>
                <a:spcPct val="95000"/>
              </a:lnSpc>
              <a:spcBef>
                <a:spcPts val="810"/>
              </a:spcBef>
              <a:spcAft>
                <a:spcPts val="0"/>
              </a:spcAft>
              <a:buClr>
                <a:schemeClr val="dk1"/>
              </a:buClr>
              <a:buSzPts val="2700"/>
              <a:buFont typeface="Arial"/>
              <a:buNone/>
            </a:pPr>
            <a:endParaRPr sz="2700" b="0" i="0" u="none" strike="noStrike" cap="none">
              <a:solidFill>
                <a:schemeClr val="dk1"/>
              </a:solidFill>
              <a:latin typeface="Source Sans Pro"/>
              <a:ea typeface="Source Sans Pro"/>
              <a:cs typeface="Source Sans Pro"/>
              <a:sym typeface="Source Sans Pro"/>
            </a:endParaRPr>
          </a:p>
        </p:txBody>
      </p:sp>
      <p:sp>
        <p:nvSpPr>
          <p:cNvPr id="1376" name="Google Shape;1376;p368"/>
          <p:cNvSpPr txBox="1"/>
          <p:nvPr/>
        </p:nvSpPr>
        <p:spPr>
          <a:xfrm>
            <a:off x="6152322" y="1600200"/>
            <a:ext cx="5188226"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3"/>
                </a:solidFill>
                <a:latin typeface="Source Sans Pro"/>
                <a:ea typeface="Source Sans Pro"/>
                <a:cs typeface="Source Sans Pro"/>
                <a:sym typeface="Source Sans Pro"/>
              </a:rPr>
              <a:t>Limitations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100"/>
              <a:buFont typeface="Arial"/>
              <a:buChar char="•"/>
            </a:pPr>
            <a:r>
              <a:rPr lang="en-US" sz="2100" b="0" i="0" u="none" strike="noStrike" cap="none">
                <a:solidFill>
                  <a:schemeClr val="dk1"/>
                </a:solidFill>
                <a:latin typeface="Source Sans Pro"/>
                <a:ea typeface="Source Sans Pro"/>
                <a:cs typeface="Source Sans Pro"/>
                <a:sym typeface="Source Sans Pro"/>
              </a:rPr>
              <a:t>No HIV/STI protection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100"/>
              <a:buFont typeface="Arial"/>
              <a:buChar char="•"/>
            </a:pPr>
            <a:r>
              <a:rPr lang="en-US" sz="2100" b="0" i="0" u="none" strike="noStrike" cap="none">
                <a:solidFill>
                  <a:schemeClr val="dk1"/>
                </a:solidFill>
                <a:latin typeface="Source Sans Pro"/>
                <a:ea typeface="Source Sans Pro"/>
                <a:cs typeface="Source Sans Pro"/>
                <a:sym typeface="Source Sans Pro"/>
              </a:rPr>
              <a:t>Some users experience bothersome, but not harmful and often temporary, side effects, particularly regarding bleeding changes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100"/>
              <a:buFont typeface="Arial"/>
              <a:buChar char="•"/>
            </a:pPr>
            <a:r>
              <a:rPr lang="en-US" sz="2100" b="0" i="0" u="none" strike="noStrike" cap="none">
                <a:solidFill>
                  <a:schemeClr val="dk1"/>
                </a:solidFill>
                <a:latin typeface="Source Sans Pro"/>
                <a:ea typeface="Source Sans Pro"/>
                <a:cs typeface="Source Sans Pro"/>
                <a:sym typeface="Source Sans Pro"/>
              </a:rPr>
              <a:t>Fertility is slower to return - often 9-10 months on average - but it is not affected negatively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100"/>
              <a:buFont typeface="Arial"/>
              <a:buChar char="•"/>
            </a:pPr>
            <a:r>
              <a:rPr lang="en-US" sz="2100" b="0" i="0" u="none" strike="noStrike" cap="none">
                <a:solidFill>
                  <a:schemeClr val="dk1"/>
                </a:solidFill>
                <a:latin typeface="Source Sans Pro"/>
                <a:ea typeface="Source Sans Pro"/>
                <a:cs typeface="Source Sans Pro"/>
                <a:sym typeface="Source Sans Pro"/>
              </a:rPr>
              <a:t>Must return for an injection at the right time, which can be challenging for women with reduced freedom to move around</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400"/>
              </a:spcBef>
              <a:spcAft>
                <a:spcPts val="0"/>
              </a:spcAft>
              <a:buClr>
                <a:srgbClr val="000000"/>
              </a:buClr>
              <a:buSzPts val="2100"/>
              <a:buFont typeface="Arial"/>
              <a:buChar char="•"/>
            </a:pPr>
            <a:r>
              <a:rPr lang="en-US" sz="2100" b="0" i="0" u="none" strike="noStrike" cap="none">
                <a:solidFill>
                  <a:schemeClr val="dk1"/>
                </a:solidFill>
                <a:latin typeface="Source Sans Pro"/>
                <a:ea typeface="Source Sans Pro"/>
                <a:cs typeface="Source Sans Pro"/>
                <a:sym typeface="Source Sans Pro"/>
              </a:rPr>
              <a:t>Requires medical screening for rare health risks</a:t>
            </a:r>
            <a:endParaRPr sz="1400" b="0" i="0" u="none" strike="noStrike" cap="none">
              <a:solidFill>
                <a:srgbClr val="000000"/>
              </a:solidFill>
              <a:latin typeface="Arial"/>
              <a:ea typeface="Arial"/>
              <a:cs typeface="Arial"/>
              <a:sym typeface="Arial"/>
            </a:endParaRPr>
          </a:p>
        </p:txBody>
      </p:sp>
      <p:sp>
        <p:nvSpPr>
          <p:cNvPr id="1377" name="Google Shape;1377;p368"/>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sp>
        <p:nvSpPr>
          <p:cNvPr id="1383" name="Google Shape;1383;p166"/>
          <p:cNvSpPr txBox="1">
            <a:spLocks noGrp="1"/>
          </p:cNvSpPr>
          <p:nvPr>
            <p:ph type="title"/>
          </p:nvPr>
        </p:nvSpPr>
        <p:spPr>
          <a:xfrm>
            <a:off x="838199" y="847807"/>
            <a:ext cx="10515601" cy="96348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oboto Condensed"/>
              <a:buNone/>
            </a:pPr>
            <a:r>
              <a:rPr lang="en-US"/>
              <a:t>Practice using the progestin-only injectables client screening checklist</a:t>
            </a:r>
            <a:endParaRPr/>
          </a:p>
        </p:txBody>
      </p:sp>
      <p:sp>
        <p:nvSpPr>
          <p:cNvPr id="1384" name="Google Shape;1384;p16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7</a:t>
            </a:r>
            <a:endParaRPr/>
          </a:p>
        </p:txBody>
      </p:sp>
      <p:sp>
        <p:nvSpPr>
          <p:cNvPr id="1385" name="Google Shape;1385;p16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87</a:t>
            </a:fld>
            <a:endParaRPr/>
          </a:p>
        </p:txBody>
      </p:sp>
      <p:grpSp>
        <p:nvGrpSpPr>
          <p:cNvPr id="1386" name="Google Shape;1386;p166"/>
          <p:cNvGrpSpPr/>
          <p:nvPr/>
        </p:nvGrpSpPr>
        <p:grpSpPr>
          <a:xfrm>
            <a:off x="266700" y="1650793"/>
            <a:ext cx="7292955" cy="5024644"/>
            <a:chOff x="2173857" y="1544030"/>
            <a:chExt cx="7292955" cy="5024644"/>
          </a:xfrm>
        </p:grpSpPr>
        <p:sp>
          <p:nvSpPr>
            <p:cNvPr id="1387" name="Google Shape;1387;p166"/>
            <p:cNvSpPr/>
            <p:nvPr/>
          </p:nvSpPr>
          <p:spPr>
            <a:xfrm>
              <a:off x="2173857" y="4623758"/>
              <a:ext cx="1892286" cy="1944916"/>
            </a:xfrm>
            <a:prstGeom prst="wedgeRoundRectCallout">
              <a:avLst>
                <a:gd name="adj1" fmla="val 67311"/>
                <a:gd name="adj2" fmla="val 19203"/>
                <a:gd name="adj3" fmla="val 16667"/>
              </a:avLst>
            </a:prstGeom>
            <a:solidFill>
              <a:srgbClr val="D7B9DB"/>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The checklist also gives instructions about initiating progestin-only injectables.</a:t>
              </a:r>
              <a:endParaRPr sz="1800" b="1" i="0" u="none" strike="noStrike" cap="none">
                <a:solidFill>
                  <a:schemeClr val="dk1"/>
                </a:solidFill>
                <a:latin typeface="Arial"/>
                <a:ea typeface="Arial"/>
                <a:cs typeface="Arial"/>
                <a:sym typeface="Arial"/>
              </a:endParaRPr>
            </a:p>
          </p:txBody>
        </p:sp>
        <p:sp>
          <p:nvSpPr>
            <p:cNvPr id="1388" name="Google Shape;1388;p166"/>
            <p:cNvSpPr/>
            <p:nvPr/>
          </p:nvSpPr>
          <p:spPr>
            <a:xfrm>
              <a:off x="8107989" y="1610808"/>
              <a:ext cx="1358823" cy="2133055"/>
            </a:xfrm>
            <a:prstGeom prst="wedgeRoundRectCallout">
              <a:avLst>
                <a:gd name="adj1" fmla="val -85899"/>
                <a:gd name="adj2" fmla="val -10219"/>
                <a:gd name="adj3" fmla="val 16667"/>
              </a:avLst>
            </a:prstGeom>
            <a:solidFill>
              <a:srgbClr val="F9B4B4"/>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400" b="1" i="0" u="none" strike="noStrike" cap="none">
                  <a:solidFill>
                    <a:schemeClr val="dk1"/>
                  </a:solidFill>
                  <a:latin typeface="Arial"/>
                  <a:ea typeface="Arial"/>
                  <a:cs typeface="Arial"/>
                  <a:sym typeface="Arial"/>
                </a:rPr>
                <a:t>This set of questions identifies women who should not use progestin-only injectables.</a:t>
              </a:r>
              <a:endParaRPr sz="1800" b="1" i="0" u="none" strike="noStrike" cap="none">
                <a:solidFill>
                  <a:schemeClr val="dk1"/>
                </a:solidFill>
                <a:latin typeface="Arial"/>
                <a:ea typeface="Arial"/>
                <a:cs typeface="Arial"/>
                <a:sym typeface="Arial"/>
              </a:endParaRPr>
            </a:p>
          </p:txBody>
        </p:sp>
        <p:pic>
          <p:nvPicPr>
            <p:cNvPr id="1389" name="Google Shape;1389;p166"/>
            <p:cNvPicPr preferRelativeResize="0"/>
            <p:nvPr/>
          </p:nvPicPr>
          <p:blipFill rotWithShape="1">
            <a:blip r:embed="rId3">
              <a:alphaModFix/>
            </a:blip>
            <a:srcRect/>
            <a:stretch/>
          </p:blipFill>
          <p:spPr>
            <a:xfrm>
              <a:off x="4468870" y="1544030"/>
              <a:ext cx="3174840" cy="5024644"/>
            </a:xfrm>
            <a:prstGeom prst="rect">
              <a:avLst/>
            </a:prstGeom>
            <a:noFill/>
            <a:ln w="9525" cap="flat" cmpd="sng">
              <a:solidFill>
                <a:schemeClr val="dk1"/>
              </a:solidFill>
              <a:prstDash val="solid"/>
              <a:round/>
              <a:headEnd type="none" w="sm" len="sm"/>
              <a:tailEnd type="none" w="sm" len="sm"/>
            </a:ln>
          </p:spPr>
        </p:pic>
        <p:sp>
          <p:nvSpPr>
            <p:cNvPr id="1390" name="Google Shape;1390;p166"/>
            <p:cNvSpPr/>
            <p:nvPr/>
          </p:nvSpPr>
          <p:spPr>
            <a:xfrm>
              <a:off x="8049053" y="4160376"/>
              <a:ext cx="1351979" cy="2001535"/>
            </a:xfrm>
            <a:prstGeom prst="wedgeRoundRectCallout">
              <a:avLst>
                <a:gd name="adj1" fmla="val -85759"/>
                <a:gd name="adj2" fmla="val -15426"/>
                <a:gd name="adj3" fmla="val 16667"/>
              </a:avLst>
            </a:prstGeom>
            <a:solidFill>
              <a:srgbClr val="66D2D6"/>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This set of questions identifies women who are not pregnant.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grpSp>
      <p:sp>
        <p:nvSpPr>
          <p:cNvPr id="1391" name="Google Shape;1391;p166"/>
          <p:cNvSpPr txBox="1"/>
          <p:nvPr/>
        </p:nvSpPr>
        <p:spPr>
          <a:xfrm>
            <a:off x="7899218" y="1583827"/>
            <a:ext cx="4026082" cy="49859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Source Sans Pro"/>
                <a:ea typeface="Source Sans Pro"/>
                <a:cs typeface="Source Sans Pro"/>
                <a:sym typeface="Source Sans Pro"/>
              </a:rPr>
              <a:t>Who can use progestin-only injectables?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chemeClr val="accent5"/>
                </a:solidFill>
                <a:latin typeface="Source Sans Pro"/>
                <a:ea typeface="Source Sans Pro"/>
                <a:cs typeface="Source Sans Pro"/>
                <a:sym typeface="Source Sans Pro"/>
              </a:rPr>
              <a:t>Answer YES or NO</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38-year-old woman with severe liver disease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has a current blood clot in her leg</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breastfeeding woman with a 2-month-old baby</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35-year-old woman with high blood pressure but no other conditions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woman who has HIV</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1800"/>
              <a:buFont typeface="Source Sans Pro"/>
              <a:buAutoNum type="arabicPeriod"/>
            </a:pPr>
            <a:r>
              <a:rPr lang="en-US" sz="1800" b="0" i="0" u="none" strike="noStrike" cap="none">
                <a:solidFill>
                  <a:schemeClr val="dk1"/>
                </a:solidFill>
                <a:latin typeface="Source Sans Pro"/>
                <a:ea typeface="Source Sans Pro"/>
                <a:cs typeface="Source Sans Pro"/>
                <a:sym typeface="Source Sans Pro"/>
              </a:rPr>
              <a:t>A 42-year-old woman who has unexplained vaginal bleeding</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395"/>
        <p:cNvGrpSpPr/>
        <p:nvPr/>
      </p:nvGrpSpPr>
      <p:grpSpPr>
        <a:xfrm>
          <a:off x="0" y="0"/>
          <a:ext cx="0" cy="0"/>
          <a:chOff x="0" y="0"/>
          <a:chExt cx="0" cy="0"/>
        </a:xfrm>
      </p:grpSpPr>
      <p:sp>
        <p:nvSpPr>
          <p:cNvPr id="1396" name="Google Shape;1396;p179"/>
          <p:cNvSpPr txBox="1">
            <a:spLocks noGrp="1"/>
          </p:cNvSpPr>
          <p:nvPr>
            <p:ph type="title"/>
          </p:nvPr>
        </p:nvSpPr>
        <p:spPr>
          <a:xfrm>
            <a:off x="849086" y="511176"/>
            <a:ext cx="9818914" cy="92752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the intramuscular injection: </a:t>
            </a:r>
            <a:r>
              <a:rPr lang="en-US" b="1">
                <a:solidFill>
                  <a:schemeClr val="accent5"/>
                </a:solidFill>
              </a:rPr>
              <a:t>Steps 1-2</a:t>
            </a:r>
            <a:endParaRPr b="1" i="1">
              <a:solidFill>
                <a:schemeClr val="accent5"/>
              </a:solidFill>
            </a:endParaRPr>
          </a:p>
        </p:txBody>
      </p:sp>
      <p:grpSp>
        <p:nvGrpSpPr>
          <p:cNvPr id="1397" name="Google Shape;1397;p179"/>
          <p:cNvGrpSpPr/>
          <p:nvPr/>
        </p:nvGrpSpPr>
        <p:grpSpPr>
          <a:xfrm>
            <a:off x="1938339" y="1768474"/>
            <a:ext cx="8164512" cy="4484690"/>
            <a:chOff x="612775" y="1768477"/>
            <a:chExt cx="8164512" cy="4484042"/>
          </a:xfrm>
        </p:grpSpPr>
        <p:sp>
          <p:nvSpPr>
            <p:cNvPr id="1398" name="Google Shape;1398;p179"/>
            <p:cNvSpPr/>
            <p:nvPr/>
          </p:nvSpPr>
          <p:spPr>
            <a:xfrm>
              <a:off x="612775" y="5085875"/>
              <a:ext cx="3619500" cy="91903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Calibri"/>
                  <a:ea typeface="Calibri"/>
                  <a:cs typeface="Calibri"/>
                  <a:sym typeface="Calibri"/>
                </a:rPr>
                <a:t>1.	</a:t>
              </a:r>
              <a:r>
                <a:rPr lang="en-US" sz="2600" b="0" i="0" u="none" strike="noStrike" cap="none">
                  <a:solidFill>
                    <a:srgbClr val="000000"/>
                  </a:solidFill>
                  <a:latin typeface="Source Sans Pro"/>
                  <a:ea typeface="Source Sans Pro"/>
                  <a:cs typeface="Source Sans Pro"/>
                  <a:sym typeface="Source Sans Pro"/>
                </a:rPr>
                <a:t>Wash your hands well with soap and water.</a:t>
              </a:r>
              <a:endParaRPr sz="1400" b="0" i="0" u="none" strike="noStrike" cap="none">
                <a:solidFill>
                  <a:srgbClr val="000000"/>
                </a:solidFill>
                <a:latin typeface="Arial"/>
                <a:ea typeface="Arial"/>
                <a:cs typeface="Arial"/>
                <a:sym typeface="Arial"/>
              </a:endParaRPr>
            </a:p>
          </p:txBody>
        </p:sp>
        <p:sp>
          <p:nvSpPr>
            <p:cNvPr id="1399" name="Google Shape;1399;p179"/>
            <p:cNvSpPr/>
            <p:nvPr/>
          </p:nvSpPr>
          <p:spPr>
            <a:xfrm>
              <a:off x="4879975" y="5089049"/>
              <a:ext cx="3897312" cy="1163470"/>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Calibri"/>
                  <a:ea typeface="Calibri"/>
                  <a:cs typeface="Calibri"/>
                  <a:sym typeface="Calibri"/>
                </a:rPr>
                <a:t>2.	</a:t>
              </a:r>
              <a:r>
                <a:rPr lang="en-US" sz="2600" b="0" i="0" u="none" strike="noStrike" cap="none">
                  <a:solidFill>
                    <a:srgbClr val="000000"/>
                  </a:solidFill>
                  <a:latin typeface="Source Sans Pro"/>
                  <a:ea typeface="Source Sans Pro"/>
                  <a:cs typeface="Source Sans Pro"/>
                  <a:sym typeface="Source Sans Pro"/>
                </a:rPr>
                <a:t>Let your hands dry in the air</a:t>
              </a:r>
              <a:endParaRPr sz="1400" b="0" i="0" u="none" strike="noStrike" cap="none">
                <a:solidFill>
                  <a:srgbClr val="000000"/>
                </a:solidFill>
                <a:latin typeface="Arial"/>
                <a:ea typeface="Arial"/>
                <a:cs typeface="Arial"/>
                <a:sym typeface="Arial"/>
              </a:endParaRPr>
            </a:p>
          </p:txBody>
        </p:sp>
        <p:pic>
          <p:nvPicPr>
            <p:cNvPr id="1400" name="Google Shape;1400;p179" descr="p15 provider handwashing"/>
            <p:cNvPicPr preferRelativeResize="0"/>
            <p:nvPr/>
          </p:nvPicPr>
          <p:blipFill rotWithShape="1">
            <a:blip r:embed="rId3">
              <a:alphaModFix/>
            </a:blip>
            <a:srcRect/>
            <a:stretch/>
          </p:blipFill>
          <p:spPr>
            <a:xfrm>
              <a:off x="946150" y="1944688"/>
              <a:ext cx="2940050" cy="2786062"/>
            </a:xfrm>
            <a:prstGeom prst="rect">
              <a:avLst/>
            </a:prstGeom>
            <a:noFill/>
            <a:ln>
              <a:noFill/>
            </a:ln>
          </p:spPr>
        </p:pic>
        <p:pic>
          <p:nvPicPr>
            <p:cNvPr id="1401" name="Google Shape;1401;p179" descr="p15 provider airdrying hands"/>
            <p:cNvPicPr preferRelativeResize="0"/>
            <p:nvPr/>
          </p:nvPicPr>
          <p:blipFill rotWithShape="1">
            <a:blip r:embed="rId4">
              <a:alphaModFix/>
            </a:blip>
            <a:srcRect/>
            <a:stretch/>
          </p:blipFill>
          <p:spPr>
            <a:xfrm>
              <a:off x="5654674" y="1768477"/>
              <a:ext cx="2155825" cy="2933700"/>
            </a:xfrm>
            <a:prstGeom prst="rect">
              <a:avLst/>
            </a:prstGeom>
            <a:noFill/>
            <a:ln>
              <a:noFill/>
            </a:ln>
          </p:spPr>
        </p:pic>
      </p:grpSp>
      <p:sp>
        <p:nvSpPr>
          <p:cNvPr id="1402" name="Google Shape;1402;p179"/>
          <p:cNvSpPr txBox="1"/>
          <p:nvPr/>
        </p:nvSpPr>
        <p:spPr>
          <a:xfrm>
            <a:off x="0" y="6581001"/>
            <a:ext cx="387350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Ambrose Hoona-Kab/FP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406"/>
        <p:cNvGrpSpPr/>
        <p:nvPr/>
      </p:nvGrpSpPr>
      <p:grpSpPr>
        <a:xfrm>
          <a:off x="0" y="0"/>
          <a:ext cx="0" cy="0"/>
          <a:chOff x="0" y="0"/>
          <a:chExt cx="0" cy="0"/>
        </a:xfrm>
      </p:grpSpPr>
      <p:sp>
        <p:nvSpPr>
          <p:cNvPr id="1407" name="Google Shape;1407;p180"/>
          <p:cNvSpPr txBox="1">
            <a:spLocks noGrp="1"/>
          </p:cNvSpPr>
          <p:nvPr>
            <p:ph type="title"/>
          </p:nvPr>
        </p:nvSpPr>
        <p:spPr>
          <a:xfrm>
            <a:off x="881743" y="284163"/>
            <a:ext cx="9786257" cy="1295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the intramuscular injection: </a:t>
            </a:r>
            <a:r>
              <a:rPr lang="en-US" b="1">
                <a:solidFill>
                  <a:schemeClr val="accent5"/>
                </a:solidFill>
              </a:rPr>
              <a:t>Steps 3-5 </a:t>
            </a:r>
            <a:endParaRPr b="1" i="1">
              <a:solidFill>
                <a:schemeClr val="accent5"/>
              </a:solidFill>
            </a:endParaRPr>
          </a:p>
        </p:txBody>
      </p:sp>
      <p:grpSp>
        <p:nvGrpSpPr>
          <p:cNvPr id="1408" name="Google Shape;1408;p180"/>
          <p:cNvGrpSpPr/>
          <p:nvPr/>
        </p:nvGrpSpPr>
        <p:grpSpPr>
          <a:xfrm>
            <a:off x="2070101" y="1401763"/>
            <a:ext cx="7758113" cy="5325608"/>
            <a:chOff x="546100" y="1402233"/>
            <a:chExt cx="7758113" cy="5325415"/>
          </a:xfrm>
        </p:grpSpPr>
        <p:sp>
          <p:nvSpPr>
            <p:cNvPr id="1409" name="Google Shape;1409;p180"/>
            <p:cNvSpPr/>
            <p:nvPr/>
          </p:nvSpPr>
          <p:spPr>
            <a:xfrm>
              <a:off x="566738" y="1505794"/>
              <a:ext cx="4820808" cy="1249363"/>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	</a:t>
              </a:r>
              <a:r>
                <a:rPr lang="en-US" sz="2400" b="0" i="0" u="none" strike="noStrike" cap="none">
                  <a:solidFill>
                    <a:srgbClr val="000000"/>
                  </a:solidFill>
                  <a:latin typeface="Source Sans Pro"/>
                  <a:ea typeface="Source Sans Pro"/>
                  <a:cs typeface="Source Sans Pro"/>
                  <a:sym typeface="Source Sans Pro"/>
                </a:rPr>
                <a:t>If the skin around the injection site is dirty, clean the site with a cotton ball soaked in clean water.</a:t>
              </a:r>
              <a:endParaRPr sz="1400" b="0" i="0" u="none" strike="noStrike" cap="none">
                <a:solidFill>
                  <a:srgbClr val="000000"/>
                </a:solidFill>
                <a:latin typeface="Arial"/>
                <a:ea typeface="Arial"/>
                <a:cs typeface="Arial"/>
                <a:sym typeface="Arial"/>
              </a:endParaRPr>
            </a:p>
          </p:txBody>
        </p:sp>
        <p:pic>
          <p:nvPicPr>
            <p:cNvPr id="1410" name="Google Shape;1410;p180" descr="p15 provider checks expiry date"/>
            <p:cNvPicPr preferRelativeResize="0"/>
            <p:nvPr/>
          </p:nvPicPr>
          <p:blipFill rotWithShape="1">
            <a:blip r:embed="rId3">
              <a:alphaModFix/>
            </a:blip>
            <a:srcRect/>
            <a:stretch/>
          </p:blipFill>
          <p:spPr>
            <a:xfrm>
              <a:off x="1069975" y="3028128"/>
              <a:ext cx="2414588" cy="2076450"/>
            </a:xfrm>
            <a:prstGeom prst="rect">
              <a:avLst/>
            </a:prstGeom>
            <a:noFill/>
            <a:ln>
              <a:noFill/>
            </a:ln>
          </p:spPr>
        </p:pic>
        <p:sp>
          <p:nvSpPr>
            <p:cNvPr id="1411" name="Google Shape;1411;p180"/>
            <p:cNvSpPr/>
            <p:nvPr/>
          </p:nvSpPr>
          <p:spPr>
            <a:xfrm>
              <a:off x="546100" y="5283495"/>
              <a:ext cx="3286125" cy="1444153"/>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	</a:t>
              </a:r>
              <a:r>
                <a:rPr lang="en-US" sz="2400" b="0" i="0" u="none" strike="noStrike" cap="none">
                  <a:solidFill>
                    <a:srgbClr val="000000"/>
                  </a:solidFill>
                  <a:latin typeface="Source Sans Pro"/>
                  <a:ea typeface="Source Sans Pro"/>
                  <a:cs typeface="Source Sans Pro"/>
                  <a:sym typeface="Source Sans Pro"/>
                </a:rPr>
                <a:t>Double-check the bottle for content, dose, and expiration date. </a:t>
              </a:r>
              <a:endParaRPr sz="1400" b="0" i="0" u="none" strike="noStrike" cap="none">
                <a:solidFill>
                  <a:srgbClr val="000000"/>
                </a:solidFill>
                <a:latin typeface="Arial"/>
                <a:ea typeface="Arial"/>
                <a:cs typeface="Arial"/>
                <a:sym typeface="Arial"/>
              </a:endParaRPr>
            </a:p>
          </p:txBody>
        </p:sp>
        <p:sp>
          <p:nvSpPr>
            <p:cNvPr id="1412" name="Google Shape;1412;p180"/>
            <p:cNvSpPr/>
            <p:nvPr/>
          </p:nvSpPr>
          <p:spPr>
            <a:xfrm>
              <a:off x="4225925" y="5281907"/>
              <a:ext cx="4078288" cy="1249363"/>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5.	</a:t>
              </a:r>
              <a:r>
                <a:rPr lang="en-US" sz="2400" b="0" i="0" u="none" strike="noStrike" cap="none">
                  <a:solidFill>
                    <a:srgbClr val="000000"/>
                  </a:solidFill>
                  <a:latin typeface="Source Sans Pro"/>
                  <a:ea typeface="Source Sans Pro"/>
                  <a:cs typeface="Source Sans Pro"/>
                  <a:sym typeface="Source Sans Pro"/>
                </a:rPr>
                <a:t>Roll the bottle gently between the palms of your hands.</a:t>
              </a:r>
              <a:endParaRPr sz="1400" b="0" i="0" u="none" strike="noStrike" cap="none">
                <a:solidFill>
                  <a:srgbClr val="000000"/>
                </a:solidFill>
                <a:latin typeface="Arial"/>
                <a:ea typeface="Arial"/>
                <a:cs typeface="Arial"/>
                <a:sym typeface="Arial"/>
              </a:endParaRPr>
            </a:p>
          </p:txBody>
        </p:sp>
        <p:pic>
          <p:nvPicPr>
            <p:cNvPr id="1413" name="Google Shape;1413;p180" descr="p15 provider rolls vial2"/>
            <p:cNvPicPr preferRelativeResize="0"/>
            <p:nvPr/>
          </p:nvPicPr>
          <p:blipFill rotWithShape="1">
            <a:blip r:embed="rId4">
              <a:alphaModFix/>
            </a:blip>
            <a:srcRect/>
            <a:stretch/>
          </p:blipFill>
          <p:spPr>
            <a:xfrm>
              <a:off x="6484938" y="3603920"/>
              <a:ext cx="1506537" cy="1692275"/>
            </a:xfrm>
            <a:prstGeom prst="rect">
              <a:avLst/>
            </a:prstGeom>
            <a:noFill/>
            <a:ln>
              <a:noFill/>
            </a:ln>
          </p:spPr>
        </p:pic>
        <p:pic>
          <p:nvPicPr>
            <p:cNvPr id="1414" name="Google Shape;1414;p180" descr="p15 provider rolls vial1"/>
            <p:cNvPicPr preferRelativeResize="0"/>
            <p:nvPr/>
          </p:nvPicPr>
          <p:blipFill rotWithShape="1">
            <a:blip r:embed="rId5">
              <a:alphaModFix/>
            </a:blip>
            <a:srcRect/>
            <a:stretch/>
          </p:blipFill>
          <p:spPr>
            <a:xfrm>
              <a:off x="4760913" y="3561057"/>
              <a:ext cx="1495425" cy="1751013"/>
            </a:xfrm>
            <a:prstGeom prst="rect">
              <a:avLst/>
            </a:prstGeom>
            <a:noFill/>
            <a:ln>
              <a:noFill/>
            </a:ln>
          </p:spPr>
        </p:pic>
        <p:pic>
          <p:nvPicPr>
            <p:cNvPr id="1415" name="Google Shape;1415;p180" descr="p17 clean arm site"/>
            <p:cNvPicPr preferRelativeResize="0"/>
            <p:nvPr/>
          </p:nvPicPr>
          <p:blipFill rotWithShape="1">
            <a:blip r:embed="rId6">
              <a:alphaModFix/>
            </a:blip>
            <a:srcRect/>
            <a:stretch/>
          </p:blipFill>
          <p:spPr>
            <a:xfrm>
              <a:off x="5616888" y="1402233"/>
              <a:ext cx="2271712" cy="2046288"/>
            </a:xfrm>
            <a:prstGeom prst="rect">
              <a:avLst/>
            </a:prstGeom>
            <a:noFill/>
            <a:ln>
              <a:noFill/>
            </a:ln>
          </p:spPr>
        </p:pic>
      </p:grpSp>
      <p:sp>
        <p:nvSpPr>
          <p:cNvPr id="1416" name="Google Shape;1416;p180"/>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Ambrose Hoona-Kab/FP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11"/>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FP methods provided by pharmacies and drug shops</a:t>
            </a:r>
            <a:endParaRPr/>
          </a:p>
        </p:txBody>
      </p:sp>
      <p:sp>
        <p:nvSpPr>
          <p:cNvPr id="539" name="Google Shape;539;p11"/>
          <p:cNvSpPr txBox="1">
            <a:spLocks noGrp="1"/>
          </p:cNvSpPr>
          <p:nvPr>
            <p:ph type="body" idx="1"/>
          </p:nvPr>
        </p:nvSpPr>
        <p:spPr>
          <a:xfrm>
            <a:off x="838200" y="1075547"/>
            <a:ext cx="10652760" cy="5758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en-US" sz="3200" b="1" i="1">
                <a:solidFill>
                  <a:schemeClr val="accent5"/>
                </a:solidFill>
              </a:rPr>
              <a:t>Methods that </a:t>
            </a:r>
            <a:r>
              <a:rPr lang="en-US" sz="3200" b="1" i="1" u="sng">
                <a:solidFill>
                  <a:schemeClr val="accent5"/>
                </a:solidFill>
              </a:rPr>
              <a:t>do not</a:t>
            </a:r>
            <a:r>
              <a:rPr lang="en-US" sz="3200" b="1" i="1">
                <a:solidFill>
                  <a:schemeClr val="accent5"/>
                </a:solidFill>
              </a:rPr>
              <a:t> require medical screening</a:t>
            </a:r>
            <a:endParaRPr sz="3200" b="1" i="1">
              <a:solidFill>
                <a:schemeClr val="accent5"/>
              </a:solidFill>
            </a:endParaRPr>
          </a:p>
        </p:txBody>
      </p:sp>
      <p:sp>
        <p:nvSpPr>
          <p:cNvPr id="540" name="Google Shape;540;p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
        <p:nvSpPr>
          <p:cNvPr id="541" name="Google Shape;541;p11"/>
          <p:cNvSpPr txBox="1"/>
          <p:nvPr/>
        </p:nvSpPr>
        <p:spPr>
          <a:xfrm>
            <a:off x="11320183" y="-303297"/>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542" name="Google Shape;542;p11"/>
          <p:cNvSpPr txBox="1"/>
          <p:nvPr/>
        </p:nvSpPr>
        <p:spPr>
          <a:xfrm>
            <a:off x="407269" y="4100526"/>
            <a:ext cx="370127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Male/female condoms</a:t>
            </a:r>
            <a:endParaRPr sz="2800" b="0" i="0" u="none" strike="noStrike" cap="none">
              <a:solidFill>
                <a:srgbClr val="000000"/>
              </a:solidFill>
              <a:latin typeface="Arial"/>
              <a:ea typeface="Arial"/>
              <a:cs typeface="Arial"/>
              <a:sym typeface="Arial"/>
            </a:endParaRPr>
          </a:p>
        </p:txBody>
      </p:sp>
      <p:sp>
        <p:nvSpPr>
          <p:cNvPr id="543" name="Google Shape;543;p11"/>
          <p:cNvSpPr txBox="1"/>
          <p:nvPr/>
        </p:nvSpPr>
        <p:spPr>
          <a:xfrm>
            <a:off x="685219" y="4900340"/>
            <a:ext cx="3145370"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barrier method to be used with each act of sexual intercourse</a:t>
            </a:r>
            <a:endParaRPr sz="2400" b="0" i="0" u="none" strike="noStrike" cap="none">
              <a:solidFill>
                <a:schemeClr val="dk1"/>
              </a:solidFill>
              <a:latin typeface="Source Sans Pro"/>
              <a:ea typeface="Source Sans Pro"/>
              <a:cs typeface="Source Sans Pro"/>
              <a:sym typeface="Source Sans Pro"/>
            </a:endParaRPr>
          </a:p>
        </p:txBody>
      </p:sp>
      <p:sp>
        <p:nvSpPr>
          <p:cNvPr id="544" name="Google Shape;544;p11"/>
          <p:cNvSpPr txBox="1"/>
          <p:nvPr/>
        </p:nvSpPr>
        <p:spPr>
          <a:xfrm>
            <a:off x="8226474" y="3898250"/>
            <a:ext cx="3364604"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Emergency contraceptive pills</a:t>
            </a:r>
            <a:endParaRPr sz="2800" b="0" i="0" u="none" strike="noStrike" cap="none">
              <a:solidFill>
                <a:srgbClr val="000000"/>
              </a:solidFill>
              <a:latin typeface="Arial"/>
              <a:ea typeface="Arial"/>
              <a:cs typeface="Arial"/>
              <a:sym typeface="Arial"/>
            </a:endParaRPr>
          </a:p>
        </p:txBody>
      </p:sp>
      <p:sp>
        <p:nvSpPr>
          <p:cNvPr id="545" name="Google Shape;545;p11"/>
          <p:cNvSpPr txBox="1"/>
          <p:nvPr/>
        </p:nvSpPr>
        <p:spPr>
          <a:xfrm>
            <a:off x="7984567" y="4807855"/>
            <a:ext cx="3848418"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A hormonal method to be taken after each unprotected sexual intercourse</a:t>
            </a:r>
            <a:endParaRPr sz="2400" b="0" i="0" u="none" strike="noStrike" cap="none">
              <a:solidFill>
                <a:schemeClr val="dk1"/>
              </a:solidFill>
              <a:latin typeface="Source Sans Pro"/>
              <a:ea typeface="Source Sans Pro"/>
              <a:cs typeface="Source Sans Pro"/>
              <a:sym typeface="Source Sans Pro"/>
            </a:endParaRPr>
          </a:p>
        </p:txBody>
      </p:sp>
      <p:sp>
        <p:nvSpPr>
          <p:cNvPr id="546" name="Google Shape;546;p11"/>
          <p:cNvSpPr txBox="1"/>
          <p:nvPr/>
        </p:nvSpPr>
        <p:spPr>
          <a:xfrm>
            <a:off x="4352704" y="4125382"/>
            <a:ext cx="336460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Source Sans Pro"/>
                <a:ea typeface="Source Sans Pro"/>
                <a:cs typeface="Source Sans Pro"/>
                <a:sym typeface="Source Sans Pro"/>
              </a:rPr>
              <a:t>Spermicides</a:t>
            </a:r>
            <a:endParaRPr sz="2800" b="0" i="0" u="none" strike="noStrike" cap="none">
              <a:solidFill>
                <a:srgbClr val="000000"/>
              </a:solidFill>
              <a:latin typeface="Arial"/>
              <a:ea typeface="Arial"/>
              <a:cs typeface="Arial"/>
              <a:sym typeface="Arial"/>
            </a:endParaRPr>
          </a:p>
        </p:txBody>
      </p:sp>
      <p:sp>
        <p:nvSpPr>
          <p:cNvPr id="547" name="Google Shape;547;p11"/>
          <p:cNvSpPr txBox="1"/>
          <p:nvPr/>
        </p:nvSpPr>
        <p:spPr>
          <a:xfrm>
            <a:off x="4352704" y="4925483"/>
            <a:ext cx="336460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Source Sans Pro"/>
                <a:ea typeface="Source Sans Pro"/>
                <a:cs typeface="Source Sans Pro"/>
                <a:sym typeface="Source Sans Pro"/>
              </a:rPr>
              <a:t>Sperm-killing substances inserted deep in the vagina, near the cervix, before sex</a:t>
            </a:r>
            <a:endParaRPr sz="1400" b="0" i="0" u="none" strike="noStrike" cap="none">
              <a:solidFill>
                <a:srgbClr val="000000"/>
              </a:solidFill>
              <a:latin typeface="Arial"/>
              <a:ea typeface="Arial"/>
              <a:cs typeface="Arial"/>
              <a:sym typeface="Arial"/>
            </a:endParaRPr>
          </a:p>
        </p:txBody>
      </p:sp>
      <p:pic>
        <p:nvPicPr>
          <p:cNvPr id="548" name="Google Shape;548;p11"/>
          <p:cNvPicPr preferRelativeResize="0"/>
          <p:nvPr/>
        </p:nvPicPr>
        <p:blipFill rotWithShape="1">
          <a:blip r:embed="rId3">
            <a:alphaModFix/>
          </a:blip>
          <a:srcRect l="13120" t="44816" r="77867" b="45789"/>
          <a:stretch/>
        </p:blipFill>
        <p:spPr>
          <a:xfrm rot="-5400000">
            <a:off x="5450087" y="2084125"/>
            <a:ext cx="1169826" cy="1829475"/>
          </a:xfrm>
          <a:prstGeom prst="rect">
            <a:avLst/>
          </a:prstGeom>
          <a:noFill/>
          <a:ln>
            <a:noFill/>
          </a:ln>
        </p:spPr>
      </p:pic>
      <p:grpSp>
        <p:nvGrpSpPr>
          <p:cNvPr id="549" name="Google Shape;549;p11"/>
          <p:cNvGrpSpPr/>
          <p:nvPr/>
        </p:nvGrpSpPr>
        <p:grpSpPr>
          <a:xfrm>
            <a:off x="1066226" y="1966577"/>
            <a:ext cx="2375923" cy="2015823"/>
            <a:chOff x="1066226" y="1966576"/>
            <a:chExt cx="2375923" cy="2015823"/>
          </a:xfrm>
        </p:grpSpPr>
        <p:pic>
          <p:nvPicPr>
            <p:cNvPr id="550" name="Google Shape;550;p11"/>
            <p:cNvPicPr preferRelativeResize="0"/>
            <p:nvPr/>
          </p:nvPicPr>
          <p:blipFill rotWithShape="1">
            <a:blip r:embed="rId3">
              <a:alphaModFix/>
            </a:blip>
            <a:srcRect l="31286" t="14891" r="59488" b="73116"/>
            <a:stretch/>
          </p:blipFill>
          <p:spPr>
            <a:xfrm rot="-5400000">
              <a:off x="1553101" y="1479701"/>
              <a:ext cx="1024974" cy="1998725"/>
            </a:xfrm>
            <a:prstGeom prst="rect">
              <a:avLst/>
            </a:prstGeom>
            <a:noFill/>
            <a:ln>
              <a:noFill/>
            </a:ln>
          </p:spPr>
        </p:pic>
        <p:pic>
          <p:nvPicPr>
            <p:cNvPr id="551" name="Google Shape;551;p11"/>
            <p:cNvPicPr preferRelativeResize="0"/>
            <p:nvPr/>
          </p:nvPicPr>
          <p:blipFill rotWithShape="1">
            <a:blip r:embed="rId3">
              <a:alphaModFix/>
            </a:blip>
            <a:srcRect l="12820" t="23207" r="77452" b="71625"/>
            <a:stretch/>
          </p:blipFill>
          <p:spPr>
            <a:xfrm rot="-5400000">
              <a:off x="2307824" y="2848074"/>
              <a:ext cx="1262526" cy="1006124"/>
            </a:xfrm>
            <a:prstGeom prst="rect">
              <a:avLst/>
            </a:prstGeom>
            <a:noFill/>
            <a:ln>
              <a:noFill/>
            </a:ln>
          </p:spPr>
        </p:pic>
      </p:grpSp>
      <p:pic>
        <p:nvPicPr>
          <p:cNvPr id="552" name="Google Shape;552;p11"/>
          <p:cNvPicPr preferRelativeResize="0"/>
          <p:nvPr/>
        </p:nvPicPr>
        <p:blipFill rotWithShape="1">
          <a:blip r:embed="rId4">
            <a:alphaModFix/>
          </a:blip>
          <a:srcRect l="31594" t="50057" r="31999"/>
          <a:stretch/>
        </p:blipFill>
        <p:spPr>
          <a:xfrm>
            <a:off x="8596319" y="2452750"/>
            <a:ext cx="2624918" cy="1200275"/>
          </a:xfrm>
          <a:prstGeom prst="rect">
            <a:avLst/>
          </a:prstGeom>
          <a:noFill/>
          <a:ln>
            <a:noFill/>
          </a:ln>
        </p:spPr>
      </p:pic>
      <p:sp>
        <p:nvSpPr>
          <p:cNvPr id="553" name="Google Shape;553;p11"/>
          <p:cNvSpPr txBox="1"/>
          <p:nvPr/>
        </p:nvSpPr>
        <p:spPr>
          <a:xfrm>
            <a:off x="7266302" y="6611700"/>
            <a:ext cx="49257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000" b="0" i="0" u="none" strike="noStrike" cap="none">
                <a:solidFill>
                  <a:srgbClr val="56544D"/>
                </a:solidFill>
                <a:latin typeface="Source Sans Pro"/>
                <a:ea typeface="Source Sans Pro"/>
                <a:cs typeface="Source Sans Pro"/>
                <a:sym typeface="Source Sans Pro"/>
              </a:rPr>
              <a:t>Credit: Global FP Handbook, 2022 &amp; FP Training Resource Package, 2023</a:t>
            </a:r>
            <a:endParaRPr sz="1000" b="0" i="0" u="none" strike="noStrike" cap="none">
              <a:solidFill>
                <a:schemeClr val="dk1"/>
              </a:solidFill>
              <a:latin typeface="Source Sans Pro"/>
              <a:ea typeface="Source Sans Pro"/>
              <a:cs typeface="Source Sans Pro"/>
              <a:sym typeface="Source Sans Pro"/>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420"/>
        <p:cNvGrpSpPr/>
        <p:nvPr/>
      </p:nvGrpSpPr>
      <p:grpSpPr>
        <a:xfrm>
          <a:off x="0" y="0"/>
          <a:ext cx="0" cy="0"/>
          <a:chOff x="0" y="0"/>
          <a:chExt cx="0" cy="0"/>
        </a:xfrm>
      </p:grpSpPr>
      <p:sp>
        <p:nvSpPr>
          <p:cNvPr id="1421" name="Google Shape;1421;p181"/>
          <p:cNvSpPr txBox="1">
            <a:spLocks noGrp="1"/>
          </p:cNvSpPr>
          <p:nvPr>
            <p:ph type="title"/>
          </p:nvPr>
        </p:nvSpPr>
        <p:spPr>
          <a:xfrm>
            <a:off x="800100" y="247651"/>
            <a:ext cx="9863138" cy="122855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366"/>
              </a:buClr>
              <a:buSzPts val="3600"/>
              <a:buFont typeface="Roboto Condensed"/>
              <a:buNone/>
            </a:pPr>
            <a:br>
              <a:rPr lang="en-US">
                <a:solidFill>
                  <a:srgbClr val="003366"/>
                </a:solidFill>
              </a:rPr>
            </a:br>
            <a:r>
              <a:rPr lang="en-US"/>
              <a:t>How to give the intramuscular injection: </a:t>
            </a:r>
            <a:r>
              <a:rPr lang="en-US" b="1">
                <a:solidFill>
                  <a:schemeClr val="accent5"/>
                </a:solidFill>
              </a:rPr>
              <a:t>Steps 6–9</a:t>
            </a:r>
            <a:endParaRPr b="1" i="1">
              <a:solidFill>
                <a:schemeClr val="accent5"/>
              </a:solidFill>
            </a:endParaRPr>
          </a:p>
        </p:txBody>
      </p:sp>
      <p:grpSp>
        <p:nvGrpSpPr>
          <p:cNvPr id="1422" name="Google Shape;1422;p181"/>
          <p:cNvGrpSpPr/>
          <p:nvPr/>
        </p:nvGrpSpPr>
        <p:grpSpPr>
          <a:xfrm>
            <a:off x="1909764" y="734594"/>
            <a:ext cx="8519581" cy="6123406"/>
            <a:chOff x="385763" y="734636"/>
            <a:chExt cx="8519282" cy="6123363"/>
          </a:xfrm>
        </p:grpSpPr>
        <p:sp>
          <p:nvSpPr>
            <p:cNvPr id="1423" name="Google Shape;1423;p181"/>
            <p:cNvSpPr/>
            <p:nvPr/>
          </p:nvSpPr>
          <p:spPr>
            <a:xfrm>
              <a:off x="419100" y="1700076"/>
              <a:ext cx="2043113" cy="2325335"/>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6.	</a:t>
              </a:r>
              <a:r>
                <a:rPr lang="en-US" sz="2200" b="0" i="0" u="none" strike="noStrike" cap="none">
                  <a:solidFill>
                    <a:srgbClr val="000000"/>
                  </a:solidFill>
                  <a:latin typeface="Source Sans Pro"/>
                  <a:ea typeface="Source Sans Pro"/>
                  <a:cs typeface="Source Sans Pro"/>
                  <a:sym typeface="Source Sans Pro"/>
                </a:rPr>
                <a:t>Hold the bottle of DMPA or NET-EN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and remove the plastic cap.</a:t>
              </a:r>
              <a:endParaRPr sz="1400" b="0" i="0" u="none" strike="noStrike" cap="none">
                <a:solidFill>
                  <a:srgbClr val="000000"/>
                </a:solidFill>
                <a:latin typeface="Arial"/>
                <a:ea typeface="Arial"/>
                <a:cs typeface="Arial"/>
                <a:sym typeface="Arial"/>
              </a:endParaRPr>
            </a:p>
          </p:txBody>
        </p:sp>
        <p:sp>
          <p:nvSpPr>
            <p:cNvPr id="1424" name="Google Shape;1424;p181"/>
            <p:cNvSpPr/>
            <p:nvPr/>
          </p:nvSpPr>
          <p:spPr>
            <a:xfrm>
              <a:off x="385763" y="4308474"/>
              <a:ext cx="2498862" cy="2301875"/>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8.	</a:t>
              </a:r>
              <a:r>
                <a:rPr lang="en-US" sz="2200" b="0" i="0" u="none" strike="noStrike" cap="none">
                  <a:solidFill>
                    <a:srgbClr val="000000"/>
                  </a:solidFill>
                  <a:latin typeface="Source Sans Pro"/>
                  <a:ea typeface="Source Sans Pro"/>
                  <a:cs typeface="Source Sans Pro"/>
                  <a:sym typeface="Source Sans Pro"/>
                </a:rPr>
                <a:t>Insert the needle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into the rubber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cover and empty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the entire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contents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into the syringe. </a:t>
              </a:r>
              <a:endParaRPr sz="1400" b="0" i="0" u="none" strike="noStrike" cap="none">
                <a:solidFill>
                  <a:srgbClr val="000000"/>
                </a:solidFill>
                <a:latin typeface="Arial"/>
                <a:ea typeface="Arial"/>
                <a:cs typeface="Arial"/>
                <a:sym typeface="Arial"/>
              </a:endParaRPr>
            </a:p>
          </p:txBody>
        </p:sp>
        <p:pic>
          <p:nvPicPr>
            <p:cNvPr id="1425" name="Google Shape;1425;p181" descr="p16 remove cap from vial"/>
            <p:cNvPicPr preferRelativeResize="0"/>
            <p:nvPr/>
          </p:nvPicPr>
          <p:blipFill rotWithShape="1">
            <a:blip r:embed="rId3">
              <a:alphaModFix/>
            </a:blip>
            <a:srcRect/>
            <a:stretch/>
          </p:blipFill>
          <p:spPr>
            <a:xfrm>
              <a:off x="2143125" y="1476239"/>
              <a:ext cx="1573213" cy="1817687"/>
            </a:xfrm>
            <a:prstGeom prst="rect">
              <a:avLst/>
            </a:prstGeom>
            <a:noFill/>
            <a:ln>
              <a:noFill/>
            </a:ln>
          </p:spPr>
        </p:pic>
        <p:pic>
          <p:nvPicPr>
            <p:cNvPr id="1426" name="Google Shape;1426;p181" descr="p16 opens syringe package"/>
            <p:cNvPicPr preferRelativeResize="0"/>
            <p:nvPr/>
          </p:nvPicPr>
          <p:blipFill rotWithShape="1">
            <a:blip r:embed="rId4">
              <a:alphaModFix/>
            </a:blip>
            <a:srcRect/>
            <a:stretch/>
          </p:blipFill>
          <p:spPr>
            <a:xfrm rot="-1530233">
              <a:off x="5568185" y="1125577"/>
              <a:ext cx="2265363" cy="1985963"/>
            </a:xfrm>
            <a:prstGeom prst="rect">
              <a:avLst/>
            </a:prstGeom>
            <a:noFill/>
            <a:ln>
              <a:noFill/>
            </a:ln>
          </p:spPr>
        </p:pic>
        <p:sp>
          <p:nvSpPr>
            <p:cNvPr id="1427" name="Google Shape;1427;p181"/>
            <p:cNvSpPr/>
            <p:nvPr/>
          </p:nvSpPr>
          <p:spPr>
            <a:xfrm>
              <a:off x="4038776" y="1691237"/>
              <a:ext cx="3997325" cy="2566476"/>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7.	</a:t>
              </a:r>
              <a:r>
                <a:rPr lang="en-US" sz="2200" b="0" i="0" u="none" strike="noStrike" cap="none">
                  <a:solidFill>
                    <a:srgbClr val="000000"/>
                  </a:solidFill>
                  <a:latin typeface="Source Sans Pro"/>
                  <a:ea typeface="Source Sans Pro"/>
                  <a:cs typeface="Source Sans Pro"/>
                  <a:sym typeface="Source Sans Pro"/>
                </a:rPr>
                <a:t>Open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the sterile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package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containing the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syringe and the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needle (if necessary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attach needle to syringe). </a:t>
              </a:r>
              <a:endParaRPr sz="1400" b="0" i="0" u="none" strike="noStrike" cap="none">
                <a:solidFill>
                  <a:srgbClr val="000000"/>
                </a:solidFill>
                <a:latin typeface="Arial"/>
                <a:ea typeface="Arial"/>
                <a:cs typeface="Arial"/>
                <a:sym typeface="Arial"/>
              </a:endParaRPr>
            </a:p>
          </p:txBody>
        </p:sp>
        <p:pic>
          <p:nvPicPr>
            <p:cNvPr id="1428" name="Google Shape;1428;p181" descr="attach-needle"/>
            <p:cNvPicPr preferRelativeResize="0"/>
            <p:nvPr/>
          </p:nvPicPr>
          <p:blipFill rotWithShape="1">
            <a:blip r:embed="rId5">
              <a:alphaModFix/>
            </a:blip>
            <a:srcRect/>
            <a:stretch/>
          </p:blipFill>
          <p:spPr>
            <a:xfrm rot="-401662">
              <a:off x="7327606" y="1747877"/>
              <a:ext cx="1454150" cy="2200275"/>
            </a:xfrm>
            <a:prstGeom prst="rect">
              <a:avLst/>
            </a:prstGeom>
            <a:noFill/>
            <a:ln>
              <a:noFill/>
            </a:ln>
          </p:spPr>
        </p:pic>
        <p:sp>
          <p:nvSpPr>
            <p:cNvPr id="1429" name="Google Shape;1429;p181"/>
            <p:cNvSpPr/>
            <p:nvPr/>
          </p:nvSpPr>
          <p:spPr>
            <a:xfrm>
              <a:off x="4619625" y="4291523"/>
              <a:ext cx="2676525" cy="2566476"/>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9.	</a:t>
              </a:r>
              <a:r>
                <a:rPr lang="en-US" sz="2200" b="0" i="0" u="none" strike="noStrike" cap="none">
                  <a:solidFill>
                    <a:srgbClr val="000000"/>
                  </a:solidFill>
                  <a:latin typeface="Source Sans Pro"/>
                  <a:ea typeface="Source Sans Pro"/>
                  <a:cs typeface="Source Sans Pro"/>
                  <a:sym typeface="Source Sans Pro"/>
                </a:rPr>
                <a:t>Hold the syringe </a:t>
              </a:r>
              <a:br>
                <a:rPr lang="en-US" sz="2200" b="0" i="0" u="none" strike="noStrike" cap="none">
                  <a:solidFill>
                    <a:srgbClr val="000000"/>
                  </a:solidFill>
                  <a:latin typeface="Source Sans Pro"/>
                  <a:ea typeface="Source Sans Pro"/>
                  <a:cs typeface="Source Sans Pro"/>
                  <a:sym typeface="Source Sans Pro"/>
                </a:rPr>
              </a:br>
              <a:r>
                <a:rPr lang="en-US" sz="2200" b="0" i="0" u="none" strike="noStrike" cap="none">
                  <a:solidFill>
                    <a:srgbClr val="000000"/>
                  </a:solidFill>
                  <a:latin typeface="Source Sans Pro"/>
                  <a:ea typeface="Source Sans Pro"/>
                  <a:cs typeface="Source Sans Pro"/>
                  <a:sym typeface="Source Sans Pro"/>
                </a:rPr>
                <a:t>upright and tap on the barrel to move the air into the tip. Expel the air from the syringe gently.</a:t>
              </a:r>
              <a:endParaRPr sz="1400" b="0" i="0" u="none" strike="noStrike" cap="none">
                <a:solidFill>
                  <a:srgbClr val="000000"/>
                </a:solidFill>
                <a:latin typeface="Arial"/>
                <a:ea typeface="Arial"/>
                <a:cs typeface="Arial"/>
                <a:sym typeface="Arial"/>
              </a:endParaRPr>
            </a:p>
          </p:txBody>
        </p:sp>
        <p:pic>
          <p:nvPicPr>
            <p:cNvPr id="1430" name="Google Shape;1430;p181" descr="ExpelAir"/>
            <p:cNvPicPr preferRelativeResize="0"/>
            <p:nvPr/>
          </p:nvPicPr>
          <p:blipFill rotWithShape="1">
            <a:blip r:embed="rId6">
              <a:alphaModFix/>
            </a:blip>
            <a:srcRect/>
            <a:stretch/>
          </p:blipFill>
          <p:spPr>
            <a:xfrm>
              <a:off x="6891338" y="3789363"/>
              <a:ext cx="1828800" cy="2871787"/>
            </a:xfrm>
            <a:prstGeom prst="rect">
              <a:avLst/>
            </a:prstGeom>
            <a:noFill/>
            <a:ln>
              <a:noFill/>
            </a:ln>
          </p:spPr>
        </p:pic>
        <p:pic>
          <p:nvPicPr>
            <p:cNvPr id="1431" name="Google Shape;1431;p181" descr="p16 load syringe"/>
            <p:cNvPicPr preferRelativeResize="0"/>
            <p:nvPr/>
          </p:nvPicPr>
          <p:blipFill rotWithShape="1">
            <a:blip r:embed="rId7">
              <a:alphaModFix/>
            </a:blip>
            <a:srcRect/>
            <a:stretch/>
          </p:blipFill>
          <p:spPr>
            <a:xfrm>
              <a:off x="2786995" y="4265835"/>
              <a:ext cx="1619250" cy="2044700"/>
            </a:xfrm>
            <a:prstGeom prst="rect">
              <a:avLst/>
            </a:prstGeom>
            <a:noFill/>
            <a:ln>
              <a:noFill/>
            </a:ln>
          </p:spPr>
        </p:pic>
      </p:grpSp>
      <p:sp>
        <p:nvSpPr>
          <p:cNvPr id="1432" name="Google Shape;1432;p181"/>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Ambrose Hoona-Kab/FP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grpSp>
        <p:nvGrpSpPr>
          <p:cNvPr id="1437" name="Google Shape;1437;p182"/>
          <p:cNvGrpSpPr/>
          <p:nvPr/>
        </p:nvGrpSpPr>
        <p:grpSpPr>
          <a:xfrm>
            <a:off x="1631363" y="1708221"/>
            <a:ext cx="3780963" cy="3776247"/>
            <a:chOff x="2856495" y="1406697"/>
            <a:chExt cx="3780963" cy="3776247"/>
          </a:xfrm>
        </p:grpSpPr>
        <p:pic>
          <p:nvPicPr>
            <p:cNvPr id="1438" name="Google Shape;1438;p182" descr="Deltoid_InjectSite"/>
            <p:cNvPicPr preferRelativeResize="0"/>
            <p:nvPr/>
          </p:nvPicPr>
          <p:blipFill rotWithShape="1">
            <a:blip r:embed="rId3">
              <a:alphaModFix/>
            </a:blip>
            <a:srcRect/>
            <a:stretch/>
          </p:blipFill>
          <p:spPr>
            <a:xfrm>
              <a:off x="3017342" y="1837509"/>
              <a:ext cx="3279775" cy="3270251"/>
            </a:xfrm>
            <a:prstGeom prst="rect">
              <a:avLst/>
            </a:prstGeom>
            <a:noFill/>
            <a:ln>
              <a:noFill/>
            </a:ln>
          </p:spPr>
        </p:pic>
        <p:sp>
          <p:nvSpPr>
            <p:cNvPr id="1439" name="Google Shape;1439;p182"/>
            <p:cNvSpPr/>
            <p:nvPr/>
          </p:nvSpPr>
          <p:spPr>
            <a:xfrm>
              <a:off x="2856495" y="1406697"/>
              <a:ext cx="3780963" cy="3776247"/>
            </a:xfrm>
            <a:prstGeom prst="ellipse">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1440" name="Google Shape;1440;p182"/>
          <p:cNvSpPr txBox="1">
            <a:spLocks noGrp="1"/>
          </p:cNvSpPr>
          <p:nvPr>
            <p:ph type="title"/>
          </p:nvPr>
        </p:nvSpPr>
        <p:spPr>
          <a:xfrm>
            <a:off x="767443" y="336552"/>
            <a:ext cx="10319657" cy="10350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a:latin typeface="Calibri"/>
                <a:ea typeface="Calibri"/>
                <a:cs typeface="Calibri"/>
                <a:sym typeface="Calibri"/>
              </a:rPr>
              <a:t> </a:t>
            </a:r>
            <a:r>
              <a:rPr lang="en-US"/>
              <a:t>How to give the intramuscular injection: </a:t>
            </a:r>
            <a:r>
              <a:rPr lang="en-US" b="1">
                <a:solidFill>
                  <a:schemeClr val="accent5"/>
                </a:solidFill>
              </a:rPr>
              <a:t>Step 10</a:t>
            </a:r>
            <a:endParaRPr i="1">
              <a:solidFill>
                <a:schemeClr val="accent5"/>
              </a:solidFill>
              <a:latin typeface="Calibri"/>
              <a:ea typeface="Calibri"/>
              <a:cs typeface="Calibri"/>
              <a:sym typeface="Calibri"/>
            </a:endParaRPr>
          </a:p>
        </p:txBody>
      </p:sp>
      <p:sp>
        <p:nvSpPr>
          <p:cNvPr id="1441" name="Google Shape;1441;p182"/>
          <p:cNvSpPr/>
          <p:nvPr/>
        </p:nvSpPr>
        <p:spPr>
          <a:xfrm>
            <a:off x="1636253" y="1300699"/>
            <a:ext cx="6583362" cy="560387"/>
          </a:xfrm>
          <a:prstGeom prst="rect">
            <a:avLst/>
          </a:prstGeom>
          <a:noFill/>
          <a:ln>
            <a:noFill/>
          </a:ln>
        </p:spPr>
        <p:txBody>
          <a:bodyPr spcFirstLastPara="1" wrap="square" lIns="91425" tIns="45700" rIns="91425" bIns="45700" anchor="t" anchorCtr="0">
            <a:noAutofit/>
          </a:bodyPr>
          <a:lstStyle/>
          <a:p>
            <a:pPr marL="454025" marR="0" lvl="0" indent="-454025" algn="l" rtl="0">
              <a:lnSpc>
                <a:spcPct val="95000"/>
              </a:lnSpc>
              <a:spcBef>
                <a:spcPts val="0"/>
              </a:spcBef>
              <a:spcAft>
                <a:spcPts val="0"/>
              </a:spcAft>
              <a:buClr>
                <a:srgbClr val="000000"/>
              </a:buClr>
              <a:buSzPts val="2400"/>
              <a:buFont typeface="Arial"/>
              <a:buNone/>
            </a:pPr>
            <a:r>
              <a:rPr lang="en-US" sz="2400" b="0" i="0" u="none" strike="noStrike" cap="none">
                <a:solidFill>
                  <a:srgbClr val="000000"/>
                </a:solidFill>
                <a:latin typeface="Source Sans Pro"/>
                <a:ea typeface="Source Sans Pro"/>
                <a:cs typeface="Source Sans Pro"/>
                <a:sym typeface="Source Sans Pro"/>
              </a:rPr>
              <a:t>10.	Locate the exact site to insert the needle. </a:t>
            </a:r>
            <a:endParaRPr sz="1400" b="0" i="0" u="none" strike="noStrike" cap="none">
              <a:solidFill>
                <a:srgbClr val="000000"/>
              </a:solidFill>
              <a:latin typeface="Arial"/>
              <a:ea typeface="Arial"/>
              <a:cs typeface="Arial"/>
              <a:sym typeface="Arial"/>
            </a:endParaRPr>
          </a:p>
        </p:txBody>
      </p:sp>
      <p:sp>
        <p:nvSpPr>
          <p:cNvPr id="1442" name="Google Shape;1442;p182"/>
          <p:cNvSpPr/>
          <p:nvPr/>
        </p:nvSpPr>
        <p:spPr>
          <a:xfrm>
            <a:off x="6602480" y="2726281"/>
            <a:ext cx="1485900" cy="461420"/>
          </a:xfrm>
          <a:prstGeom prst="rect">
            <a:avLst/>
          </a:prstGeom>
          <a:noFill/>
          <a:ln>
            <a:noFill/>
          </a:ln>
        </p:spPr>
        <p:txBody>
          <a:bodyPr spcFirstLastPara="1" wrap="square" lIns="91425" tIns="45700" rIns="91425" bIns="45700" anchor="t" anchorCtr="0">
            <a:noAutofit/>
          </a:bodyPr>
          <a:lstStyle/>
          <a:p>
            <a:pPr marL="0" marR="0" lvl="0" indent="1588" algn="ctr" rtl="0">
              <a:lnSpc>
                <a:spcPct val="95000"/>
              </a:lnSpc>
              <a:spcBef>
                <a:spcPts val="0"/>
              </a:spcBef>
              <a:spcAft>
                <a:spcPts val="0"/>
              </a:spcAft>
              <a:buClr>
                <a:srgbClr val="000000"/>
              </a:buClr>
              <a:buSzPts val="2400"/>
              <a:buFont typeface="Arial"/>
              <a:buNone/>
            </a:pPr>
            <a:r>
              <a:rPr lang="en-US" sz="2400" b="1" i="0" u="none" strike="noStrike" cap="none">
                <a:solidFill>
                  <a:srgbClr val="000000"/>
                </a:solidFill>
                <a:latin typeface="Source Sans Pro"/>
                <a:ea typeface="Source Sans Pro"/>
                <a:cs typeface="Source Sans Pro"/>
                <a:sym typeface="Source Sans Pro"/>
              </a:rPr>
              <a:t>the hip</a:t>
            </a:r>
            <a:endParaRPr sz="1400" b="0" i="0" u="none" strike="noStrike" cap="none">
              <a:solidFill>
                <a:srgbClr val="000000"/>
              </a:solidFill>
              <a:latin typeface="Arial"/>
              <a:ea typeface="Arial"/>
              <a:cs typeface="Arial"/>
              <a:sym typeface="Arial"/>
            </a:endParaRPr>
          </a:p>
        </p:txBody>
      </p:sp>
      <p:sp>
        <p:nvSpPr>
          <p:cNvPr id="1443" name="Google Shape;1443;p182"/>
          <p:cNvSpPr/>
          <p:nvPr/>
        </p:nvSpPr>
        <p:spPr>
          <a:xfrm>
            <a:off x="8464551" y="3187701"/>
            <a:ext cx="66675" cy="66675"/>
          </a:xfrm>
          <a:prstGeom prst="ellipse">
            <a:avLst/>
          </a:prstGeom>
          <a:solidFill>
            <a:srgbClr val="CC3300"/>
          </a:solidFill>
          <a:ln>
            <a:noFill/>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nvGrpSpPr>
          <p:cNvPr id="1444" name="Google Shape;1444;p182"/>
          <p:cNvGrpSpPr/>
          <p:nvPr/>
        </p:nvGrpSpPr>
        <p:grpSpPr>
          <a:xfrm>
            <a:off x="7908741" y="1118103"/>
            <a:ext cx="3603624" cy="2951478"/>
            <a:chOff x="5959475" y="1490401"/>
            <a:chExt cx="2805113" cy="2497040"/>
          </a:xfrm>
        </p:grpSpPr>
        <p:grpSp>
          <p:nvGrpSpPr>
            <p:cNvPr id="1445" name="Google Shape;1445;p182"/>
            <p:cNvGrpSpPr/>
            <p:nvPr/>
          </p:nvGrpSpPr>
          <p:grpSpPr>
            <a:xfrm>
              <a:off x="5959475" y="1839913"/>
              <a:ext cx="1957388" cy="2082800"/>
              <a:chOff x="5959475" y="1839913"/>
              <a:chExt cx="1957388" cy="2082800"/>
            </a:xfrm>
          </p:grpSpPr>
          <p:pic>
            <p:nvPicPr>
              <p:cNvPr id="1446" name="Google Shape;1446;p182" descr="Ventrogluteal_InjectSite"/>
              <p:cNvPicPr preferRelativeResize="0"/>
              <p:nvPr/>
            </p:nvPicPr>
            <p:blipFill rotWithShape="1">
              <a:blip r:embed="rId4">
                <a:alphaModFix/>
              </a:blip>
              <a:srcRect/>
              <a:stretch/>
            </p:blipFill>
            <p:spPr>
              <a:xfrm>
                <a:off x="5959475" y="1839913"/>
                <a:ext cx="1957388" cy="2082800"/>
              </a:xfrm>
              <a:prstGeom prst="rect">
                <a:avLst/>
              </a:prstGeom>
              <a:noFill/>
              <a:ln>
                <a:noFill/>
              </a:ln>
            </p:spPr>
          </p:pic>
          <p:sp>
            <p:nvSpPr>
              <p:cNvPr id="1447" name="Google Shape;1447;p182"/>
              <p:cNvSpPr/>
              <p:nvPr/>
            </p:nvSpPr>
            <p:spPr>
              <a:xfrm>
                <a:off x="6021388" y="1939925"/>
                <a:ext cx="1847850" cy="1847850"/>
              </a:xfrm>
              <a:prstGeom prst="ellipse">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
          <p:nvSpPr>
            <p:cNvPr id="1448" name="Google Shape;1448;p182"/>
            <p:cNvSpPr txBox="1"/>
            <p:nvPr/>
          </p:nvSpPr>
          <p:spPr>
            <a:xfrm>
              <a:off x="7631113" y="3376613"/>
              <a:ext cx="1133475" cy="610828"/>
            </a:xfrm>
            <a:prstGeom prst="rect">
              <a:avLst/>
            </a:prstGeom>
            <a:noFill/>
            <a:ln>
              <a:noFill/>
            </a:ln>
          </p:spPr>
          <p:txBody>
            <a:bodyPr spcFirstLastPara="1" wrap="square" lIns="91425" tIns="45700" rIns="91425" bIns="45700" anchor="t" anchorCtr="0">
              <a:spAutoFit/>
            </a:bodyPr>
            <a:lstStyle/>
            <a:p>
              <a:pPr marL="0" marR="0" lvl="0" indent="0" algn="r"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knobby top part of long bone in leg</a:t>
              </a:r>
              <a:endParaRPr sz="1400" b="1" i="0" u="none" strike="noStrike" cap="none">
                <a:solidFill>
                  <a:srgbClr val="000000"/>
                </a:solidFill>
                <a:latin typeface="Arial"/>
                <a:ea typeface="Arial"/>
                <a:cs typeface="Arial"/>
                <a:sym typeface="Arial"/>
              </a:endParaRPr>
            </a:p>
          </p:txBody>
        </p:sp>
        <p:cxnSp>
          <p:nvCxnSpPr>
            <p:cNvPr id="1449" name="Google Shape;1449;p182"/>
            <p:cNvCxnSpPr/>
            <p:nvPr/>
          </p:nvCxnSpPr>
          <p:spPr>
            <a:xfrm>
              <a:off x="7034213" y="3241675"/>
              <a:ext cx="835025" cy="315913"/>
            </a:xfrm>
            <a:prstGeom prst="straightConnector1">
              <a:avLst/>
            </a:prstGeom>
            <a:noFill/>
            <a:ln w="28575" cap="flat" cmpd="sng">
              <a:solidFill>
                <a:schemeClr val="accent1"/>
              </a:solidFill>
              <a:prstDash val="solid"/>
              <a:round/>
              <a:headEnd type="stealth" w="med" len="med"/>
              <a:tailEnd type="none" w="sm" len="sm"/>
            </a:ln>
          </p:spPr>
        </p:cxnSp>
        <p:sp>
          <p:nvSpPr>
            <p:cNvPr id="1450" name="Google Shape;1450;p182"/>
            <p:cNvSpPr txBox="1"/>
            <p:nvPr/>
          </p:nvSpPr>
          <p:spPr>
            <a:xfrm>
              <a:off x="7767638" y="1612900"/>
              <a:ext cx="809625" cy="610828"/>
            </a:xfrm>
            <a:prstGeom prst="rect">
              <a:avLst/>
            </a:prstGeom>
            <a:noFill/>
            <a:ln>
              <a:noFill/>
            </a:ln>
          </p:spPr>
          <p:txBody>
            <a:bodyPr spcFirstLastPara="1" wrap="square" lIns="91425" tIns="45700" rIns="91425" bIns="45700" anchor="t" anchorCtr="0">
              <a:spAutoFit/>
            </a:bodyPr>
            <a:lstStyle/>
            <a:p>
              <a:pPr marL="0" marR="0" lvl="0" indent="0" algn="r"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edge of hip bone (pelvis)</a:t>
              </a:r>
              <a:endParaRPr sz="1400" b="1" i="0" u="none" strike="noStrike" cap="none">
                <a:solidFill>
                  <a:srgbClr val="000000"/>
                </a:solidFill>
                <a:latin typeface="Arial"/>
                <a:ea typeface="Arial"/>
                <a:cs typeface="Arial"/>
                <a:sym typeface="Arial"/>
              </a:endParaRPr>
            </a:p>
          </p:txBody>
        </p:sp>
        <p:cxnSp>
          <p:nvCxnSpPr>
            <p:cNvPr id="1451" name="Google Shape;1451;p182"/>
            <p:cNvCxnSpPr/>
            <p:nvPr/>
          </p:nvCxnSpPr>
          <p:spPr>
            <a:xfrm rot="10800000" flipH="1">
              <a:off x="7297738" y="1765300"/>
              <a:ext cx="577850" cy="519113"/>
            </a:xfrm>
            <a:prstGeom prst="straightConnector1">
              <a:avLst/>
            </a:prstGeom>
            <a:noFill/>
            <a:ln w="28575" cap="flat" cmpd="sng">
              <a:solidFill>
                <a:schemeClr val="accent1"/>
              </a:solidFill>
              <a:prstDash val="solid"/>
              <a:round/>
              <a:headEnd type="stealth" w="med" len="med"/>
              <a:tailEnd type="none" w="sm" len="sm"/>
            </a:ln>
          </p:spPr>
        </p:cxnSp>
        <p:sp>
          <p:nvSpPr>
            <p:cNvPr id="1452" name="Google Shape;1452;p182"/>
            <p:cNvSpPr txBox="1"/>
            <p:nvPr/>
          </p:nvSpPr>
          <p:spPr>
            <a:xfrm>
              <a:off x="6759126" y="1490401"/>
              <a:ext cx="811212" cy="433763"/>
            </a:xfrm>
            <a:prstGeom prst="rect">
              <a:avLst/>
            </a:prstGeom>
            <a:noFill/>
            <a:ln>
              <a:noFill/>
            </a:ln>
          </p:spPr>
          <p:txBody>
            <a:bodyPr spcFirstLastPara="1" wrap="square" lIns="91425" tIns="45700" rIns="91425" bIns="45700" anchor="t" anchorCtr="0">
              <a:spAutoFit/>
            </a:bodyPr>
            <a:lstStyle/>
            <a:p>
              <a:pPr marL="0" marR="0" lvl="0" indent="0" algn="r" rtl="0">
                <a:lnSpc>
                  <a:spcPct val="85000"/>
                </a:lnSpc>
                <a:spcBef>
                  <a:spcPts val="0"/>
                </a:spcBef>
                <a:spcAft>
                  <a:spcPts val="0"/>
                </a:spcAft>
                <a:buClr>
                  <a:srgbClr val="000000"/>
                </a:buClr>
                <a:buSzPts val="1600"/>
                <a:buFont typeface="Arial"/>
                <a:buNone/>
              </a:pPr>
              <a:r>
                <a:rPr lang="en-US" sz="1600" b="1" i="0" u="none" strike="noStrike" cap="none">
                  <a:solidFill>
                    <a:schemeClr val="accent3"/>
                  </a:solidFill>
                  <a:latin typeface="Calibri"/>
                  <a:ea typeface="Calibri"/>
                  <a:cs typeface="Calibri"/>
                  <a:sym typeface="Calibri"/>
                </a:rPr>
                <a:t>injection site</a:t>
              </a:r>
              <a:endParaRPr sz="1400" b="0" i="0" u="none" strike="noStrike" cap="none">
                <a:solidFill>
                  <a:schemeClr val="accent3"/>
                </a:solidFill>
                <a:latin typeface="Arial"/>
                <a:ea typeface="Arial"/>
                <a:cs typeface="Arial"/>
                <a:sym typeface="Arial"/>
              </a:endParaRPr>
            </a:p>
          </p:txBody>
        </p:sp>
        <p:cxnSp>
          <p:nvCxnSpPr>
            <p:cNvPr id="1453" name="Google Shape;1453;p182"/>
            <p:cNvCxnSpPr/>
            <p:nvPr/>
          </p:nvCxnSpPr>
          <p:spPr>
            <a:xfrm rot="10800000" flipH="1">
              <a:off x="6838950" y="1700213"/>
              <a:ext cx="284163" cy="801687"/>
            </a:xfrm>
            <a:prstGeom prst="straightConnector1">
              <a:avLst/>
            </a:prstGeom>
            <a:noFill/>
            <a:ln w="28575" cap="flat" cmpd="sng">
              <a:solidFill>
                <a:schemeClr val="accent1"/>
              </a:solidFill>
              <a:prstDash val="solid"/>
              <a:round/>
              <a:headEnd type="stealth" w="med" len="med"/>
              <a:tailEnd type="none" w="sm" len="sm"/>
            </a:ln>
          </p:spPr>
        </p:cxnSp>
      </p:grpSp>
      <p:grpSp>
        <p:nvGrpSpPr>
          <p:cNvPr id="1454" name="Google Shape;1454;p182"/>
          <p:cNvGrpSpPr/>
          <p:nvPr/>
        </p:nvGrpSpPr>
        <p:grpSpPr>
          <a:xfrm>
            <a:off x="5475288" y="4318001"/>
            <a:ext cx="5682556" cy="2361873"/>
            <a:chOff x="4745038" y="4362026"/>
            <a:chExt cx="5033961" cy="1951462"/>
          </a:xfrm>
        </p:grpSpPr>
        <p:pic>
          <p:nvPicPr>
            <p:cNvPr id="1455" name="Google Shape;1455;p182"/>
            <p:cNvPicPr preferRelativeResize="0"/>
            <p:nvPr/>
          </p:nvPicPr>
          <p:blipFill rotWithShape="1">
            <a:blip r:embed="rId5">
              <a:alphaModFix/>
            </a:blip>
            <a:srcRect/>
            <a:stretch/>
          </p:blipFill>
          <p:spPr>
            <a:xfrm>
              <a:off x="5872163" y="4460875"/>
              <a:ext cx="1854200" cy="1852613"/>
            </a:xfrm>
            <a:prstGeom prst="rect">
              <a:avLst/>
            </a:prstGeom>
            <a:noFill/>
            <a:ln>
              <a:noFill/>
            </a:ln>
          </p:spPr>
        </p:pic>
        <p:grpSp>
          <p:nvGrpSpPr>
            <p:cNvPr id="1456" name="Google Shape;1456;p182"/>
            <p:cNvGrpSpPr/>
            <p:nvPr/>
          </p:nvGrpSpPr>
          <p:grpSpPr>
            <a:xfrm>
              <a:off x="4745038" y="4362026"/>
              <a:ext cx="5033961" cy="1948287"/>
              <a:chOff x="4745038" y="4362026"/>
              <a:chExt cx="5033961" cy="1948287"/>
            </a:xfrm>
          </p:grpSpPr>
          <p:sp>
            <p:nvSpPr>
              <p:cNvPr id="1457" name="Google Shape;1457;p182"/>
              <p:cNvSpPr/>
              <p:nvPr/>
            </p:nvSpPr>
            <p:spPr>
              <a:xfrm>
                <a:off x="7540624" y="5324475"/>
                <a:ext cx="2238375" cy="365125"/>
              </a:xfrm>
              <a:prstGeom prst="rect">
                <a:avLst/>
              </a:prstGeom>
              <a:noFill/>
              <a:ln>
                <a:noFill/>
              </a:ln>
            </p:spPr>
            <p:txBody>
              <a:bodyPr spcFirstLastPara="1" wrap="square" lIns="91425" tIns="45700" rIns="91425" bIns="45700" anchor="t" anchorCtr="0">
                <a:noAutofit/>
              </a:bodyPr>
              <a:lstStyle/>
              <a:p>
                <a:pPr marL="0" marR="0" lvl="0" indent="1588" algn="ctr" rtl="0">
                  <a:lnSpc>
                    <a:spcPct val="95000"/>
                  </a:lnSpc>
                  <a:spcBef>
                    <a:spcPts val="0"/>
                  </a:spcBef>
                  <a:spcAft>
                    <a:spcPts val="0"/>
                  </a:spcAft>
                  <a:buClr>
                    <a:srgbClr val="000000"/>
                  </a:buClr>
                  <a:buSzPts val="2400"/>
                  <a:buFont typeface="Arial"/>
                  <a:buNone/>
                </a:pPr>
                <a:r>
                  <a:rPr lang="en-US" sz="2400" b="1" i="0" u="none" strike="noStrike" cap="none">
                    <a:solidFill>
                      <a:srgbClr val="000000"/>
                    </a:solidFill>
                    <a:latin typeface="Source Sans Pro"/>
                    <a:ea typeface="Source Sans Pro"/>
                    <a:cs typeface="Source Sans Pro"/>
                    <a:sym typeface="Source Sans Pro"/>
                  </a:rPr>
                  <a:t>the buttock</a:t>
                </a:r>
                <a:endParaRPr sz="1400" b="0" i="0" u="none" strike="noStrike" cap="none">
                  <a:solidFill>
                    <a:srgbClr val="000000"/>
                  </a:solidFill>
                  <a:latin typeface="Arial"/>
                  <a:ea typeface="Arial"/>
                  <a:cs typeface="Arial"/>
                  <a:sym typeface="Arial"/>
                </a:endParaRPr>
              </a:p>
            </p:txBody>
          </p:sp>
          <p:sp>
            <p:nvSpPr>
              <p:cNvPr id="1458" name="Google Shape;1458;p182"/>
              <p:cNvSpPr/>
              <p:nvPr/>
            </p:nvSpPr>
            <p:spPr>
              <a:xfrm>
                <a:off x="5876925" y="4462463"/>
                <a:ext cx="1847850" cy="1847850"/>
              </a:xfrm>
              <a:prstGeom prst="ellipse">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459" name="Google Shape;1459;p182"/>
              <p:cNvSpPr txBox="1"/>
              <p:nvPr/>
            </p:nvSpPr>
            <p:spPr>
              <a:xfrm>
                <a:off x="7519192" y="4362026"/>
                <a:ext cx="822325" cy="422098"/>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pelvic bone</a:t>
                </a:r>
                <a:endParaRPr sz="1400" b="1" i="0" u="none" strike="noStrike" cap="none">
                  <a:solidFill>
                    <a:srgbClr val="000000"/>
                  </a:solidFill>
                  <a:latin typeface="Arial"/>
                  <a:ea typeface="Arial"/>
                  <a:cs typeface="Arial"/>
                  <a:sym typeface="Arial"/>
                </a:endParaRPr>
              </a:p>
            </p:txBody>
          </p:sp>
          <p:sp>
            <p:nvSpPr>
              <p:cNvPr id="1460" name="Google Shape;1460;p182"/>
              <p:cNvSpPr txBox="1"/>
              <p:nvPr/>
            </p:nvSpPr>
            <p:spPr>
              <a:xfrm>
                <a:off x="4745038" y="5562600"/>
                <a:ext cx="1131887" cy="422098"/>
              </a:xfrm>
              <a:prstGeom prst="rect">
                <a:avLst/>
              </a:prstGeom>
              <a:noFill/>
              <a:ln>
                <a:noFill/>
              </a:ln>
            </p:spPr>
            <p:txBody>
              <a:bodyPr spcFirstLastPara="1" wrap="square" lIns="91425" tIns="45700" rIns="91425" bIns="45700" anchor="t" anchorCtr="0">
                <a:spAutoFit/>
              </a:bodyPr>
              <a:lstStyle/>
              <a:p>
                <a:pPr marL="0" marR="0" lvl="0" indent="0" algn="r"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upper outer quadrant</a:t>
                </a:r>
                <a:endParaRPr sz="1400" b="1" i="0" u="none" strike="noStrike" cap="none">
                  <a:solidFill>
                    <a:srgbClr val="000000"/>
                  </a:solidFill>
                  <a:latin typeface="Arial"/>
                  <a:ea typeface="Arial"/>
                  <a:cs typeface="Arial"/>
                  <a:sym typeface="Arial"/>
                </a:endParaRPr>
              </a:p>
            </p:txBody>
          </p:sp>
          <p:sp>
            <p:nvSpPr>
              <p:cNvPr id="1461" name="Google Shape;1461;p182"/>
              <p:cNvSpPr txBox="1"/>
              <p:nvPr/>
            </p:nvSpPr>
            <p:spPr>
              <a:xfrm>
                <a:off x="6605588" y="5238750"/>
                <a:ext cx="822325" cy="440121"/>
              </a:xfrm>
              <a:prstGeom prst="rect">
                <a:avLst/>
              </a:prstGeom>
              <a:noFill/>
              <a:ln>
                <a:noFill/>
              </a:ln>
            </p:spPr>
            <p:txBody>
              <a:bodyPr spcFirstLastPara="1" wrap="square" lIns="91425" tIns="45700" rIns="91425" bIns="45700" anchor="t" anchorCtr="0">
                <a:spAutoFit/>
              </a:bodyPr>
              <a:lstStyle/>
              <a:p>
                <a:pPr marL="0" marR="0" lvl="0" indent="0" algn="r" rtl="0">
                  <a:lnSpc>
                    <a:spcPct val="85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sciatic nerve</a:t>
                </a:r>
                <a:endParaRPr sz="1400" b="0" i="0" u="none" strike="noStrike" cap="none">
                  <a:solidFill>
                    <a:srgbClr val="000000"/>
                  </a:solidFill>
                  <a:latin typeface="Arial"/>
                  <a:ea typeface="Arial"/>
                  <a:cs typeface="Arial"/>
                  <a:sym typeface="Arial"/>
                </a:endParaRPr>
              </a:p>
            </p:txBody>
          </p:sp>
          <p:cxnSp>
            <p:nvCxnSpPr>
              <p:cNvPr id="1462" name="Google Shape;1462;p182"/>
              <p:cNvCxnSpPr/>
              <p:nvPr/>
            </p:nvCxnSpPr>
            <p:spPr>
              <a:xfrm rot="10800000" flipH="1">
                <a:off x="6734175" y="4489450"/>
                <a:ext cx="798513" cy="366713"/>
              </a:xfrm>
              <a:prstGeom prst="straightConnector1">
                <a:avLst/>
              </a:prstGeom>
              <a:noFill/>
              <a:ln w="28575" cap="flat" cmpd="sng">
                <a:solidFill>
                  <a:schemeClr val="accent1"/>
                </a:solidFill>
                <a:prstDash val="solid"/>
                <a:round/>
                <a:headEnd type="stealth" w="med" len="med"/>
                <a:tailEnd type="none" w="sm" len="sm"/>
              </a:ln>
            </p:spPr>
          </p:cxnSp>
          <p:cxnSp>
            <p:nvCxnSpPr>
              <p:cNvPr id="1463" name="Google Shape;1463;p182"/>
              <p:cNvCxnSpPr/>
              <p:nvPr/>
            </p:nvCxnSpPr>
            <p:spPr>
              <a:xfrm rot="10800000" flipH="1">
                <a:off x="6573838" y="5418138"/>
                <a:ext cx="320675" cy="23812"/>
              </a:xfrm>
              <a:prstGeom prst="straightConnector1">
                <a:avLst/>
              </a:prstGeom>
              <a:noFill/>
              <a:ln w="28575" cap="flat" cmpd="sng">
                <a:solidFill>
                  <a:schemeClr val="accent1"/>
                </a:solidFill>
                <a:prstDash val="solid"/>
                <a:round/>
                <a:headEnd type="stealth" w="med" len="med"/>
                <a:tailEnd type="none" w="sm" len="sm"/>
              </a:ln>
            </p:spPr>
          </p:cxnSp>
          <p:cxnSp>
            <p:nvCxnSpPr>
              <p:cNvPr id="1464" name="Google Shape;1464;p182"/>
              <p:cNvCxnSpPr/>
              <p:nvPr/>
            </p:nvCxnSpPr>
            <p:spPr>
              <a:xfrm flipH="1">
                <a:off x="5589588" y="5303838"/>
                <a:ext cx="647700" cy="258762"/>
              </a:xfrm>
              <a:prstGeom prst="straightConnector1">
                <a:avLst/>
              </a:prstGeom>
              <a:noFill/>
              <a:ln w="28575" cap="flat" cmpd="sng">
                <a:solidFill>
                  <a:schemeClr val="accent1"/>
                </a:solidFill>
                <a:prstDash val="solid"/>
                <a:round/>
                <a:headEnd type="stealth" w="med" len="med"/>
                <a:tailEnd type="none" w="sm" len="sm"/>
              </a:ln>
            </p:spPr>
          </p:cxnSp>
          <p:sp>
            <p:nvSpPr>
              <p:cNvPr id="1465" name="Google Shape;1465;p182"/>
              <p:cNvSpPr txBox="1"/>
              <p:nvPr/>
            </p:nvSpPr>
            <p:spPr>
              <a:xfrm>
                <a:off x="5185119" y="4718050"/>
                <a:ext cx="879475" cy="422098"/>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chemeClr val="accent3"/>
                    </a:solidFill>
                    <a:latin typeface="Calibri"/>
                    <a:ea typeface="Calibri"/>
                    <a:cs typeface="Calibri"/>
                    <a:sym typeface="Calibri"/>
                  </a:rPr>
                  <a:t>injection site</a:t>
                </a:r>
                <a:endParaRPr sz="1400" b="0" i="0" u="none" strike="noStrike" cap="none">
                  <a:solidFill>
                    <a:schemeClr val="accent3"/>
                  </a:solidFill>
                  <a:latin typeface="Arial"/>
                  <a:ea typeface="Arial"/>
                  <a:cs typeface="Arial"/>
                  <a:sym typeface="Arial"/>
                </a:endParaRPr>
              </a:p>
            </p:txBody>
          </p:sp>
          <p:cxnSp>
            <p:nvCxnSpPr>
              <p:cNvPr id="1466" name="Google Shape;1466;p182"/>
              <p:cNvCxnSpPr/>
              <p:nvPr/>
            </p:nvCxnSpPr>
            <p:spPr>
              <a:xfrm rot="10800000">
                <a:off x="5743575" y="4991100"/>
                <a:ext cx="547688" cy="157163"/>
              </a:xfrm>
              <a:prstGeom prst="straightConnector1">
                <a:avLst/>
              </a:prstGeom>
              <a:noFill/>
              <a:ln w="28575" cap="flat" cmpd="sng">
                <a:solidFill>
                  <a:schemeClr val="accent1"/>
                </a:solidFill>
                <a:prstDash val="solid"/>
                <a:round/>
                <a:headEnd type="stealth" w="med" len="med"/>
                <a:tailEnd type="none" w="sm" len="sm"/>
              </a:ln>
            </p:spPr>
          </p:cxnSp>
          <p:sp>
            <p:nvSpPr>
              <p:cNvPr id="1467" name="Google Shape;1467;p182"/>
              <p:cNvSpPr txBox="1"/>
              <p:nvPr/>
            </p:nvSpPr>
            <p:spPr>
              <a:xfrm>
                <a:off x="6248192" y="5061118"/>
                <a:ext cx="252412" cy="207145"/>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200"/>
                  <a:buFont typeface="Arial"/>
                  <a:buNone/>
                </a:pPr>
                <a:r>
                  <a:rPr lang="en-US" sz="1200" b="1" i="0" u="none" strike="noStrike" cap="none">
                    <a:solidFill>
                      <a:srgbClr val="000000"/>
                    </a:solidFill>
                    <a:latin typeface="Calibri"/>
                    <a:ea typeface="Calibri"/>
                    <a:cs typeface="Calibri"/>
                    <a:sym typeface="Calibri"/>
                  </a:rPr>
                  <a:t>X</a:t>
                </a:r>
                <a:endParaRPr sz="1400" b="0" i="0" u="none" strike="noStrike" cap="none">
                  <a:solidFill>
                    <a:srgbClr val="000000"/>
                  </a:solidFill>
                  <a:latin typeface="Arial"/>
                  <a:ea typeface="Arial"/>
                  <a:cs typeface="Arial"/>
                  <a:sym typeface="Arial"/>
                </a:endParaRPr>
              </a:p>
            </p:txBody>
          </p:sp>
        </p:grpSp>
      </p:grpSp>
      <p:sp>
        <p:nvSpPr>
          <p:cNvPr id="1468" name="Google Shape;1468;p182"/>
          <p:cNvSpPr txBox="1"/>
          <p:nvPr/>
        </p:nvSpPr>
        <p:spPr>
          <a:xfrm>
            <a:off x="0" y="6581001"/>
            <a:ext cx="387350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FP TRP Injectables module </a:t>
            </a:r>
            <a:endParaRPr sz="1400" b="0" i="0" u="none" strike="noStrike" cap="none">
              <a:solidFill>
                <a:srgbClr val="000000"/>
              </a:solidFill>
              <a:latin typeface="Arial"/>
              <a:ea typeface="Arial"/>
              <a:cs typeface="Arial"/>
              <a:sym typeface="Arial"/>
            </a:endParaRPr>
          </a:p>
        </p:txBody>
      </p:sp>
      <p:grpSp>
        <p:nvGrpSpPr>
          <p:cNvPr id="1469" name="Google Shape;1469;p182"/>
          <p:cNvGrpSpPr/>
          <p:nvPr/>
        </p:nvGrpSpPr>
        <p:grpSpPr>
          <a:xfrm>
            <a:off x="778723" y="2071524"/>
            <a:ext cx="3726887" cy="4015236"/>
            <a:chOff x="2605294" y="1774879"/>
            <a:chExt cx="3726887" cy="4015236"/>
          </a:xfrm>
        </p:grpSpPr>
        <p:sp>
          <p:nvSpPr>
            <p:cNvPr id="1470" name="Google Shape;1470;p182"/>
            <p:cNvSpPr/>
            <p:nvPr/>
          </p:nvSpPr>
          <p:spPr>
            <a:xfrm>
              <a:off x="4011256" y="5299578"/>
              <a:ext cx="2320925" cy="490537"/>
            </a:xfrm>
            <a:prstGeom prst="rect">
              <a:avLst/>
            </a:prstGeom>
            <a:noFill/>
            <a:ln>
              <a:noFill/>
            </a:ln>
          </p:spPr>
          <p:txBody>
            <a:bodyPr spcFirstLastPara="1" wrap="square" lIns="91425" tIns="45700" rIns="91425" bIns="45700" anchor="t" anchorCtr="0">
              <a:noAutofit/>
            </a:bodyPr>
            <a:lstStyle/>
            <a:p>
              <a:pPr marL="0" marR="0" lvl="0" indent="1588" algn="ctr" rtl="0">
                <a:lnSpc>
                  <a:spcPct val="95000"/>
                </a:lnSpc>
                <a:spcBef>
                  <a:spcPts val="0"/>
                </a:spcBef>
                <a:spcAft>
                  <a:spcPts val="0"/>
                </a:spcAft>
                <a:buClr>
                  <a:srgbClr val="000000"/>
                </a:buClr>
                <a:buSzPts val="2400"/>
                <a:buFont typeface="Arial"/>
                <a:buNone/>
              </a:pPr>
              <a:r>
                <a:rPr lang="en-US" sz="2400" b="1" i="0" u="none" strike="noStrike" cap="none">
                  <a:solidFill>
                    <a:srgbClr val="000000"/>
                  </a:solidFill>
                  <a:latin typeface="Calibri"/>
                  <a:ea typeface="Calibri"/>
                  <a:cs typeface="Calibri"/>
                  <a:sym typeface="Calibri"/>
                </a:rPr>
                <a:t>the upper arm</a:t>
              </a:r>
              <a:endParaRPr sz="1400" b="0" i="0" u="none" strike="noStrike" cap="none">
                <a:solidFill>
                  <a:srgbClr val="000000"/>
                </a:solidFill>
                <a:latin typeface="Arial"/>
                <a:ea typeface="Arial"/>
                <a:cs typeface="Arial"/>
                <a:sym typeface="Arial"/>
              </a:endParaRPr>
            </a:p>
          </p:txBody>
        </p:sp>
        <p:cxnSp>
          <p:nvCxnSpPr>
            <p:cNvPr id="1471" name="Google Shape;1471;p182"/>
            <p:cNvCxnSpPr>
              <a:stCxn id="1472" idx="2"/>
            </p:cNvCxnSpPr>
            <p:nvPr/>
          </p:nvCxnSpPr>
          <p:spPr>
            <a:xfrm flipH="1">
              <a:off x="3790088" y="1774879"/>
              <a:ext cx="1152900" cy="807900"/>
            </a:xfrm>
            <a:prstGeom prst="straightConnector1">
              <a:avLst/>
            </a:prstGeom>
            <a:noFill/>
            <a:ln w="28575" cap="flat" cmpd="sng">
              <a:solidFill>
                <a:schemeClr val="accent1"/>
              </a:solidFill>
              <a:prstDash val="solid"/>
              <a:round/>
              <a:headEnd type="stealth" w="med" len="med"/>
              <a:tailEnd type="none" w="sm" len="sm"/>
            </a:ln>
          </p:spPr>
        </p:cxnSp>
        <p:sp>
          <p:nvSpPr>
            <p:cNvPr id="1473" name="Google Shape;1473;p182"/>
            <p:cNvSpPr txBox="1"/>
            <p:nvPr/>
          </p:nvSpPr>
          <p:spPr>
            <a:xfrm>
              <a:off x="2605294" y="2416936"/>
              <a:ext cx="1303005" cy="512704"/>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knobby part of arm</a:t>
              </a:r>
              <a:endParaRPr sz="1400" b="1" i="0" u="none" strike="noStrike" cap="none">
                <a:solidFill>
                  <a:srgbClr val="000000"/>
                </a:solidFill>
                <a:latin typeface="Arial"/>
                <a:ea typeface="Arial"/>
                <a:cs typeface="Arial"/>
                <a:sym typeface="Arial"/>
              </a:endParaRPr>
            </a:p>
          </p:txBody>
        </p:sp>
        <p:sp>
          <p:nvSpPr>
            <p:cNvPr id="1474" name="Google Shape;1474;p182"/>
            <p:cNvSpPr txBox="1"/>
            <p:nvPr/>
          </p:nvSpPr>
          <p:spPr>
            <a:xfrm>
              <a:off x="2634237" y="3403794"/>
              <a:ext cx="1274062" cy="510869"/>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chemeClr val="accent3"/>
                  </a:solidFill>
                  <a:latin typeface="Calibri"/>
                  <a:ea typeface="Calibri"/>
                  <a:cs typeface="Calibri"/>
                  <a:sym typeface="Calibri"/>
                </a:rPr>
                <a:t>injection </a:t>
              </a:r>
              <a:endParaRPr sz="1400" b="0" i="0" u="none" strike="noStrike" cap="none">
                <a:solidFill>
                  <a:srgbClr val="000000"/>
                </a:solidFill>
                <a:latin typeface="Arial"/>
                <a:ea typeface="Arial"/>
                <a:cs typeface="Arial"/>
                <a:sym typeface="Arial"/>
              </a:endParaRPr>
            </a:p>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chemeClr val="accent3"/>
                  </a:solidFill>
                  <a:latin typeface="Calibri"/>
                  <a:ea typeface="Calibri"/>
                  <a:cs typeface="Calibri"/>
                  <a:sym typeface="Calibri"/>
                </a:rPr>
                <a:t>site</a:t>
              </a:r>
              <a:endParaRPr sz="1400" b="1" i="0" u="none" strike="noStrike" cap="none">
                <a:solidFill>
                  <a:schemeClr val="accent3"/>
                </a:solidFill>
                <a:latin typeface="Arial"/>
                <a:ea typeface="Arial"/>
                <a:cs typeface="Arial"/>
                <a:sym typeface="Arial"/>
              </a:endParaRPr>
            </a:p>
          </p:txBody>
        </p:sp>
        <p:cxnSp>
          <p:nvCxnSpPr>
            <p:cNvPr id="1475" name="Google Shape;1475;p182"/>
            <p:cNvCxnSpPr/>
            <p:nvPr/>
          </p:nvCxnSpPr>
          <p:spPr>
            <a:xfrm flipH="1">
              <a:off x="3535271" y="2516622"/>
              <a:ext cx="1361599" cy="1027533"/>
            </a:xfrm>
            <a:prstGeom prst="straightConnector1">
              <a:avLst/>
            </a:prstGeom>
            <a:noFill/>
            <a:ln w="28575" cap="flat" cmpd="sng">
              <a:solidFill>
                <a:schemeClr val="accent1"/>
              </a:solidFill>
              <a:prstDash val="solid"/>
              <a:round/>
              <a:headEnd type="stealth" w="med" len="med"/>
              <a:tailEnd type="none" w="sm" len="sm"/>
            </a:ln>
          </p:spPr>
        </p:cxnSp>
        <p:sp>
          <p:nvSpPr>
            <p:cNvPr id="1476" name="Google Shape;1476;p182"/>
            <p:cNvSpPr txBox="1"/>
            <p:nvPr/>
          </p:nvSpPr>
          <p:spPr>
            <a:xfrm>
              <a:off x="2958859" y="4472649"/>
              <a:ext cx="1224876" cy="512704"/>
            </a:xfrm>
            <a:prstGeom prst="rect">
              <a:avLst/>
            </a:prstGeom>
            <a:noFill/>
            <a:ln>
              <a:noFill/>
            </a:ln>
          </p:spPr>
          <p:txBody>
            <a:bodyPr spcFirstLastPara="1" wrap="square" lIns="91425" tIns="45700" rIns="91425" bIns="45700" anchor="t" anchorCtr="0">
              <a:spAutoFit/>
            </a:bodyPr>
            <a:lstStyle/>
            <a:p>
              <a:pPr marL="0" marR="0" lvl="0" indent="0" algn="l" rtl="0">
                <a:lnSpc>
                  <a:spcPct val="85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crease at arm pit</a:t>
              </a:r>
              <a:endParaRPr sz="1400" b="1" i="0" u="none" strike="noStrike" cap="none">
                <a:solidFill>
                  <a:srgbClr val="000000"/>
                </a:solidFill>
                <a:latin typeface="Arial"/>
                <a:ea typeface="Arial"/>
                <a:cs typeface="Arial"/>
                <a:sym typeface="Arial"/>
              </a:endParaRPr>
            </a:p>
          </p:txBody>
        </p:sp>
        <p:cxnSp>
          <p:nvCxnSpPr>
            <p:cNvPr id="1477" name="Google Shape;1477;p182"/>
            <p:cNvCxnSpPr/>
            <p:nvPr/>
          </p:nvCxnSpPr>
          <p:spPr>
            <a:xfrm flipH="1">
              <a:off x="3831561" y="3403794"/>
              <a:ext cx="694120" cy="1128431"/>
            </a:xfrm>
            <a:prstGeom prst="straightConnector1">
              <a:avLst/>
            </a:prstGeom>
            <a:noFill/>
            <a:ln w="28575" cap="flat" cmpd="sng">
              <a:solidFill>
                <a:schemeClr val="accent1"/>
              </a:solidFill>
              <a:prstDash val="solid"/>
              <a:round/>
              <a:headEnd type="stealth" w="med" len="med"/>
              <a:tailEnd type="none" w="sm" len="sm"/>
            </a:ln>
          </p:spPr>
        </p:cxnSp>
      </p:grpSp>
      <p:sp>
        <p:nvSpPr>
          <p:cNvPr id="1478" name="Google Shape;1478;p18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472" name="Google Shape;1472;p182"/>
          <p:cNvSpPr/>
          <p:nvPr/>
        </p:nvSpPr>
        <p:spPr>
          <a:xfrm>
            <a:off x="3116417" y="2019137"/>
            <a:ext cx="104775" cy="104775"/>
          </a:xfrm>
          <a:prstGeom prst="ellipse">
            <a:avLst/>
          </a:prstGeom>
          <a:solidFill>
            <a:srgbClr val="CC33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3366"/>
              </a:solidFill>
              <a:latin typeface="Arial"/>
              <a:ea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482"/>
        <p:cNvGrpSpPr/>
        <p:nvPr/>
      </p:nvGrpSpPr>
      <p:grpSpPr>
        <a:xfrm>
          <a:off x="0" y="0"/>
          <a:ext cx="0" cy="0"/>
          <a:chOff x="0" y="0"/>
          <a:chExt cx="0" cy="0"/>
        </a:xfrm>
      </p:grpSpPr>
      <p:sp>
        <p:nvSpPr>
          <p:cNvPr id="1483" name="Google Shape;1483;p183"/>
          <p:cNvSpPr txBox="1">
            <a:spLocks noGrp="1"/>
          </p:cNvSpPr>
          <p:nvPr>
            <p:ph type="title"/>
          </p:nvPr>
        </p:nvSpPr>
        <p:spPr>
          <a:xfrm>
            <a:off x="898071" y="454819"/>
            <a:ext cx="9365117" cy="8858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the intramuscular injection: </a:t>
            </a:r>
            <a:r>
              <a:rPr lang="en-US" b="1">
                <a:solidFill>
                  <a:schemeClr val="accent5"/>
                </a:solidFill>
              </a:rPr>
              <a:t>Step 11</a:t>
            </a:r>
            <a:endParaRPr b="1" i="1">
              <a:solidFill>
                <a:schemeClr val="accent5"/>
              </a:solidFill>
            </a:endParaRPr>
          </a:p>
        </p:txBody>
      </p:sp>
      <p:pic>
        <p:nvPicPr>
          <p:cNvPr id="1484" name="Google Shape;1484;p183" descr="HoldSyringeForInsertion"/>
          <p:cNvPicPr preferRelativeResize="0"/>
          <p:nvPr/>
        </p:nvPicPr>
        <p:blipFill rotWithShape="1">
          <a:blip r:embed="rId3">
            <a:alphaModFix/>
          </a:blip>
          <a:srcRect/>
          <a:stretch/>
        </p:blipFill>
        <p:spPr>
          <a:xfrm>
            <a:off x="8515986" y="1547342"/>
            <a:ext cx="2257425" cy="5029200"/>
          </a:xfrm>
          <a:prstGeom prst="rect">
            <a:avLst/>
          </a:prstGeom>
          <a:noFill/>
          <a:ln>
            <a:noFill/>
          </a:ln>
        </p:spPr>
      </p:pic>
      <p:sp>
        <p:nvSpPr>
          <p:cNvPr id="1485" name="Google Shape;1485;p183"/>
          <p:cNvSpPr/>
          <p:nvPr/>
        </p:nvSpPr>
        <p:spPr>
          <a:xfrm>
            <a:off x="8579486" y="1565680"/>
            <a:ext cx="2193925" cy="4846637"/>
          </a:xfrm>
          <a:prstGeom prst="ellipse">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85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486" name="Google Shape;1486;p183"/>
          <p:cNvSpPr txBox="1"/>
          <p:nvPr/>
        </p:nvSpPr>
        <p:spPr>
          <a:xfrm>
            <a:off x="6258878" y="1993326"/>
            <a:ext cx="1592263" cy="2512996"/>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200"/>
              <a:buFont typeface="Source Sans Pro"/>
              <a:buNone/>
            </a:pPr>
            <a:r>
              <a:rPr lang="en-US" sz="2200" b="0" i="0" u="none" strike="noStrike" cap="none">
                <a:solidFill>
                  <a:srgbClr val="000000"/>
                </a:solidFill>
                <a:latin typeface="Source Sans Pro"/>
                <a:ea typeface="Source Sans Pro"/>
                <a:cs typeface="Source Sans Pro"/>
                <a:sym typeface="Source Sans Pro"/>
              </a:rPr>
              <a:t>Hold the syringe like a dart. </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1100"/>
              </a:spcBef>
              <a:spcAft>
                <a:spcPts val="0"/>
              </a:spcAft>
              <a:buClr>
                <a:srgbClr val="000000"/>
              </a:buClr>
              <a:buSzPts val="2200"/>
              <a:buFont typeface="Source Sans Pro"/>
              <a:buNone/>
            </a:pPr>
            <a:r>
              <a:rPr lang="en-US" sz="2200" b="0" i="0" u="none" strike="noStrike" cap="none">
                <a:solidFill>
                  <a:srgbClr val="000000"/>
                </a:solidFill>
                <a:latin typeface="Source Sans Pro"/>
                <a:ea typeface="Source Sans Pro"/>
                <a:cs typeface="Source Sans Pro"/>
                <a:sym typeface="Source Sans Pro"/>
              </a:rPr>
              <a:t>Use a dart-like motion to insert the needle.</a:t>
            </a:r>
            <a:endParaRPr sz="1400" b="0" i="0" u="none" strike="noStrike" cap="none">
              <a:solidFill>
                <a:srgbClr val="000000"/>
              </a:solidFill>
              <a:latin typeface="Arial"/>
              <a:ea typeface="Arial"/>
              <a:cs typeface="Arial"/>
              <a:sym typeface="Arial"/>
            </a:endParaRPr>
          </a:p>
        </p:txBody>
      </p:sp>
      <p:cxnSp>
        <p:nvCxnSpPr>
          <p:cNvPr id="1487" name="Google Shape;1487;p183"/>
          <p:cNvCxnSpPr/>
          <p:nvPr/>
        </p:nvCxnSpPr>
        <p:spPr>
          <a:xfrm rot="10800000">
            <a:off x="7839075" y="3849690"/>
            <a:ext cx="1179514" cy="841029"/>
          </a:xfrm>
          <a:prstGeom prst="straightConnector1">
            <a:avLst/>
          </a:prstGeom>
          <a:noFill/>
          <a:ln w="28575" cap="flat" cmpd="sng">
            <a:solidFill>
              <a:srgbClr val="000000"/>
            </a:solidFill>
            <a:prstDash val="solid"/>
            <a:round/>
            <a:headEnd type="stealth" w="med" len="med"/>
            <a:tailEnd type="none" w="sm" len="sm"/>
          </a:ln>
        </p:spPr>
      </p:cxnSp>
      <p:cxnSp>
        <p:nvCxnSpPr>
          <p:cNvPr id="1488" name="Google Shape;1488;p183"/>
          <p:cNvCxnSpPr/>
          <p:nvPr/>
        </p:nvCxnSpPr>
        <p:spPr>
          <a:xfrm rot="10800000">
            <a:off x="7827965" y="2322513"/>
            <a:ext cx="1238430" cy="324847"/>
          </a:xfrm>
          <a:prstGeom prst="straightConnector1">
            <a:avLst/>
          </a:prstGeom>
          <a:noFill/>
          <a:ln w="28575" cap="flat" cmpd="sng">
            <a:solidFill>
              <a:srgbClr val="000000"/>
            </a:solidFill>
            <a:prstDash val="solid"/>
            <a:round/>
            <a:headEnd type="stealth" w="med" len="med"/>
            <a:tailEnd type="none" w="sm" len="sm"/>
          </a:ln>
        </p:spPr>
      </p:cxnSp>
      <p:grpSp>
        <p:nvGrpSpPr>
          <p:cNvPr id="1489" name="Google Shape;1489;p183"/>
          <p:cNvGrpSpPr/>
          <p:nvPr/>
        </p:nvGrpSpPr>
        <p:grpSpPr>
          <a:xfrm>
            <a:off x="1418589" y="1851816"/>
            <a:ext cx="4195763" cy="4731570"/>
            <a:chOff x="460375" y="1871663"/>
            <a:chExt cx="4195763" cy="4731571"/>
          </a:xfrm>
        </p:grpSpPr>
        <p:cxnSp>
          <p:nvCxnSpPr>
            <p:cNvPr id="1490" name="Google Shape;1490;p183"/>
            <p:cNvCxnSpPr/>
            <p:nvPr/>
          </p:nvCxnSpPr>
          <p:spPr>
            <a:xfrm rot="10800000">
              <a:off x="2151063" y="5651501"/>
              <a:ext cx="279400" cy="633413"/>
            </a:xfrm>
            <a:prstGeom prst="straightConnector1">
              <a:avLst/>
            </a:prstGeom>
            <a:noFill/>
            <a:ln w="28575" cap="flat" cmpd="sng">
              <a:solidFill>
                <a:srgbClr val="000000"/>
              </a:solidFill>
              <a:prstDash val="solid"/>
              <a:round/>
              <a:headEnd type="none" w="sm" len="sm"/>
              <a:tailEnd type="none" w="sm" len="sm"/>
            </a:ln>
          </p:spPr>
        </p:cxnSp>
        <p:cxnSp>
          <p:nvCxnSpPr>
            <p:cNvPr id="1491" name="Google Shape;1491;p183"/>
            <p:cNvCxnSpPr/>
            <p:nvPr/>
          </p:nvCxnSpPr>
          <p:spPr>
            <a:xfrm rot="10800000">
              <a:off x="1871663" y="5500688"/>
              <a:ext cx="552450" cy="304800"/>
            </a:xfrm>
            <a:prstGeom prst="straightConnector1">
              <a:avLst/>
            </a:prstGeom>
            <a:noFill/>
            <a:ln w="28575" cap="flat" cmpd="sng">
              <a:solidFill>
                <a:srgbClr val="000000"/>
              </a:solidFill>
              <a:prstDash val="solid"/>
              <a:round/>
              <a:headEnd type="none" w="sm" len="sm"/>
              <a:tailEnd type="none" w="sm" len="sm"/>
            </a:ln>
          </p:spPr>
        </p:cxnSp>
        <p:sp>
          <p:nvSpPr>
            <p:cNvPr id="1492" name="Google Shape;1492;p183"/>
            <p:cNvSpPr txBox="1"/>
            <p:nvPr/>
          </p:nvSpPr>
          <p:spPr>
            <a:xfrm>
              <a:off x="460375" y="4902768"/>
              <a:ext cx="1690688" cy="1700466"/>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200"/>
                <a:buFont typeface="Source Sans Pro"/>
                <a:buNone/>
              </a:pPr>
              <a:r>
                <a:rPr lang="en-US" sz="2200" b="0" i="0" u="none" strike="noStrike" cap="none">
                  <a:solidFill>
                    <a:srgbClr val="000000"/>
                  </a:solidFill>
                  <a:latin typeface="Source Sans Pro"/>
                  <a:ea typeface="Source Sans Pro"/>
                  <a:cs typeface="Source Sans Pro"/>
                  <a:sym typeface="Source Sans Pro"/>
                </a:rPr>
                <a:t>DMPA-IM  or NET-EN must be injected into the muscle</a:t>
              </a:r>
              <a:endParaRPr sz="1400" b="0" i="0" u="none" strike="noStrike" cap="none">
                <a:solidFill>
                  <a:srgbClr val="000000"/>
                </a:solidFill>
                <a:latin typeface="Arial"/>
                <a:ea typeface="Arial"/>
                <a:cs typeface="Arial"/>
                <a:sym typeface="Arial"/>
              </a:endParaRPr>
            </a:p>
          </p:txBody>
        </p:sp>
        <p:pic>
          <p:nvPicPr>
            <p:cNvPr id="1493" name="Google Shape;1493;p183" descr="IM-injection"/>
            <p:cNvPicPr preferRelativeResize="0"/>
            <p:nvPr/>
          </p:nvPicPr>
          <p:blipFill rotWithShape="1">
            <a:blip r:embed="rId4">
              <a:alphaModFix/>
            </a:blip>
            <a:srcRect/>
            <a:stretch/>
          </p:blipFill>
          <p:spPr>
            <a:xfrm>
              <a:off x="2160588" y="1871663"/>
              <a:ext cx="2495550" cy="4497388"/>
            </a:xfrm>
            <a:prstGeom prst="rect">
              <a:avLst/>
            </a:prstGeom>
            <a:noFill/>
            <a:ln>
              <a:noFill/>
            </a:ln>
          </p:spPr>
        </p:pic>
        <p:sp>
          <p:nvSpPr>
            <p:cNvPr id="1494" name="Google Shape;1494;p183"/>
            <p:cNvSpPr txBox="1"/>
            <p:nvPr/>
          </p:nvSpPr>
          <p:spPr>
            <a:xfrm>
              <a:off x="801234" y="1993325"/>
              <a:ext cx="1900238" cy="1378839"/>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200"/>
                <a:buFont typeface="Source Sans Pro"/>
                <a:buNone/>
              </a:pPr>
              <a:r>
                <a:rPr lang="en-US" sz="2200" b="0" i="0" u="none" strike="noStrike" cap="none">
                  <a:solidFill>
                    <a:srgbClr val="000000"/>
                  </a:solidFill>
                  <a:latin typeface="Source Sans Pro"/>
                  <a:ea typeface="Source Sans Pro"/>
                  <a:cs typeface="Source Sans Pro"/>
                  <a:sym typeface="Source Sans Pro"/>
                </a:rPr>
                <a:t>Syringe must  enter the skin straight― not at an angle</a:t>
              </a:r>
              <a:endParaRPr sz="1400" b="0" i="0" u="none" strike="noStrike" cap="none">
                <a:solidFill>
                  <a:srgbClr val="000000"/>
                </a:solidFill>
                <a:latin typeface="Arial"/>
                <a:ea typeface="Arial"/>
                <a:cs typeface="Arial"/>
                <a:sym typeface="Arial"/>
              </a:endParaRPr>
            </a:p>
          </p:txBody>
        </p:sp>
        <p:cxnSp>
          <p:nvCxnSpPr>
            <p:cNvPr id="1495" name="Google Shape;1495;p183"/>
            <p:cNvCxnSpPr/>
            <p:nvPr/>
          </p:nvCxnSpPr>
          <p:spPr>
            <a:xfrm rot="10800000">
              <a:off x="2827905" y="1920080"/>
              <a:ext cx="6350" cy="3017838"/>
            </a:xfrm>
            <a:prstGeom prst="straightConnector1">
              <a:avLst/>
            </a:prstGeom>
            <a:noFill/>
            <a:ln w="28575" cap="flat" cmpd="sng">
              <a:solidFill>
                <a:srgbClr val="000000"/>
              </a:solidFill>
              <a:prstDash val="solid"/>
              <a:round/>
              <a:headEnd type="stealth" w="med" len="med"/>
              <a:tailEnd type="none" w="sm" len="sm"/>
            </a:ln>
          </p:spPr>
        </p:cxnSp>
      </p:grpSp>
      <p:sp>
        <p:nvSpPr>
          <p:cNvPr id="1496" name="Google Shape;1496;p183"/>
          <p:cNvSpPr/>
          <p:nvPr/>
        </p:nvSpPr>
        <p:spPr>
          <a:xfrm>
            <a:off x="1417636" y="1359667"/>
            <a:ext cx="6176962" cy="449262"/>
          </a:xfrm>
          <a:prstGeom prst="rect">
            <a:avLst/>
          </a:prstGeom>
          <a:noFill/>
          <a:ln>
            <a:noFill/>
          </a:ln>
        </p:spPr>
        <p:txBody>
          <a:bodyPr spcFirstLastPara="1" wrap="square" lIns="91425" tIns="45700" rIns="91425" bIns="45700" anchor="t" anchorCtr="0">
            <a:noAutofit/>
          </a:bodyPr>
          <a:lstStyle/>
          <a:p>
            <a:pPr marL="339725" marR="0" lvl="0" indent="-339725" algn="l" rtl="0">
              <a:lnSpc>
                <a:spcPct val="95000"/>
              </a:lnSpc>
              <a:spcBef>
                <a:spcPts val="0"/>
              </a:spcBef>
              <a:spcAft>
                <a:spcPts val="0"/>
              </a:spcAft>
              <a:buClr>
                <a:srgbClr val="000000"/>
              </a:buClr>
              <a:buSzPts val="2400"/>
              <a:buFont typeface="Arial"/>
              <a:buNone/>
            </a:pPr>
            <a:r>
              <a:rPr lang="en-US" sz="2400" b="0" i="0" u="none" strike="noStrike" cap="none">
                <a:solidFill>
                  <a:srgbClr val="000000"/>
                </a:solidFill>
                <a:latin typeface="Arial"/>
                <a:ea typeface="Arial"/>
                <a:cs typeface="Arial"/>
                <a:sym typeface="Arial"/>
              </a:rPr>
              <a:t>11. </a:t>
            </a:r>
            <a:r>
              <a:rPr lang="en-US" sz="2500" b="0" i="0" u="none" strike="noStrike" cap="none">
                <a:solidFill>
                  <a:srgbClr val="000000"/>
                </a:solidFill>
                <a:latin typeface="Source Sans Pro"/>
                <a:ea typeface="Source Sans Pro"/>
                <a:cs typeface="Source Sans Pro"/>
                <a:sym typeface="Source Sans Pro"/>
              </a:rPr>
              <a:t>Insert needle straight into the muscle. </a:t>
            </a:r>
            <a:endParaRPr sz="1400" b="0" i="0" u="none" strike="noStrike" cap="none">
              <a:solidFill>
                <a:srgbClr val="000000"/>
              </a:solidFill>
              <a:latin typeface="Arial"/>
              <a:ea typeface="Arial"/>
              <a:cs typeface="Arial"/>
              <a:sym typeface="Arial"/>
            </a:endParaRPr>
          </a:p>
        </p:txBody>
      </p:sp>
      <p:sp>
        <p:nvSpPr>
          <p:cNvPr id="1497" name="Google Shape;1497;p183"/>
          <p:cNvSpPr/>
          <p:nvPr/>
        </p:nvSpPr>
        <p:spPr>
          <a:xfrm>
            <a:off x="3668077" y="5715066"/>
            <a:ext cx="1030468" cy="527230"/>
          </a:xfrm>
          <a:prstGeom prst="ellipse">
            <a:avLst/>
          </a:prstGeom>
          <a:noFill/>
          <a:ln w="381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3"/>
              </a:solidFill>
              <a:latin typeface="Calibri"/>
              <a:ea typeface="Calibri"/>
              <a:cs typeface="Calibri"/>
              <a:sym typeface="Calibri"/>
            </a:endParaRPr>
          </a:p>
        </p:txBody>
      </p:sp>
      <p:sp>
        <p:nvSpPr>
          <p:cNvPr id="1498" name="Google Shape;1498;p183"/>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sp>
        <p:nvSpPr>
          <p:cNvPr id="1503" name="Google Shape;1503;p184"/>
          <p:cNvSpPr txBox="1">
            <a:spLocks noGrp="1"/>
          </p:cNvSpPr>
          <p:nvPr>
            <p:ph type="title"/>
          </p:nvPr>
        </p:nvSpPr>
        <p:spPr>
          <a:xfrm>
            <a:off x="800100" y="371476"/>
            <a:ext cx="10344150" cy="1295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the intramuscular injection: </a:t>
            </a:r>
            <a:r>
              <a:rPr lang="en-US" b="1">
                <a:solidFill>
                  <a:schemeClr val="accent5"/>
                </a:solidFill>
              </a:rPr>
              <a:t>Steps 12-13</a:t>
            </a:r>
            <a:endParaRPr sz="2300" b="1" i="1">
              <a:solidFill>
                <a:schemeClr val="accent5"/>
              </a:solidFill>
            </a:endParaRPr>
          </a:p>
        </p:txBody>
      </p:sp>
      <p:sp>
        <p:nvSpPr>
          <p:cNvPr id="1504" name="Google Shape;1504;p184"/>
          <p:cNvSpPr/>
          <p:nvPr/>
        </p:nvSpPr>
        <p:spPr>
          <a:xfrm>
            <a:off x="800100" y="2681446"/>
            <a:ext cx="2943225" cy="2499360"/>
          </a:xfrm>
          <a:prstGeom prst="rect">
            <a:avLst/>
          </a:prstGeom>
          <a:noFill/>
          <a:ln>
            <a:noFill/>
          </a:ln>
        </p:spPr>
        <p:txBody>
          <a:bodyPr spcFirstLastPara="1" wrap="square" lIns="91425" tIns="45700" rIns="91425" bIns="45700" anchor="t" anchorCtr="0">
            <a:noAutofit/>
          </a:bodyPr>
          <a:lstStyle/>
          <a:p>
            <a:pPr marL="458788" marR="0" lvl="0" indent="-447675" algn="l" rtl="0">
              <a:lnSpc>
                <a:spcPct val="95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	12.	</a:t>
            </a:r>
            <a:r>
              <a:rPr lang="en-US" sz="2200" b="0" i="0" u="none" strike="noStrike" cap="none">
                <a:solidFill>
                  <a:srgbClr val="000000"/>
                </a:solidFill>
                <a:latin typeface="Source Sans Pro"/>
                <a:ea typeface="Source Sans Pro"/>
                <a:cs typeface="Source Sans Pro"/>
                <a:sym typeface="Source Sans Pro"/>
              </a:rPr>
              <a:t>Inject DMPA-IM or NET-EN, emptying all of the contents of the syringe, then pull the needle out of the muscle. </a:t>
            </a:r>
            <a:endParaRPr sz="1400" b="0" i="0" u="none" strike="noStrike" cap="none">
              <a:solidFill>
                <a:srgbClr val="000000"/>
              </a:solidFill>
              <a:latin typeface="Arial"/>
              <a:ea typeface="Arial"/>
              <a:cs typeface="Arial"/>
              <a:sym typeface="Arial"/>
            </a:endParaRPr>
          </a:p>
        </p:txBody>
      </p:sp>
      <p:pic>
        <p:nvPicPr>
          <p:cNvPr id="1505" name="Google Shape;1505;p184" descr="p17 buttock inject"/>
          <p:cNvPicPr preferRelativeResize="0"/>
          <p:nvPr/>
        </p:nvPicPr>
        <p:blipFill rotWithShape="1">
          <a:blip r:embed="rId3">
            <a:alphaModFix/>
          </a:blip>
          <a:srcRect/>
          <a:stretch/>
        </p:blipFill>
        <p:spPr>
          <a:xfrm>
            <a:off x="7516813" y="1689419"/>
            <a:ext cx="3228975" cy="2898775"/>
          </a:xfrm>
          <a:prstGeom prst="rect">
            <a:avLst/>
          </a:prstGeom>
          <a:noFill/>
          <a:ln>
            <a:noFill/>
          </a:ln>
        </p:spPr>
      </p:pic>
      <p:pic>
        <p:nvPicPr>
          <p:cNvPr id="1506" name="Google Shape;1506;p184" descr="p14 arm inject wo closeup"/>
          <p:cNvPicPr preferRelativeResize="0"/>
          <p:nvPr/>
        </p:nvPicPr>
        <p:blipFill rotWithShape="1">
          <a:blip r:embed="rId4">
            <a:alphaModFix/>
          </a:blip>
          <a:srcRect/>
          <a:stretch/>
        </p:blipFill>
        <p:spPr>
          <a:xfrm>
            <a:off x="3625850" y="2426970"/>
            <a:ext cx="2346325" cy="3008313"/>
          </a:xfrm>
          <a:prstGeom prst="rect">
            <a:avLst/>
          </a:prstGeom>
          <a:noFill/>
          <a:ln>
            <a:noFill/>
          </a:ln>
        </p:spPr>
      </p:pic>
      <p:sp>
        <p:nvSpPr>
          <p:cNvPr id="1507" name="Google Shape;1507;p184"/>
          <p:cNvSpPr txBox="1"/>
          <p:nvPr/>
        </p:nvSpPr>
        <p:spPr>
          <a:xfrm>
            <a:off x="7606346" y="4697408"/>
            <a:ext cx="3049907" cy="2022092"/>
          </a:xfrm>
          <a:prstGeom prst="rect">
            <a:avLst/>
          </a:prstGeom>
          <a:noFill/>
          <a:ln>
            <a:noFill/>
          </a:ln>
        </p:spPr>
        <p:txBody>
          <a:bodyPr spcFirstLastPara="1" wrap="square" lIns="91425" tIns="45700" rIns="91425" bIns="45700" anchor="t" anchorCtr="0">
            <a:spAutoFit/>
          </a:bodyPr>
          <a:lstStyle/>
          <a:p>
            <a:pPr marL="1588" marR="0" lvl="0" indent="-1588" algn="l" rtl="0">
              <a:lnSpc>
                <a:spcPct val="95000"/>
              </a:lnSpc>
              <a:spcBef>
                <a:spcPts val="0"/>
              </a:spcBef>
              <a:spcAft>
                <a:spcPts val="0"/>
              </a:spcAft>
              <a:buClr>
                <a:srgbClr val="000000"/>
              </a:buClr>
              <a:buSzPts val="2200"/>
              <a:buFont typeface="Source Sans Pro"/>
              <a:buNone/>
            </a:pPr>
            <a:r>
              <a:rPr lang="en-US" sz="2200" b="0" i="0" u="none" strike="noStrike" cap="none">
                <a:solidFill>
                  <a:srgbClr val="000000"/>
                </a:solidFill>
                <a:latin typeface="Source Sans Pro"/>
                <a:ea typeface="Source Sans Pro"/>
                <a:cs typeface="Source Sans Pro"/>
                <a:sym typeface="Source Sans Pro"/>
              </a:rPr>
              <a:t>	13. Gently press the injection site with a clean cotton ball or cloth. Instruct the client </a:t>
            </a:r>
            <a:r>
              <a:rPr lang="en-US" sz="2200" b="0" i="0" u="sng" strike="noStrike" cap="none">
                <a:solidFill>
                  <a:srgbClr val="000000"/>
                </a:solidFill>
                <a:latin typeface="Source Sans Pro"/>
                <a:ea typeface="Source Sans Pro"/>
                <a:cs typeface="Source Sans Pro"/>
                <a:sym typeface="Source Sans Pro"/>
              </a:rPr>
              <a:t>not</a:t>
            </a:r>
            <a:r>
              <a:rPr lang="en-US" sz="2200" b="0" i="0" u="none" strike="noStrike" cap="none">
                <a:solidFill>
                  <a:srgbClr val="000000"/>
                </a:solidFill>
                <a:latin typeface="Source Sans Pro"/>
                <a:ea typeface="Source Sans Pro"/>
                <a:cs typeface="Source Sans Pro"/>
                <a:sym typeface="Source Sans Pro"/>
              </a:rPr>
              <a:t> to rub or massage the site.  </a:t>
            </a:r>
            <a:endParaRPr sz="2200" b="0" i="0" u="none" strike="noStrike" cap="none">
              <a:solidFill>
                <a:srgbClr val="000000"/>
              </a:solidFill>
              <a:latin typeface="Arial"/>
              <a:ea typeface="Arial"/>
              <a:cs typeface="Arial"/>
              <a:sym typeface="Arial"/>
            </a:endParaRPr>
          </a:p>
        </p:txBody>
      </p:sp>
      <p:sp>
        <p:nvSpPr>
          <p:cNvPr id="1508" name="Google Shape;1508;p184"/>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Ambrose Hoona-Kab/FP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512"/>
        <p:cNvGrpSpPr/>
        <p:nvPr/>
      </p:nvGrpSpPr>
      <p:grpSpPr>
        <a:xfrm>
          <a:off x="0" y="0"/>
          <a:ext cx="0" cy="0"/>
          <a:chOff x="0" y="0"/>
          <a:chExt cx="0" cy="0"/>
        </a:xfrm>
      </p:grpSpPr>
      <p:sp>
        <p:nvSpPr>
          <p:cNvPr id="1513" name="Google Shape;1513;p185"/>
          <p:cNvSpPr/>
          <p:nvPr/>
        </p:nvSpPr>
        <p:spPr>
          <a:xfrm>
            <a:off x="2351088" y="2916238"/>
            <a:ext cx="2011362" cy="1204912"/>
          </a:xfrm>
          <a:custGeom>
            <a:avLst/>
            <a:gdLst/>
            <a:ahLst/>
            <a:cxnLst/>
            <a:rect l="l" t="t" r="r" b="b"/>
            <a:pathLst>
              <a:path w="1267" h="759" extrusionOk="0">
                <a:moveTo>
                  <a:pt x="0" y="183"/>
                </a:moveTo>
                <a:lnTo>
                  <a:pt x="758" y="0"/>
                </a:lnTo>
                <a:lnTo>
                  <a:pt x="1267" y="672"/>
                </a:lnTo>
                <a:lnTo>
                  <a:pt x="278" y="759"/>
                </a:lnTo>
                <a:lnTo>
                  <a:pt x="115" y="423"/>
                </a:lnTo>
                <a:lnTo>
                  <a:pt x="0" y="183"/>
                </a:lnTo>
                <a:close/>
              </a:path>
            </a:pathLst>
          </a:custGeom>
          <a:solidFill>
            <a:srgbClr val="996633"/>
          </a:solidFill>
          <a:ln w="381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14" name="Google Shape;1514;p185"/>
          <p:cNvSpPr txBox="1">
            <a:spLocks noGrp="1"/>
          </p:cNvSpPr>
          <p:nvPr>
            <p:ph type="title"/>
          </p:nvPr>
        </p:nvSpPr>
        <p:spPr>
          <a:xfrm>
            <a:off x="849086" y="519111"/>
            <a:ext cx="10455502"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the intramuscular injection: </a:t>
            </a:r>
            <a:r>
              <a:rPr lang="en-US" b="1">
                <a:solidFill>
                  <a:schemeClr val="accent5"/>
                </a:solidFill>
              </a:rPr>
              <a:t>Steps 14-15</a:t>
            </a:r>
            <a:endParaRPr b="1" i="1">
              <a:solidFill>
                <a:schemeClr val="accent5"/>
              </a:solidFill>
            </a:endParaRPr>
          </a:p>
        </p:txBody>
      </p:sp>
      <p:grpSp>
        <p:nvGrpSpPr>
          <p:cNvPr id="1515" name="Google Shape;1515;p185"/>
          <p:cNvGrpSpPr/>
          <p:nvPr/>
        </p:nvGrpSpPr>
        <p:grpSpPr>
          <a:xfrm>
            <a:off x="2144713" y="1524001"/>
            <a:ext cx="7637462" cy="5138056"/>
            <a:chOff x="620713" y="1524000"/>
            <a:chExt cx="7637462" cy="5138056"/>
          </a:xfrm>
        </p:grpSpPr>
        <p:pic>
          <p:nvPicPr>
            <p:cNvPr id="1516" name="Google Shape;1516;p185" descr="p19 handwashing post sharps"/>
            <p:cNvPicPr preferRelativeResize="0"/>
            <p:nvPr/>
          </p:nvPicPr>
          <p:blipFill rotWithShape="1">
            <a:blip r:embed="rId3">
              <a:alphaModFix/>
            </a:blip>
            <a:srcRect/>
            <a:stretch/>
          </p:blipFill>
          <p:spPr>
            <a:xfrm>
              <a:off x="5272088" y="1677988"/>
              <a:ext cx="2638425" cy="2468562"/>
            </a:xfrm>
            <a:prstGeom prst="rect">
              <a:avLst/>
            </a:prstGeom>
            <a:noFill/>
            <a:ln>
              <a:noFill/>
            </a:ln>
          </p:spPr>
        </p:pic>
        <p:pic>
          <p:nvPicPr>
            <p:cNvPr id="1517" name="Google Shape;1517;p185" descr="p18 sharp disposal"/>
            <p:cNvPicPr preferRelativeResize="0"/>
            <p:nvPr/>
          </p:nvPicPr>
          <p:blipFill rotWithShape="1">
            <a:blip r:embed="rId4">
              <a:alphaModFix/>
            </a:blip>
            <a:srcRect/>
            <a:stretch/>
          </p:blipFill>
          <p:spPr>
            <a:xfrm>
              <a:off x="1249363" y="1524000"/>
              <a:ext cx="2492375" cy="2492375"/>
            </a:xfrm>
            <a:prstGeom prst="rect">
              <a:avLst/>
            </a:prstGeom>
            <a:noFill/>
            <a:ln>
              <a:noFill/>
            </a:ln>
          </p:spPr>
        </p:pic>
        <p:sp>
          <p:nvSpPr>
            <p:cNvPr id="1518" name="Google Shape;1518;p185"/>
            <p:cNvSpPr/>
            <p:nvPr/>
          </p:nvSpPr>
          <p:spPr>
            <a:xfrm>
              <a:off x="620713" y="4305300"/>
              <a:ext cx="3925887" cy="2356756"/>
            </a:xfrm>
            <a:prstGeom prst="rect">
              <a:avLst/>
            </a:prstGeom>
            <a:noFill/>
            <a:ln>
              <a:noFill/>
            </a:ln>
          </p:spPr>
          <p:txBody>
            <a:bodyPr spcFirstLastPara="1" wrap="square" lIns="91425" tIns="45700" rIns="91425" bIns="45700" anchor="t" anchorCtr="0">
              <a:noAutofit/>
            </a:bodyPr>
            <a:lstStyle/>
            <a:p>
              <a:pPr marL="458788" marR="0" lvl="0" indent="-44767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	14.	</a:t>
              </a:r>
              <a:r>
                <a:rPr lang="en-US" sz="2400" b="0" i="0" u="none" strike="noStrike" cap="none">
                  <a:solidFill>
                    <a:srgbClr val="000000"/>
                  </a:solidFill>
                  <a:latin typeface="Source Sans Pro"/>
                  <a:ea typeface="Source Sans Pro"/>
                  <a:cs typeface="Source Sans Pro"/>
                  <a:sym typeface="Source Sans Pro"/>
                </a:rPr>
                <a:t>Place the used syringe in a puncture-proof container. Use great care to avoid a needle-stick injury to yourself or others.</a:t>
              </a:r>
              <a:endParaRPr sz="1400" b="0" i="0" u="none" strike="noStrike" cap="none">
                <a:solidFill>
                  <a:srgbClr val="000000"/>
                </a:solidFill>
                <a:latin typeface="Arial"/>
                <a:ea typeface="Arial"/>
                <a:cs typeface="Arial"/>
                <a:sym typeface="Arial"/>
              </a:endParaRPr>
            </a:p>
          </p:txBody>
        </p:sp>
        <p:sp>
          <p:nvSpPr>
            <p:cNvPr id="1519" name="Google Shape;1519;p185"/>
            <p:cNvSpPr/>
            <p:nvPr/>
          </p:nvSpPr>
          <p:spPr>
            <a:xfrm>
              <a:off x="4699000" y="4308475"/>
              <a:ext cx="3559175" cy="1581150"/>
            </a:xfrm>
            <a:prstGeom prst="rect">
              <a:avLst/>
            </a:prstGeom>
            <a:noFill/>
            <a:ln>
              <a:noFill/>
            </a:ln>
          </p:spPr>
          <p:txBody>
            <a:bodyPr spcFirstLastPara="1" wrap="square" lIns="91425" tIns="45700" rIns="91425" bIns="45700" anchor="t" anchorCtr="0">
              <a:noAutofit/>
            </a:bodyPr>
            <a:lstStyle/>
            <a:p>
              <a:pPr marL="458788" marR="0" lvl="0" indent="-447675" algn="l" rtl="0">
                <a:lnSpc>
                  <a:spcPct val="95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	15.	</a:t>
              </a:r>
              <a:r>
                <a:rPr lang="en-US" sz="2400" b="0" i="0" u="none" strike="noStrike" cap="none">
                  <a:solidFill>
                    <a:srgbClr val="000000"/>
                  </a:solidFill>
                  <a:latin typeface="Source Sans Pro"/>
                  <a:ea typeface="Source Sans Pro"/>
                  <a:cs typeface="Source Sans Pro"/>
                  <a:sym typeface="Source Sans Pro"/>
                </a:rPr>
                <a:t>Wash hands again with soap and water.</a:t>
              </a:r>
              <a:endParaRPr sz="1400" b="0" i="0" u="none" strike="noStrike" cap="none">
                <a:solidFill>
                  <a:srgbClr val="000000"/>
                </a:solidFill>
                <a:latin typeface="Arial"/>
                <a:ea typeface="Arial"/>
                <a:cs typeface="Arial"/>
                <a:sym typeface="Arial"/>
              </a:endParaRPr>
            </a:p>
          </p:txBody>
        </p:sp>
      </p:grpSp>
      <p:sp>
        <p:nvSpPr>
          <p:cNvPr id="1520" name="Google Shape;1520;p185"/>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Ambrose Hoona-Kab/FP TRP, Injectables module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524"/>
        <p:cNvGrpSpPr/>
        <p:nvPr/>
      </p:nvGrpSpPr>
      <p:grpSpPr>
        <a:xfrm>
          <a:off x="0" y="0"/>
          <a:ext cx="0" cy="0"/>
          <a:chOff x="0" y="0"/>
          <a:chExt cx="0" cy="0"/>
        </a:xfrm>
      </p:grpSpPr>
      <p:sp>
        <p:nvSpPr>
          <p:cNvPr id="1525" name="Google Shape;1525;p186"/>
          <p:cNvSpPr txBox="1">
            <a:spLocks noGrp="1"/>
          </p:cNvSpPr>
          <p:nvPr>
            <p:ph type="title"/>
          </p:nvPr>
        </p:nvSpPr>
        <p:spPr>
          <a:xfrm>
            <a:off x="952500" y="583314"/>
            <a:ext cx="8686800" cy="8985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safe handling of needles</a:t>
            </a:r>
            <a:endParaRPr i="1"/>
          </a:p>
        </p:txBody>
      </p:sp>
      <p:grpSp>
        <p:nvGrpSpPr>
          <p:cNvPr id="1526" name="Google Shape;1526;p186"/>
          <p:cNvGrpSpPr/>
          <p:nvPr/>
        </p:nvGrpSpPr>
        <p:grpSpPr>
          <a:xfrm>
            <a:off x="2174761" y="1600993"/>
            <a:ext cx="8234363" cy="4059237"/>
            <a:chOff x="552451" y="1568451"/>
            <a:chExt cx="8234363" cy="4059241"/>
          </a:xfrm>
        </p:grpSpPr>
        <p:grpSp>
          <p:nvGrpSpPr>
            <p:cNvPr id="1527" name="Google Shape;1527;p186"/>
            <p:cNvGrpSpPr/>
            <p:nvPr/>
          </p:nvGrpSpPr>
          <p:grpSpPr>
            <a:xfrm>
              <a:off x="5241926" y="4100511"/>
              <a:ext cx="3544888" cy="1477963"/>
              <a:chOff x="736" y="2857"/>
              <a:chExt cx="2233" cy="931"/>
            </a:xfrm>
          </p:grpSpPr>
          <p:pic>
            <p:nvPicPr>
              <p:cNvPr id="1528" name="Google Shape;1528;p186"/>
              <p:cNvPicPr preferRelativeResize="0"/>
              <p:nvPr/>
            </p:nvPicPr>
            <p:blipFill rotWithShape="1">
              <a:blip r:embed="rId3">
                <a:alphaModFix/>
              </a:blip>
              <a:srcRect/>
              <a:stretch/>
            </p:blipFill>
            <p:spPr>
              <a:xfrm>
                <a:off x="736" y="2857"/>
                <a:ext cx="929" cy="931"/>
              </a:xfrm>
              <a:prstGeom prst="rect">
                <a:avLst/>
              </a:prstGeom>
              <a:noFill/>
              <a:ln>
                <a:noFill/>
              </a:ln>
            </p:spPr>
          </p:pic>
          <p:sp>
            <p:nvSpPr>
              <p:cNvPr id="1529" name="Google Shape;1529;p186"/>
              <p:cNvSpPr/>
              <p:nvPr/>
            </p:nvSpPr>
            <p:spPr>
              <a:xfrm>
                <a:off x="1665" y="3105"/>
                <a:ext cx="1304" cy="436"/>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Do not overfill the sharps container.</a:t>
                </a:r>
                <a:endParaRPr sz="1400" b="0" i="0" u="none" strike="noStrike" cap="none">
                  <a:solidFill>
                    <a:srgbClr val="000000"/>
                  </a:solidFill>
                  <a:latin typeface="Arial"/>
                  <a:ea typeface="Arial"/>
                  <a:cs typeface="Arial"/>
                  <a:sym typeface="Arial"/>
                </a:endParaRPr>
              </a:p>
            </p:txBody>
          </p:sp>
        </p:grpSp>
        <p:grpSp>
          <p:nvGrpSpPr>
            <p:cNvPr id="1530" name="Google Shape;1530;p186"/>
            <p:cNvGrpSpPr/>
            <p:nvPr/>
          </p:nvGrpSpPr>
          <p:grpSpPr>
            <a:xfrm>
              <a:off x="2728913" y="2703514"/>
              <a:ext cx="4219575" cy="1508125"/>
              <a:chOff x="1529" y="1831"/>
              <a:chExt cx="2658" cy="950"/>
            </a:xfrm>
          </p:grpSpPr>
          <p:pic>
            <p:nvPicPr>
              <p:cNvPr id="1531" name="Google Shape;1531;p186"/>
              <p:cNvPicPr preferRelativeResize="0"/>
              <p:nvPr/>
            </p:nvPicPr>
            <p:blipFill rotWithShape="1">
              <a:blip r:embed="rId4">
                <a:alphaModFix/>
              </a:blip>
              <a:srcRect/>
              <a:stretch/>
            </p:blipFill>
            <p:spPr>
              <a:xfrm>
                <a:off x="1529" y="1831"/>
                <a:ext cx="977" cy="950"/>
              </a:xfrm>
              <a:prstGeom prst="rect">
                <a:avLst/>
              </a:prstGeom>
              <a:noFill/>
              <a:ln>
                <a:noFill/>
              </a:ln>
            </p:spPr>
          </p:pic>
          <p:sp>
            <p:nvSpPr>
              <p:cNvPr id="1532" name="Google Shape;1532;p186"/>
              <p:cNvSpPr/>
              <p:nvPr/>
            </p:nvSpPr>
            <p:spPr>
              <a:xfrm>
                <a:off x="2521" y="2088"/>
                <a:ext cx="1666" cy="436"/>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Do not leave the needle inside the vial.</a:t>
                </a:r>
                <a:endParaRPr sz="1400" b="0" i="0" u="none" strike="noStrike" cap="none">
                  <a:solidFill>
                    <a:srgbClr val="000000"/>
                  </a:solidFill>
                  <a:latin typeface="Arial"/>
                  <a:ea typeface="Arial"/>
                  <a:cs typeface="Arial"/>
                  <a:sym typeface="Arial"/>
                </a:endParaRPr>
              </a:p>
            </p:txBody>
          </p:sp>
        </p:grpSp>
        <p:grpSp>
          <p:nvGrpSpPr>
            <p:cNvPr id="1533" name="Google Shape;1533;p186"/>
            <p:cNvGrpSpPr/>
            <p:nvPr/>
          </p:nvGrpSpPr>
          <p:grpSpPr>
            <a:xfrm>
              <a:off x="552451" y="4065591"/>
              <a:ext cx="3975101" cy="1562101"/>
              <a:chOff x="348" y="2600"/>
              <a:chExt cx="2504" cy="984"/>
            </a:xfrm>
          </p:grpSpPr>
          <p:pic>
            <p:nvPicPr>
              <p:cNvPr id="1534" name="Google Shape;1534;p186"/>
              <p:cNvPicPr preferRelativeResize="0"/>
              <p:nvPr/>
            </p:nvPicPr>
            <p:blipFill rotWithShape="1">
              <a:blip r:embed="rId5">
                <a:alphaModFix/>
              </a:blip>
              <a:srcRect/>
              <a:stretch/>
            </p:blipFill>
            <p:spPr>
              <a:xfrm>
                <a:off x="348" y="2600"/>
                <a:ext cx="934" cy="964"/>
              </a:xfrm>
              <a:prstGeom prst="rect">
                <a:avLst/>
              </a:prstGeom>
              <a:noFill/>
              <a:ln>
                <a:noFill/>
              </a:ln>
            </p:spPr>
          </p:pic>
          <p:sp>
            <p:nvSpPr>
              <p:cNvPr id="1535" name="Google Shape;1535;p186"/>
              <p:cNvSpPr/>
              <p:nvPr/>
            </p:nvSpPr>
            <p:spPr>
              <a:xfrm>
                <a:off x="1298" y="2864"/>
                <a:ext cx="1554" cy="720"/>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Do not dispose of used needles in anything other than a sharps container.</a:t>
                </a:r>
                <a:endParaRPr sz="1400" b="0" i="0" u="none" strike="noStrike" cap="none">
                  <a:solidFill>
                    <a:srgbClr val="000000"/>
                  </a:solidFill>
                  <a:latin typeface="Arial"/>
                  <a:ea typeface="Arial"/>
                  <a:cs typeface="Arial"/>
                  <a:sym typeface="Arial"/>
                </a:endParaRPr>
              </a:p>
            </p:txBody>
          </p:sp>
        </p:grpSp>
        <p:grpSp>
          <p:nvGrpSpPr>
            <p:cNvPr id="1536" name="Google Shape;1536;p186"/>
            <p:cNvGrpSpPr/>
            <p:nvPr/>
          </p:nvGrpSpPr>
          <p:grpSpPr>
            <a:xfrm>
              <a:off x="619125" y="1592263"/>
              <a:ext cx="3275013" cy="1452562"/>
              <a:chOff x="390" y="1003"/>
              <a:chExt cx="2063" cy="915"/>
            </a:xfrm>
          </p:grpSpPr>
          <p:sp>
            <p:nvSpPr>
              <p:cNvPr id="1537" name="Google Shape;1537;p186"/>
              <p:cNvSpPr/>
              <p:nvPr/>
            </p:nvSpPr>
            <p:spPr>
              <a:xfrm>
                <a:off x="1354" y="1243"/>
                <a:ext cx="1099" cy="436"/>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Do not re-cap the needle.</a:t>
                </a:r>
                <a:endParaRPr sz="1400" b="0" i="0" u="none" strike="noStrike" cap="none">
                  <a:solidFill>
                    <a:srgbClr val="000000"/>
                  </a:solidFill>
                  <a:latin typeface="Arial"/>
                  <a:ea typeface="Arial"/>
                  <a:cs typeface="Arial"/>
                  <a:sym typeface="Arial"/>
                </a:endParaRPr>
              </a:p>
            </p:txBody>
          </p:sp>
          <p:grpSp>
            <p:nvGrpSpPr>
              <p:cNvPr id="1538" name="Google Shape;1538;p186"/>
              <p:cNvGrpSpPr/>
              <p:nvPr/>
            </p:nvGrpSpPr>
            <p:grpSpPr>
              <a:xfrm>
                <a:off x="390" y="1003"/>
                <a:ext cx="992" cy="915"/>
                <a:chOff x="390" y="1003"/>
                <a:chExt cx="992" cy="915"/>
              </a:xfrm>
            </p:grpSpPr>
            <p:pic>
              <p:nvPicPr>
                <p:cNvPr id="1539" name="Google Shape;1539;p186"/>
                <p:cNvPicPr preferRelativeResize="0"/>
                <p:nvPr/>
              </p:nvPicPr>
              <p:blipFill rotWithShape="1">
                <a:blip r:embed="rId6">
                  <a:alphaModFix/>
                </a:blip>
                <a:srcRect/>
                <a:stretch/>
              </p:blipFill>
              <p:spPr>
                <a:xfrm>
                  <a:off x="390" y="1003"/>
                  <a:ext cx="992" cy="915"/>
                </a:xfrm>
                <a:prstGeom prst="rect">
                  <a:avLst/>
                </a:prstGeom>
                <a:noFill/>
                <a:ln>
                  <a:noFill/>
                </a:ln>
              </p:spPr>
            </p:pic>
            <p:cxnSp>
              <p:nvCxnSpPr>
                <p:cNvPr id="1540" name="Google Shape;1540;p186"/>
                <p:cNvCxnSpPr/>
                <p:nvPr/>
              </p:nvCxnSpPr>
              <p:spPr>
                <a:xfrm rot="10800000" flipH="1">
                  <a:off x="880" y="1454"/>
                  <a:ext cx="68" cy="12"/>
                </a:xfrm>
                <a:prstGeom prst="straightConnector1">
                  <a:avLst/>
                </a:prstGeom>
                <a:noFill/>
                <a:ln w="9525" cap="flat" cmpd="sng">
                  <a:solidFill>
                    <a:srgbClr val="000000"/>
                  </a:solidFill>
                  <a:prstDash val="solid"/>
                  <a:round/>
                  <a:headEnd type="none" w="sm" len="sm"/>
                  <a:tailEnd type="none" w="sm" len="sm"/>
                </a:ln>
              </p:spPr>
            </p:cxnSp>
          </p:grpSp>
        </p:grpSp>
        <p:grpSp>
          <p:nvGrpSpPr>
            <p:cNvPr id="1541" name="Google Shape;1541;p186"/>
            <p:cNvGrpSpPr/>
            <p:nvPr/>
          </p:nvGrpSpPr>
          <p:grpSpPr>
            <a:xfrm>
              <a:off x="5122864" y="1568451"/>
              <a:ext cx="3241675" cy="1487487"/>
              <a:chOff x="3227" y="988"/>
              <a:chExt cx="2042" cy="937"/>
            </a:xfrm>
          </p:grpSpPr>
          <p:sp>
            <p:nvSpPr>
              <p:cNvPr id="1542" name="Google Shape;1542;p186"/>
              <p:cNvSpPr/>
              <p:nvPr/>
            </p:nvSpPr>
            <p:spPr>
              <a:xfrm>
                <a:off x="4170" y="1239"/>
                <a:ext cx="1099" cy="436"/>
              </a:xfrm>
              <a:prstGeom prst="rect">
                <a:avLst/>
              </a:prstGeom>
              <a:noFill/>
              <a:ln>
                <a:noFill/>
              </a:ln>
            </p:spPr>
            <p:txBody>
              <a:bodyPr spcFirstLastPara="1" wrap="square" lIns="91425" tIns="45700" rIns="91425" bIns="45700" anchor="t" anchorCtr="0">
                <a:noAutofit/>
              </a:bodyPr>
              <a:lstStyle/>
              <a:p>
                <a:pPr marL="0" marR="0" lvl="0" indent="1588" algn="l" rtl="0">
                  <a:lnSpc>
                    <a:spcPct val="95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Do not touch the needle.</a:t>
                </a:r>
                <a:endParaRPr sz="1400" b="0" i="0" u="none" strike="noStrike" cap="none">
                  <a:solidFill>
                    <a:srgbClr val="000000"/>
                  </a:solidFill>
                  <a:latin typeface="Arial"/>
                  <a:ea typeface="Arial"/>
                  <a:cs typeface="Arial"/>
                  <a:sym typeface="Arial"/>
                </a:endParaRPr>
              </a:p>
            </p:txBody>
          </p:sp>
          <p:grpSp>
            <p:nvGrpSpPr>
              <p:cNvPr id="1543" name="Google Shape;1543;p186"/>
              <p:cNvGrpSpPr/>
              <p:nvPr/>
            </p:nvGrpSpPr>
            <p:grpSpPr>
              <a:xfrm>
                <a:off x="3227" y="988"/>
                <a:ext cx="949" cy="937"/>
                <a:chOff x="3227" y="988"/>
                <a:chExt cx="949" cy="937"/>
              </a:xfrm>
            </p:grpSpPr>
            <p:pic>
              <p:nvPicPr>
                <p:cNvPr id="1544" name="Google Shape;1544;p186"/>
                <p:cNvPicPr preferRelativeResize="0"/>
                <p:nvPr/>
              </p:nvPicPr>
              <p:blipFill rotWithShape="1">
                <a:blip r:embed="rId7">
                  <a:alphaModFix/>
                </a:blip>
                <a:srcRect/>
                <a:stretch/>
              </p:blipFill>
              <p:spPr>
                <a:xfrm>
                  <a:off x="3227" y="988"/>
                  <a:ext cx="949" cy="937"/>
                </a:xfrm>
                <a:prstGeom prst="rect">
                  <a:avLst/>
                </a:prstGeom>
                <a:noFill/>
                <a:ln>
                  <a:noFill/>
                </a:ln>
              </p:spPr>
            </p:pic>
            <p:cxnSp>
              <p:nvCxnSpPr>
                <p:cNvPr id="1545" name="Google Shape;1545;p186"/>
                <p:cNvCxnSpPr/>
                <p:nvPr/>
              </p:nvCxnSpPr>
              <p:spPr>
                <a:xfrm>
                  <a:off x="3564" y="1398"/>
                  <a:ext cx="0" cy="198"/>
                </a:xfrm>
                <a:prstGeom prst="straightConnector1">
                  <a:avLst/>
                </a:prstGeom>
                <a:noFill/>
                <a:ln w="9525" cap="flat" cmpd="sng">
                  <a:solidFill>
                    <a:srgbClr val="000000"/>
                  </a:solidFill>
                  <a:prstDash val="solid"/>
                  <a:round/>
                  <a:headEnd type="none" w="sm" len="sm"/>
                  <a:tailEnd type="none" w="sm" len="sm"/>
                </a:ln>
              </p:spPr>
            </p:cxnSp>
            <p:cxnSp>
              <p:nvCxnSpPr>
                <p:cNvPr id="1546" name="Google Shape;1546;p186"/>
                <p:cNvCxnSpPr/>
                <p:nvPr/>
              </p:nvCxnSpPr>
              <p:spPr>
                <a:xfrm>
                  <a:off x="3598" y="1411"/>
                  <a:ext cx="0" cy="220"/>
                </a:xfrm>
                <a:prstGeom prst="straightConnector1">
                  <a:avLst/>
                </a:prstGeom>
                <a:noFill/>
                <a:ln w="9525" cap="flat" cmpd="sng">
                  <a:solidFill>
                    <a:srgbClr val="DDDDDD"/>
                  </a:solidFill>
                  <a:prstDash val="solid"/>
                  <a:round/>
                  <a:headEnd type="none" w="sm" len="sm"/>
                  <a:tailEnd type="none" w="sm" len="sm"/>
                </a:ln>
              </p:spPr>
            </p:cxnSp>
          </p:grpSp>
        </p:grpSp>
      </p:grpSp>
      <p:sp>
        <p:nvSpPr>
          <p:cNvPr id="1547" name="Google Shape;1547;p186"/>
          <p:cNvSpPr txBox="1"/>
          <p:nvPr/>
        </p:nvSpPr>
        <p:spPr>
          <a:xfrm>
            <a:off x="1523999" y="6043947"/>
            <a:ext cx="9144001" cy="442912"/>
          </a:xfrm>
          <a:prstGeom prst="rect">
            <a:avLst/>
          </a:prstGeom>
          <a:noFill/>
          <a:ln>
            <a:noFill/>
          </a:ln>
        </p:spPr>
        <p:txBody>
          <a:bodyPr spcFirstLastPara="1" wrap="square" lIns="91425" tIns="45700" rIns="91425" bIns="45700" anchor="t" anchorCtr="0">
            <a:spAutoFit/>
          </a:bodyPr>
          <a:lstStyle/>
          <a:p>
            <a:pPr marL="0" marR="0" lvl="0" indent="0" algn="ctr" rtl="0">
              <a:lnSpc>
                <a:spcPct val="95000"/>
              </a:lnSpc>
              <a:spcBef>
                <a:spcPts val="0"/>
              </a:spcBef>
              <a:spcAft>
                <a:spcPts val="0"/>
              </a:spcAft>
              <a:buClr>
                <a:schemeClr val="accent3"/>
              </a:buClr>
              <a:buSzPts val="2400"/>
              <a:buFont typeface="Arial"/>
              <a:buNone/>
            </a:pPr>
            <a:r>
              <a:rPr lang="en-US" sz="2400" b="1" i="1" u="none" strike="noStrike" cap="none">
                <a:solidFill>
                  <a:schemeClr val="accent3"/>
                </a:solidFill>
                <a:latin typeface="Arial"/>
                <a:ea typeface="Arial"/>
                <a:cs typeface="Arial"/>
                <a:sym typeface="Arial"/>
              </a:rPr>
              <a:t>Destroy full sharps container by burning or burying.</a:t>
            </a:r>
            <a:endParaRPr sz="1400" b="0" i="0" u="none" strike="noStrike" cap="none">
              <a:solidFill>
                <a:schemeClr val="accent3"/>
              </a:solidFill>
              <a:latin typeface="Arial"/>
              <a:ea typeface="Arial"/>
              <a:cs typeface="Arial"/>
              <a:sym typeface="Arial"/>
            </a:endParaRPr>
          </a:p>
        </p:txBody>
      </p:sp>
      <p:sp>
        <p:nvSpPr>
          <p:cNvPr id="1548" name="Google Shape;1548;p186"/>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549" name="Google Shape;1549;p186"/>
          <p:cNvSpPr txBox="1"/>
          <p:nvPr/>
        </p:nvSpPr>
        <p:spPr>
          <a:xfrm>
            <a:off x="0" y="6581001"/>
            <a:ext cx="387350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Credit: WHO</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553"/>
        <p:cNvGrpSpPr/>
        <p:nvPr/>
      </p:nvGrpSpPr>
      <p:grpSpPr>
        <a:xfrm>
          <a:off x="0" y="0"/>
          <a:ext cx="0" cy="0"/>
          <a:chOff x="0" y="0"/>
          <a:chExt cx="0" cy="0"/>
        </a:xfrm>
      </p:grpSpPr>
      <p:sp>
        <p:nvSpPr>
          <p:cNvPr id="1554" name="Google Shape;1554;p187"/>
          <p:cNvSpPr txBox="1">
            <a:spLocks noGrp="1"/>
          </p:cNvSpPr>
          <p:nvPr>
            <p:ph type="title"/>
          </p:nvPr>
        </p:nvSpPr>
        <p:spPr>
          <a:xfrm>
            <a:off x="832757" y="671969"/>
            <a:ext cx="9378043" cy="7588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Caring for a needle-stick injury</a:t>
            </a:r>
            <a:endParaRPr/>
          </a:p>
        </p:txBody>
      </p:sp>
      <p:sp>
        <p:nvSpPr>
          <p:cNvPr id="1555" name="Google Shape;1555;p187"/>
          <p:cNvSpPr txBox="1">
            <a:spLocks noGrp="1"/>
          </p:cNvSpPr>
          <p:nvPr>
            <p:ph type="body" idx="1"/>
          </p:nvPr>
        </p:nvSpPr>
        <p:spPr>
          <a:xfrm>
            <a:off x="954996" y="1651001"/>
            <a:ext cx="9378043" cy="4500563"/>
          </a:xfrm>
          <a:prstGeom prst="rect">
            <a:avLst/>
          </a:prstGeom>
          <a:noFill/>
          <a:ln>
            <a:noFill/>
          </a:ln>
        </p:spPr>
        <p:txBody>
          <a:bodyPr spcFirstLastPara="1" wrap="square" lIns="91425" tIns="45700" rIns="91425" bIns="45700" anchor="t" anchorCtr="0">
            <a:normAutofit/>
          </a:bodyPr>
          <a:lstStyle/>
          <a:p>
            <a:pPr marL="228600" lvl="0" indent="-228600" algn="l" rtl="0">
              <a:lnSpc>
                <a:spcPct val="95000"/>
              </a:lnSpc>
              <a:spcBef>
                <a:spcPts val="0"/>
              </a:spcBef>
              <a:spcAft>
                <a:spcPts val="0"/>
              </a:spcAft>
              <a:buClr>
                <a:schemeClr val="dk1"/>
              </a:buClr>
              <a:buSzPts val="3200"/>
              <a:buChar char="•"/>
            </a:pPr>
            <a:r>
              <a:rPr lang="en-US" sz="3200"/>
              <a:t>Wash injured area with soap and water as soon as possible</a:t>
            </a:r>
            <a:endParaRPr/>
          </a:p>
          <a:p>
            <a:pPr marL="228600" lvl="0" indent="-228600" algn="l" rtl="0">
              <a:lnSpc>
                <a:spcPct val="95000"/>
              </a:lnSpc>
              <a:spcBef>
                <a:spcPts val="2400"/>
              </a:spcBef>
              <a:spcAft>
                <a:spcPts val="0"/>
              </a:spcAft>
              <a:buClr>
                <a:schemeClr val="dk1"/>
              </a:buClr>
              <a:buSzPts val="3200"/>
              <a:buChar char="•"/>
            </a:pPr>
            <a:r>
              <a:rPr lang="en-US" sz="3200"/>
              <a:t>Do not apply anything to the site</a:t>
            </a:r>
            <a:endParaRPr/>
          </a:p>
          <a:p>
            <a:pPr marL="228600" lvl="0" indent="-228600" algn="l" rtl="0">
              <a:lnSpc>
                <a:spcPct val="95000"/>
              </a:lnSpc>
              <a:spcBef>
                <a:spcPts val="2400"/>
              </a:spcBef>
              <a:spcAft>
                <a:spcPts val="0"/>
              </a:spcAft>
              <a:buClr>
                <a:schemeClr val="dk1"/>
              </a:buClr>
              <a:buSzPts val="3200"/>
              <a:buChar char="•"/>
            </a:pPr>
            <a:r>
              <a:rPr lang="en-US" sz="3200"/>
              <a:t>Contact your supervisor, if you have one</a:t>
            </a:r>
            <a:endParaRPr/>
          </a:p>
          <a:p>
            <a:pPr marL="228600" lvl="0" indent="-228600" algn="l" rtl="0">
              <a:lnSpc>
                <a:spcPct val="95000"/>
              </a:lnSpc>
              <a:spcBef>
                <a:spcPts val="2400"/>
              </a:spcBef>
              <a:spcAft>
                <a:spcPts val="0"/>
              </a:spcAft>
              <a:buClr>
                <a:schemeClr val="dk1"/>
              </a:buClr>
              <a:buSzPts val="3200"/>
              <a:buChar char="•"/>
            </a:pPr>
            <a:r>
              <a:rPr lang="en-US" sz="3200"/>
              <a:t>Seek counseling and care at a health facility</a:t>
            </a:r>
            <a:endParaRPr/>
          </a:p>
        </p:txBody>
      </p:sp>
      <p:sp>
        <p:nvSpPr>
          <p:cNvPr id="1556" name="Google Shape;1556;p187"/>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561"/>
        <p:cNvGrpSpPr/>
        <p:nvPr/>
      </p:nvGrpSpPr>
      <p:grpSpPr>
        <a:xfrm>
          <a:off x="0" y="0"/>
          <a:ext cx="0" cy="0"/>
          <a:chOff x="0" y="0"/>
          <a:chExt cx="0" cy="0"/>
        </a:xfrm>
      </p:grpSpPr>
      <p:sp>
        <p:nvSpPr>
          <p:cNvPr id="1562" name="Google Shape;1562;p19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giving an injection correctly</a:t>
            </a:r>
            <a:endParaRPr/>
          </a:p>
        </p:txBody>
      </p:sp>
      <p:sp>
        <p:nvSpPr>
          <p:cNvPr id="1563" name="Google Shape;1563;p19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accent3"/>
              </a:buClr>
              <a:buSzPts val="1800"/>
              <a:buNone/>
            </a:pPr>
            <a:r>
              <a:rPr lang="en-US" b="1"/>
              <a:t>ACTIVITY 8</a:t>
            </a:r>
            <a:endParaRPr/>
          </a:p>
        </p:txBody>
      </p:sp>
      <p:sp>
        <p:nvSpPr>
          <p:cNvPr id="1564" name="Google Shape;1564;p19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97</a:t>
            </a:fld>
            <a:endParaRPr/>
          </a:p>
        </p:txBody>
      </p:sp>
      <p:pic>
        <p:nvPicPr>
          <p:cNvPr id="1565" name="Google Shape;1565;p190" descr="p14 arm inject wo closeup"/>
          <p:cNvPicPr preferRelativeResize="0"/>
          <p:nvPr/>
        </p:nvPicPr>
        <p:blipFill rotWithShape="1">
          <a:blip r:embed="rId3">
            <a:alphaModFix/>
          </a:blip>
          <a:srcRect/>
          <a:stretch/>
        </p:blipFill>
        <p:spPr>
          <a:xfrm>
            <a:off x="338139" y="1825624"/>
            <a:ext cx="5124450" cy="4530725"/>
          </a:xfrm>
          <a:prstGeom prst="rect">
            <a:avLst/>
          </a:prstGeom>
          <a:solidFill>
            <a:srgbClr val="FFFFFF"/>
          </a:solidFill>
          <a:ln>
            <a:noFill/>
          </a:ln>
        </p:spPr>
      </p:pic>
      <p:pic>
        <p:nvPicPr>
          <p:cNvPr id="1566" name="Google Shape;1566;p190" descr="p17 buttock inject"/>
          <p:cNvPicPr preferRelativeResize="0"/>
          <p:nvPr/>
        </p:nvPicPr>
        <p:blipFill rotWithShape="1">
          <a:blip r:embed="rId4">
            <a:alphaModFix/>
          </a:blip>
          <a:srcRect t="1489" r="-1"/>
          <a:stretch/>
        </p:blipFill>
        <p:spPr>
          <a:xfrm>
            <a:off x="6729412" y="1825625"/>
            <a:ext cx="5124450" cy="4530725"/>
          </a:xfrm>
          <a:prstGeom prst="rect">
            <a:avLst/>
          </a:prstGeom>
          <a:solidFill>
            <a:srgbClr val="FFFFFF"/>
          </a:solidFill>
          <a:ln>
            <a:noFill/>
          </a:ln>
        </p:spPr>
      </p:pic>
      <p:sp>
        <p:nvSpPr>
          <p:cNvPr id="1567" name="Google Shape;1567;p190"/>
          <p:cNvSpPr txBox="1"/>
          <p:nvPr/>
        </p:nvSpPr>
        <p:spPr>
          <a:xfrm>
            <a:off x="0" y="6581001"/>
            <a:ext cx="38736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ource Sans Pro"/>
                <a:ea typeface="Source Sans Pro"/>
                <a:cs typeface="Source Sans Pro"/>
                <a:sym typeface="Source Sans Pro"/>
              </a:rPr>
              <a:t>Credit: Ambrose Hoona-Kab/FP TRP, Injectables module </a:t>
            </a:r>
            <a:endParaRPr sz="14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571"/>
        <p:cNvGrpSpPr/>
        <p:nvPr/>
      </p:nvGrpSpPr>
      <p:grpSpPr>
        <a:xfrm>
          <a:off x="0" y="0"/>
          <a:ext cx="0" cy="0"/>
          <a:chOff x="0" y="0"/>
          <a:chExt cx="0" cy="0"/>
        </a:xfrm>
      </p:grpSpPr>
      <p:sp>
        <p:nvSpPr>
          <p:cNvPr id="1572" name="Google Shape;1572;p191"/>
          <p:cNvSpPr txBox="1">
            <a:spLocks noGrp="1"/>
          </p:cNvSpPr>
          <p:nvPr>
            <p:ph type="title"/>
          </p:nvPr>
        </p:nvSpPr>
        <p:spPr>
          <a:xfrm>
            <a:off x="838200" y="458787"/>
            <a:ext cx="10720388" cy="100547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Providing DMPA-SC to clients and self-injectors</a:t>
            </a:r>
            <a:endParaRPr/>
          </a:p>
        </p:txBody>
      </p:sp>
      <p:sp>
        <p:nvSpPr>
          <p:cNvPr id="1573" name="Google Shape;1573;p191"/>
          <p:cNvSpPr txBox="1">
            <a:spLocks noGrp="1"/>
          </p:cNvSpPr>
          <p:nvPr>
            <p:ph type="body" idx="1"/>
          </p:nvPr>
        </p:nvSpPr>
        <p:spPr>
          <a:xfrm>
            <a:off x="838199" y="1280160"/>
            <a:ext cx="11134725" cy="5577840"/>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2200"/>
              <a:buChar char="•"/>
            </a:pPr>
            <a:r>
              <a:rPr lang="en-US" b="0" i="0" u="none" strike="noStrike"/>
              <a:t>DMPA-SC (also called subcutaneous DMPA or Sayana® Press) is a </a:t>
            </a:r>
            <a:r>
              <a:rPr lang="en-US" b="1" i="0" u="none" strike="noStrike">
                <a:solidFill>
                  <a:schemeClr val="accent5"/>
                </a:solidFill>
              </a:rPr>
              <a:t>lower dose </a:t>
            </a:r>
            <a:r>
              <a:rPr lang="en-US" b="0" i="0" u="none" strike="noStrike"/>
              <a:t>of DMPA in a </a:t>
            </a:r>
            <a:r>
              <a:rPr lang="en-US" b="1" i="0" u="none" strike="noStrike">
                <a:solidFill>
                  <a:schemeClr val="accent5"/>
                </a:solidFill>
              </a:rPr>
              <a:t>Uniject™</a:t>
            </a:r>
            <a:r>
              <a:rPr lang="en-US" b="0" i="0" u="none" strike="noStrike"/>
              <a:t> system injected </a:t>
            </a:r>
            <a:r>
              <a:rPr lang="en-US" i="0" u="none" strike="noStrike"/>
              <a:t>into</a:t>
            </a:r>
            <a:r>
              <a:rPr lang="en-US" b="1" i="0" u="none" strike="noStrike">
                <a:solidFill>
                  <a:schemeClr val="accent5"/>
                </a:solidFill>
              </a:rPr>
              <a:t> the subcutaneous layer of skin </a:t>
            </a:r>
            <a:r>
              <a:rPr lang="en-US" b="0" i="0" u="none" strike="noStrike"/>
              <a:t>rather than the muscle.</a:t>
            </a:r>
            <a:endParaRPr/>
          </a:p>
          <a:p>
            <a:pPr marL="0" lvl="0" indent="0" algn="l" rtl="0">
              <a:lnSpc>
                <a:spcPct val="100000"/>
              </a:lnSpc>
              <a:spcBef>
                <a:spcPts val="600"/>
              </a:spcBef>
              <a:spcAft>
                <a:spcPts val="0"/>
              </a:spcAft>
              <a:buClr>
                <a:schemeClr val="dk1"/>
              </a:buClr>
              <a:buSzPts val="2200"/>
              <a:buNone/>
            </a:pPr>
            <a:endParaRPr/>
          </a:p>
          <a:p>
            <a:pPr marL="0" lvl="0" indent="0" algn="l" rtl="0">
              <a:lnSpc>
                <a:spcPct val="100000"/>
              </a:lnSpc>
              <a:spcBef>
                <a:spcPts val="600"/>
              </a:spcBef>
              <a:spcAft>
                <a:spcPts val="0"/>
              </a:spcAft>
              <a:buClr>
                <a:schemeClr val="dk1"/>
              </a:buClr>
              <a:buSzPts val="2200"/>
              <a:buNone/>
            </a:pPr>
            <a:endParaRPr/>
          </a:p>
          <a:p>
            <a:pPr marL="228600" lvl="0" indent="-228600" algn="l" rtl="0">
              <a:lnSpc>
                <a:spcPct val="100000"/>
              </a:lnSpc>
              <a:spcBef>
                <a:spcPts val="600"/>
              </a:spcBef>
              <a:spcAft>
                <a:spcPts val="0"/>
              </a:spcAft>
              <a:buClr>
                <a:schemeClr val="dk1"/>
              </a:buClr>
              <a:buSzPts val="2200"/>
              <a:buChar char="•"/>
            </a:pPr>
            <a:r>
              <a:rPr lang="en-US"/>
              <a:t>Uniject™ is a</a:t>
            </a:r>
            <a:r>
              <a:rPr lang="en-US" b="0" i="0" u="none" strike="noStrike"/>
              <a:t> system that is:</a:t>
            </a:r>
            <a:endParaRPr/>
          </a:p>
          <a:p>
            <a:pPr marL="685800" lvl="1" indent="-228600" algn="l" rtl="0">
              <a:lnSpc>
                <a:spcPct val="150000"/>
              </a:lnSpc>
              <a:spcBef>
                <a:spcPts val="500"/>
              </a:spcBef>
              <a:spcAft>
                <a:spcPts val="0"/>
              </a:spcAft>
              <a:buClr>
                <a:schemeClr val="dk1"/>
              </a:buClr>
              <a:buSzPts val="2200"/>
              <a:buFont typeface="Noto Sans Symbols"/>
              <a:buChar char="✔"/>
            </a:pPr>
            <a:r>
              <a:rPr lang="en-US" b="0" i="0" u="none" strike="noStrike"/>
              <a:t>Single-dose</a:t>
            </a:r>
            <a:endParaRPr/>
          </a:p>
          <a:p>
            <a:pPr marL="685800" lvl="1" indent="-228600" algn="l" rtl="0">
              <a:lnSpc>
                <a:spcPct val="150000"/>
              </a:lnSpc>
              <a:spcBef>
                <a:spcPts val="500"/>
              </a:spcBef>
              <a:spcAft>
                <a:spcPts val="0"/>
              </a:spcAft>
              <a:buClr>
                <a:schemeClr val="dk1"/>
              </a:buClr>
              <a:buSzPts val="2200"/>
              <a:buFont typeface="Noto Sans Symbols"/>
              <a:buChar char="✔"/>
            </a:pPr>
            <a:r>
              <a:rPr lang="en-US" b="0" i="0" u="none" strike="noStrike"/>
              <a:t>Prefilled</a:t>
            </a:r>
            <a:endParaRPr/>
          </a:p>
          <a:p>
            <a:pPr marL="685800" lvl="1" indent="-228600" algn="l" rtl="0">
              <a:lnSpc>
                <a:spcPct val="150000"/>
              </a:lnSpc>
              <a:spcBef>
                <a:spcPts val="500"/>
              </a:spcBef>
              <a:spcAft>
                <a:spcPts val="0"/>
              </a:spcAft>
              <a:buClr>
                <a:schemeClr val="dk1"/>
              </a:buClr>
              <a:buSzPts val="2200"/>
              <a:buFont typeface="Noto Sans Symbols"/>
              <a:buChar char="✔"/>
            </a:pPr>
            <a:r>
              <a:rPr lang="en-US" b="0" i="0" u="none" strike="noStrike"/>
              <a:t>Easy to use</a:t>
            </a:r>
            <a:endParaRPr/>
          </a:p>
          <a:p>
            <a:pPr marL="685800" lvl="1" indent="-228600" algn="l" rtl="0">
              <a:lnSpc>
                <a:spcPct val="150000"/>
              </a:lnSpc>
              <a:spcBef>
                <a:spcPts val="500"/>
              </a:spcBef>
              <a:spcAft>
                <a:spcPts val="0"/>
              </a:spcAft>
              <a:buClr>
                <a:schemeClr val="dk1"/>
              </a:buClr>
              <a:buSzPts val="2200"/>
              <a:buFont typeface="Noto Sans Symbols"/>
              <a:buChar char="✔"/>
            </a:pPr>
            <a:r>
              <a:rPr lang="en-US" b="0" i="0" u="none" strike="noStrike"/>
              <a:t>Not reusable</a:t>
            </a:r>
            <a:endParaRPr/>
          </a:p>
          <a:p>
            <a:pPr marL="685800" lvl="1" indent="-228600" algn="l" rtl="0">
              <a:lnSpc>
                <a:spcPct val="150000"/>
              </a:lnSpc>
              <a:spcBef>
                <a:spcPts val="500"/>
              </a:spcBef>
              <a:spcAft>
                <a:spcPts val="0"/>
              </a:spcAft>
              <a:buClr>
                <a:schemeClr val="dk1"/>
              </a:buClr>
              <a:buSzPts val="2200"/>
              <a:buFont typeface="Noto Sans Symbols"/>
              <a:buChar char="✔"/>
            </a:pPr>
            <a:r>
              <a:rPr lang="en-US" b="0" i="0" u="none" strike="noStrike"/>
              <a:t>Small in size</a:t>
            </a:r>
            <a:endParaRPr/>
          </a:p>
          <a:p>
            <a:pPr marL="685800" lvl="1" indent="-228600" algn="l" rtl="0">
              <a:lnSpc>
                <a:spcPct val="150000"/>
              </a:lnSpc>
              <a:spcBef>
                <a:spcPts val="500"/>
              </a:spcBef>
              <a:spcAft>
                <a:spcPts val="0"/>
              </a:spcAft>
              <a:buClr>
                <a:schemeClr val="dk1"/>
              </a:buClr>
              <a:buSzPts val="2200"/>
              <a:buFont typeface="Noto Sans Symbols"/>
              <a:buChar char="✔"/>
            </a:pPr>
            <a:r>
              <a:rPr lang="en-US"/>
              <a:t>Shelf stable for 3 years</a:t>
            </a:r>
            <a:endParaRPr/>
          </a:p>
        </p:txBody>
      </p:sp>
      <p:pic>
        <p:nvPicPr>
          <p:cNvPr id="1574" name="Google Shape;1574;p191"/>
          <p:cNvPicPr preferRelativeResize="0"/>
          <p:nvPr/>
        </p:nvPicPr>
        <p:blipFill rotWithShape="1">
          <a:blip r:embed="rId3">
            <a:alphaModFix/>
          </a:blip>
          <a:srcRect/>
          <a:stretch/>
        </p:blipFill>
        <p:spPr>
          <a:xfrm>
            <a:off x="5133162" y="3512605"/>
            <a:ext cx="6148547" cy="3153708"/>
          </a:xfrm>
          <a:prstGeom prst="rect">
            <a:avLst/>
          </a:prstGeom>
          <a:noFill/>
          <a:ln w="9525" cap="flat" cmpd="sng">
            <a:solidFill>
              <a:schemeClr val="dk1"/>
            </a:solidFill>
            <a:prstDash val="solid"/>
            <a:round/>
            <a:headEnd type="none" w="sm" len="sm"/>
            <a:tailEnd type="none" w="sm" len="sm"/>
          </a:ln>
        </p:spPr>
      </p:pic>
      <p:sp>
        <p:nvSpPr>
          <p:cNvPr id="1575" name="Google Shape;1575;p191"/>
          <p:cNvSpPr txBox="1"/>
          <p:nvPr/>
        </p:nvSpPr>
        <p:spPr>
          <a:xfrm>
            <a:off x="8808721" y="6208159"/>
            <a:ext cx="2545080"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accent5"/>
                </a:solidFill>
                <a:latin typeface="Source Sans Pro"/>
                <a:ea typeface="Source Sans Pro"/>
                <a:cs typeface="Source Sans Pro"/>
                <a:sym typeface="Source Sans Pro"/>
              </a:rPr>
              <a:t>Uniject™ device</a:t>
            </a:r>
            <a:endParaRPr sz="2400" b="0" i="0" u="none" strike="noStrike" cap="none">
              <a:solidFill>
                <a:schemeClr val="dk1"/>
              </a:solidFill>
              <a:latin typeface="Source Sans Pro"/>
              <a:ea typeface="Source Sans Pro"/>
              <a:cs typeface="Source Sans Pro"/>
              <a:sym typeface="Source Sans Pro"/>
            </a:endParaRPr>
          </a:p>
        </p:txBody>
      </p:sp>
      <p:sp>
        <p:nvSpPr>
          <p:cNvPr id="1576" name="Google Shape;1576;p191"/>
          <p:cNvSpPr txBox="1"/>
          <p:nvPr/>
        </p:nvSpPr>
        <p:spPr>
          <a:xfrm>
            <a:off x="6549136" y="2705328"/>
            <a:ext cx="159002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Muscle layer</a:t>
            </a:r>
            <a:endParaRPr sz="1400" b="0" i="0" u="none" strike="noStrike" cap="none">
              <a:solidFill>
                <a:srgbClr val="000000"/>
              </a:solidFill>
              <a:latin typeface="Arial"/>
              <a:ea typeface="Arial"/>
              <a:cs typeface="Arial"/>
              <a:sym typeface="Arial"/>
            </a:endParaRPr>
          </a:p>
        </p:txBody>
      </p:sp>
      <p:sp>
        <p:nvSpPr>
          <p:cNvPr id="1577" name="Google Shape;1577;p191"/>
          <p:cNvSpPr txBox="1"/>
          <p:nvPr/>
        </p:nvSpPr>
        <p:spPr>
          <a:xfrm>
            <a:off x="6549136" y="2067129"/>
            <a:ext cx="159002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Skin</a:t>
            </a:r>
            <a:endParaRPr sz="1400" b="0" i="0" u="none" strike="noStrike" cap="none">
              <a:solidFill>
                <a:srgbClr val="000000"/>
              </a:solidFill>
              <a:latin typeface="Arial"/>
              <a:ea typeface="Arial"/>
              <a:cs typeface="Arial"/>
              <a:sym typeface="Arial"/>
            </a:endParaRPr>
          </a:p>
        </p:txBody>
      </p:sp>
      <p:grpSp>
        <p:nvGrpSpPr>
          <p:cNvPr id="1578" name="Google Shape;1578;p191"/>
          <p:cNvGrpSpPr/>
          <p:nvPr/>
        </p:nvGrpSpPr>
        <p:grpSpPr>
          <a:xfrm>
            <a:off x="5642864" y="1903769"/>
            <a:ext cx="906272" cy="1143001"/>
            <a:chOff x="6420074" y="2165517"/>
            <a:chExt cx="906272" cy="1143001"/>
          </a:xfrm>
        </p:grpSpPr>
        <p:pic>
          <p:nvPicPr>
            <p:cNvPr id="1579" name="Google Shape;1579;p191" descr="IM-injection"/>
            <p:cNvPicPr preferRelativeResize="0"/>
            <p:nvPr/>
          </p:nvPicPr>
          <p:blipFill rotWithShape="1">
            <a:blip r:embed="rId4">
              <a:alphaModFix/>
            </a:blip>
            <a:srcRect/>
            <a:stretch/>
          </p:blipFill>
          <p:spPr>
            <a:xfrm>
              <a:off x="6420074" y="2165517"/>
              <a:ext cx="772693" cy="1143001"/>
            </a:xfrm>
            <a:prstGeom prst="rect">
              <a:avLst/>
            </a:prstGeom>
            <a:noFill/>
            <a:ln>
              <a:noFill/>
            </a:ln>
          </p:spPr>
        </p:pic>
        <p:cxnSp>
          <p:nvCxnSpPr>
            <p:cNvPr id="1580" name="Google Shape;1580;p191"/>
            <p:cNvCxnSpPr/>
            <p:nvPr/>
          </p:nvCxnSpPr>
          <p:spPr>
            <a:xfrm rot="10800000">
              <a:off x="6803831" y="3120965"/>
              <a:ext cx="522515" cy="0"/>
            </a:xfrm>
            <a:prstGeom prst="straightConnector1">
              <a:avLst/>
            </a:prstGeom>
            <a:noFill/>
            <a:ln w="38100" cap="flat" cmpd="sng">
              <a:solidFill>
                <a:schemeClr val="dk1"/>
              </a:solidFill>
              <a:prstDash val="solid"/>
              <a:miter lim="800000"/>
              <a:headEnd type="none" w="sm" len="sm"/>
              <a:tailEnd type="triangle" w="med" len="med"/>
            </a:ln>
          </p:spPr>
        </p:cxnSp>
        <p:cxnSp>
          <p:nvCxnSpPr>
            <p:cNvPr id="1581" name="Google Shape;1581;p191"/>
            <p:cNvCxnSpPr/>
            <p:nvPr/>
          </p:nvCxnSpPr>
          <p:spPr>
            <a:xfrm rot="10800000">
              <a:off x="7065088" y="2475270"/>
              <a:ext cx="261258" cy="0"/>
            </a:xfrm>
            <a:prstGeom prst="straightConnector1">
              <a:avLst/>
            </a:prstGeom>
            <a:noFill/>
            <a:ln w="38100" cap="flat" cmpd="sng">
              <a:solidFill>
                <a:schemeClr val="dk1"/>
              </a:solidFill>
              <a:prstDash val="solid"/>
              <a:miter lim="800000"/>
              <a:headEnd type="none" w="sm" len="sm"/>
              <a:tailEnd type="triangle" w="med" len="med"/>
            </a:ln>
          </p:spPr>
        </p:cxnSp>
      </p:grpSp>
      <p:sp>
        <p:nvSpPr>
          <p:cNvPr id="1582" name="Google Shape;1582;p191"/>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583" name="Google Shape;1583;p191"/>
          <p:cNvSpPr/>
          <p:nvPr/>
        </p:nvSpPr>
        <p:spPr>
          <a:xfrm rot="5400000">
            <a:off x="5381605" y="2011311"/>
            <a:ext cx="522515" cy="548640"/>
          </a:xfrm>
          <a:prstGeom prst="bentUpArrow">
            <a:avLst>
              <a:gd name="adj1" fmla="val 17500"/>
              <a:gd name="adj2" fmla="val 25000"/>
              <a:gd name="adj3" fmla="val 20000"/>
            </a:avLst>
          </a:prstGeom>
          <a:solidFill>
            <a:schemeClr val="accent3"/>
          </a:solidFill>
          <a:ln w="12700" cap="flat" cmpd="sng">
            <a:solidFill>
              <a:srgbClr val="B1572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84" name="Google Shape;1584;p191"/>
          <p:cNvSpPr txBox="1"/>
          <p:nvPr/>
        </p:nvSpPr>
        <p:spPr>
          <a:xfrm>
            <a:off x="9945925" y="6581100"/>
            <a:ext cx="22461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Source Sans Pro"/>
                <a:ea typeface="Source Sans Pro"/>
                <a:cs typeface="Source Sans Pro"/>
                <a:sym typeface="Source Sans Pro"/>
              </a:rPr>
              <a:t>Credit: PATH, DMPA-SC Training</a:t>
            </a:r>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pic>
        <p:nvPicPr>
          <p:cNvPr id="1589" name="Google Shape;1589;p192"/>
          <p:cNvPicPr preferRelativeResize="0"/>
          <p:nvPr/>
        </p:nvPicPr>
        <p:blipFill rotWithShape="1">
          <a:blip r:embed="rId3">
            <a:alphaModFix/>
          </a:blip>
          <a:srcRect/>
          <a:stretch/>
        </p:blipFill>
        <p:spPr>
          <a:xfrm>
            <a:off x="8938354" y="2324333"/>
            <a:ext cx="1789287" cy="1278062"/>
          </a:xfrm>
          <a:prstGeom prst="rect">
            <a:avLst/>
          </a:prstGeom>
          <a:noFill/>
          <a:ln>
            <a:noFill/>
          </a:ln>
        </p:spPr>
      </p:pic>
      <p:grpSp>
        <p:nvGrpSpPr>
          <p:cNvPr id="1590" name="Google Shape;1590;p192"/>
          <p:cNvGrpSpPr/>
          <p:nvPr/>
        </p:nvGrpSpPr>
        <p:grpSpPr>
          <a:xfrm>
            <a:off x="10263298" y="848797"/>
            <a:ext cx="1440371" cy="1837098"/>
            <a:chOff x="5640445" y="1930599"/>
            <a:chExt cx="2972251" cy="4729164"/>
          </a:xfrm>
        </p:grpSpPr>
        <p:pic>
          <p:nvPicPr>
            <p:cNvPr id="1591" name="Google Shape;1591;p192" descr="Diagram&#10;&#10;Description automatically generated"/>
            <p:cNvPicPr preferRelativeResize="0"/>
            <p:nvPr/>
          </p:nvPicPr>
          <p:blipFill rotWithShape="1">
            <a:blip r:embed="rId4">
              <a:alphaModFix/>
            </a:blip>
            <a:srcRect/>
            <a:stretch/>
          </p:blipFill>
          <p:spPr>
            <a:xfrm>
              <a:off x="5912301" y="1930599"/>
              <a:ext cx="2700395" cy="4729164"/>
            </a:xfrm>
            <a:prstGeom prst="rect">
              <a:avLst/>
            </a:prstGeom>
            <a:noFill/>
            <a:ln>
              <a:noFill/>
            </a:ln>
          </p:spPr>
        </p:pic>
        <p:sp>
          <p:nvSpPr>
            <p:cNvPr id="1592" name="Google Shape;1592;p192"/>
            <p:cNvSpPr/>
            <p:nvPr/>
          </p:nvSpPr>
          <p:spPr>
            <a:xfrm flipH="1">
              <a:off x="5640445" y="3202791"/>
              <a:ext cx="543711" cy="214371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593" name="Google Shape;1593;p192"/>
          <p:cNvSpPr txBox="1">
            <a:spLocks noGrp="1"/>
          </p:cNvSpPr>
          <p:nvPr>
            <p:ph type="title"/>
          </p:nvPr>
        </p:nvSpPr>
        <p:spPr>
          <a:xfrm>
            <a:off x="838200" y="458787"/>
            <a:ext cx="893445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DMPA-SC injection</a:t>
            </a:r>
            <a:endParaRPr/>
          </a:p>
        </p:txBody>
      </p:sp>
      <p:sp>
        <p:nvSpPr>
          <p:cNvPr id="1594" name="Google Shape;1594;p19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0"/>
              </a:spcBef>
              <a:spcAft>
                <a:spcPts val="0"/>
              </a:spcAft>
              <a:buClr>
                <a:schemeClr val="accent5"/>
              </a:buClr>
              <a:buSzPts val="2800"/>
              <a:buNone/>
            </a:pPr>
            <a:r>
              <a:rPr lang="en-US" sz="2800">
                <a:solidFill>
                  <a:schemeClr val="accent5"/>
                </a:solidFill>
              </a:rPr>
              <a:t>Get together the supplies and wash hands:</a:t>
            </a:r>
            <a:endParaRPr/>
          </a:p>
          <a:p>
            <a:pPr marL="228600" lvl="0" indent="-228600" algn="l" rtl="0">
              <a:lnSpc>
                <a:spcPct val="150000"/>
              </a:lnSpc>
              <a:spcBef>
                <a:spcPts val="1000"/>
              </a:spcBef>
              <a:spcAft>
                <a:spcPts val="0"/>
              </a:spcAft>
              <a:buClr>
                <a:schemeClr val="dk1"/>
              </a:buClr>
              <a:buSzPts val="2800"/>
              <a:buChar char="•"/>
            </a:pPr>
            <a:r>
              <a:rPr lang="en-US" sz="2800"/>
              <a:t>Injection device at room temperature</a:t>
            </a:r>
            <a:endParaRPr/>
          </a:p>
          <a:p>
            <a:pPr marL="228600" lvl="0" indent="-228600" algn="l" rtl="0">
              <a:lnSpc>
                <a:spcPct val="150000"/>
              </a:lnSpc>
              <a:spcBef>
                <a:spcPts val="1000"/>
              </a:spcBef>
              <a:spcAft>
                <a:spcPts val="0"/>
              </a:spcAft>
              <a:buClr>
                <a:schemeClr val="dk1"/>
              </a:buClr>
              <a:buSzPts val="2800"/>
              <a:buChar char="•"/>
            </a:pPr>
            <a:r>
              <a:rPr lang="en-US" sz="2800"/>
              <a:t>Soap or alcohol-based hand rub</a:t>
            </a:r>
            <a:endParaRPr/>
          </a:p>
          <a:p>
            <a:pPr marL="228600" lvl="0" indent="-228600" algn="l" rtl="0">
              <a:lnSpc>
                <a:spcPct val="150000"/>
              </a:lnSpc>
              <a:spcBef>
                <a:spcPts val="1000"/>
              </a:spcBef>
              <a:spcAft>
                <a:spcPts val="0"/>
              </a:spcAft>
              <a:buClr>
                <a:schemeClr val="dk1"/>
              </a:buClr>
              <a:buSzPts val="2800"/>
              <a:buChar char="•"/>
            </a:pPr>
            <a:r>
              <a:rPr lang="en-US" sz="2800"/>
              <a:t>Cotton swabs or cotton balls</a:t>
            </a:r>
            <a:endParaRPr/>
          </a:p>
          <a:p>
            <a:pPr marL="228600" lvl="0" indent="-228600" algn="l" rtl="0">
              <a:lnSpc>
                <a:spcPct val="150000"/>
              </a:lnSpc>
              <a:spcBef>
                <a:spcPts val="1000"/>
              </a:spcBef>
              <a:spcAft>
                <a:spcPts val="0"/>
              </a:spcAft>
              <a:buClr>
                <a:schemeClr val="dk1"/>
              </a:buClr>
              <a:buSzPts val="2800"/>
              <a:buChar char="•"/>
            </a:pPr>
            <a:r>
              <a:rPr lang="en-US" sz="2800"/>
              <a:t>Safe container for sharps disposal</a:t>
            </a:r>
            <a:endParaRPr/>
          </a:p>
        </p:txBody>
      </p:sp>
      <p:pic>
        <p:nvPicPr>
          <p:cNvPr id="1595" name="Google Shape;1595;p192"/>
          <p:cNvPicPr preferRelativeResize="0"/>
          <p:nvPr/>
        </p:nvPicPr>
        <p:blipFill rotWithShape="1">
          <a:blip r:embed="rId5">
            <a:alphaModFix/>
          </a:blip>
          <a:srcRect/>
          <a:stretch/>
        </p:blipFill>
        <p:spPr>
          <a:xfrm>
            <a:off x="10615670" y="4101103"/>
            <a:ext cx="1476260" cy="1961002"/>
          </a:xfrm>
          <a:prstGeom prst="rect">
            <a:avLst/>
          </a:prstGeom>
          <a:noFill/>
          <a:ln>
            <a:noFill/>
          </a:ln>
        </p:spPr>
      </p:pic>
      <p:pic>
        <p:nvPicPr>
          <p:cNvPr id="1596" name="Google Shape;1596;p192"/>
          <p:cNvPicPr preferRelativeResize="0"/>
          <p:nvPr/>
        </p:nvPicPr>
        <p:blipFill rotWithShape="1">
          <a:blip r:embed="rId6">
            <a:alphaModFix/>
          </a:blip>
          <a:srcRect/>
          <a:stretch/>
        </p:blipFill>
        <p:spPr>
          <a:xfrm>
            <a:off x="8608122" y="4531955"/>
            <a:ext cx="1476260" cy="2143716"/>
          </a:xfrm>
          <a:prstGeom prst="rect">
            <a:avLst/>
          </a:prstGeom>
          <a:noFill/>
          <a:ln>
            <a:noFill/>
          </a:ln>
        </p:spPr>
      </p:pic>
      <p:pic>
        <p:nvPicPr>
          <p:cNvPr id="1597" name="Google Shape;1597;p192"/>
          <p:cNvPicPr preferRelativeResize="0"/>
          <p:nvPr/>
        </p:nvPicPr>
        <p:blipFill rotWithShape="1">
          <a:blip r:embed="rId7">
            <a:alphaModFix/>
          </a:blip>
          <a:srcRect/>
          <a:stretch/>
        </p:blipFill>
        <p:spPr>
          <a:xfrm>
            <a:off x="6562826" y="3941106"/>
            <a:ext cx="1822145" cy="1662707"/>
          </a:xfrm>
          <a:prstGeom prst="rect">
            <a:avLst/>
          </a:prstGeom>
          <a:noFill/>
          <a:ln>
            <a:noFill/>
          </a:ln>
        </p:spPr>
      </p:pic>
      <p:pic>
        <p:nvPicPr>
          <p:cNvPr id="1598" name="Google Shape;1598;p192"/>
          <p:cNvPicPr preferRelativeResize="0"/>
          <p:nvPr/>
        </p:nvPicPr>
        <p:blipFill rotWithShape="1">
          <a:blip r:embed="rId8">
            <a:alphaModFix/>
          </a:blip>
          <a:srcRect/>
          <a:stretch/>
        </p:blipFill>
        <p:spPr>
          <a:xfrm>
            <a:off x="7546675" y="1601787"/>
            <a:ext cx="838296" cy="1837098"/>
          </a:xfrm>
          <a:prstGeom prst="rect">
            <a:avLst/>
          </a:prstGeom>
          <a:noFill/>
          <a:ln>
            <a:noFill/>
          </a:ln>
        </p:spPr>
      </p:pic>
      <p:sp>
        <p:nvSpPr>
          <p:cNvPr id="1599" name="Google Shape;1599;p192"/>
          <p:cNvSpPr txBox="1"/>
          <p:nvPr/>
        </p:nvSpPr>
        <p:spPr>
          <a:xfrm>
            <a:off x="11353800" y="-320842"/>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1600" name="Google Shape;1600;p192"/>
          <p:cNvSpPr txBox="1"/>
          <p:nvPr/>
        </p:nvSpPr>
        <p:spPr>
          <a:xfrm>
            <a:off x="9292775" y="6581100"/>
            <a:ext cx="28992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a:solidFill>
                  <a:schemeClr val="dk1"/>
                </a:solidFill>
                <a:latin typeface="Calibri"/>
                <a:ea typeface="Calibri"/>
                <a:cs typeface="Calibri"/>
                <a:sym typeface="Calibri"/>
              </a:rPr>
              <a:t>Credit: PATH, DMPA-SC Training</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9eca71f-2779-4b16-a8fd-abbad002b6f3">
      <Terms xmlns="http://schemas.microsoft.com/office/infopath/2007/PartnerControls"/>
    </lcf76f155ced4ddcb4097134ff3c332f>
    <TaxCatchAll xmlns="2b04e3bf-eb77-48e0-9993-e01b67b1c3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F8EE76-D020-4702-A060-5AE96832A687}">
  <ds:schemaRefs>
    <ds:schemaRef ds:uri="2b04e3bf-eb77-48e0-9993-e01b67b1c33a"/>
    <ds:schemaRef ds:uri="d9eca71f-2779-4b16-a8fd-abbad002b6f3"/>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8A9CCD0-31FA-4C45-A96A-35EA468CC6EF}">
  <ds:schemaRefs>
    <ds:schemaRef ds:uri="http://schemas.microsoft.com/sharepoint/v3/contenttype/forms"/>
  </ds:schemaRefs>
</ds:datastoreItem>
</file>

<file path=customXml/itemProps3.xml><?xml version="1.0" encoding="utf-8"?>
<ds:datastoreItem xmlns:ds="http://schemas.openxmlformats.org/officeDocument/2006/customXml" ds:itemID="{25AF6E3F-5B21-49FA-A01B-3EBACB39EB38}">
  <ds:schemaRefs>
    <ds:schemaRef ds:uri="2b04e3bf-eb77-48e0-9993-e01b67b1c33a"/>
    <ds:schemaRef ds:uri="3a6f91b1-a58e-4169-ad8b-8626878c99ea"/>
    <ds:schemaRef ds:uri="d9eca71f-2779-4b16-a8fd-abbad002b6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164</Slides>
  <Notes>164</Notes>
  <HiddenSlides>0</HiddenSlides>
  <ScaleCrop>false</ScaleCrop>
  <HeadingPairs>
    <vt:vector size="4" baseType="variant">
      <vt:variant>
        <vt:lpstr>Theme</vt:lpstr>
      </vt:variant>
      <vt:variant>
        <vt:i4>2</vt:i4>
      </vt:variant>
      <vt:variant>
        <vt:lpstr>Slide Titles</vt:lpstr>
      </vt:variant>
      <vt:variant>
        <vt:i4>164</vt:i4>
      </vt:variant>
    </vt:vector>
  </HeadingPairs>
  <TitlesOfParts>
    <vt:vector size="166" baseType="lpstr">
      <vt:lpstr>Branded Image Slides</vt:lpstr>
      <vt:lpstr>Light Background</vt:lpstr>
      <vt:lpstr>PowerPoint Presentation</vt:lpstr>
      <vt:lpstr>PowerPoint Presentation</vt:lpstr>
      <vt:lpstr>Learning objectives</vt:lpstr>
      <vt:lpstr>Group quiz</vt:lpstr>
      <vt:lpstr>Group quiz (continued)</vt:lpstr>
      <vt:lpstr>Group quiz (continued)</vt:lpstr>
      <vt:lpstr>Group quiz (continued)</vt:lpstr>
      <vt:lpstr>Group quiz (continued)</vt:lpstr>
      <vt:lpstr>FP methods provided by pharmacies and drug shops</vt:lpstr>
      <vt:lpstr>FP methods that can be provided by pharmacies and drug shops</vt:lpstr>
      <vt:lpstr>FP methods not usually provided by pharmacies and drug shops</vt:lpstr>
      <vt:lpstr>FP methods not usually provided by pharmacies and drug shops</vt:lpstr>
      <vt:lpstr>PowerPoint Presentation</vt:lpstr>
      <vt:lpstr>PowerPoint Presentation</vt:lpstr>
      <vt:lpstr>PowerPoint Presentation</vt:lpstr>
      <vt:lpstr>Learning objectives</vt:lpstr>
      <vt:lpstr>What are male and female condoms?</vt:lpstr>
      <vt:lpstr>Condoms: What you should know</vt:lpstr>
      <vt:lpstr>Benefits and limitations of condoms</vt:lpstr>
      <vt:lpstr>The 3 Ws: Condoms</vt:lpstr>
      <vt:lpstr>The 3 Ws: Condoms (continued)</vt:lpstr>
      <vt:lpstr>The 3 Ws: Condoms (continued)</vt:lpstr>
      <vt:lpstr>Correcting misunderstandings</vt:lpstr>
      <vt:lpstr>PowerPoint Presentation</vt:lpstr>
      <vt:lpstr>PowerPoint Presentation</vt:lpstr>
      <vt:lpstr>Learning objectives</vt:lpstr>
      <vt:lpstr>What are spermicides?</vt:lpstr>
      <vt:lpstr>Spermicides: What you should know</vt:lpstr>
      <vt:lpstr>Benefits and limitations of spermicides</vt:lpstr>
      <vt:lpstr>The 3 Ws: Spermicides</vt:lpstr>
      <vt:lpstr>The 3 Ws: Spermicides (continued)</vt:lpstr>
      <vt:lpstr>The 3 Ws: Spermicides (continued)</vt:lpstr>
      <vt:lpstr>Correcting misunderstandings</vt:lpstr>
      <vt:lpstr>PowerPoint Presentation</vt:lpstr>
      <vt:lpstr>PowerPoint Presentation</vt:lpstr>
      <vt:lpstr>Learning objectives</vt:lpstr>
      <vt:lpstr>What are Emergency Contraceptive Pills (ECPs)?</vt:lpstr>
      <vt:lpstr>ECPs: What you should know</vt:lpstr>
      <vt:lpstr>Benefits and limitations of ECPs</vt:lpstr>
      <vt:lpstr>The 3 Ws: ECPs</vt:lpstr>
      <vt:lpstr>The 3 Ws: ECPs (continued)</vt:lpstr>
      <vt:lpstr>The 3 Ws: ECPs (continued)</vt:lpstr>
      <vt:lpstr>Correcting misunderstandings</vt:lpstr>
      <vt:lpstr>Role Plays - ECPs</vt:lpstr>
      <vt:lpstr>PowerPoint Presentation</vt:lpstr>
      <vt:lpstr>PowerPoint Presentation</vt:lpstr>
      <vt:lpstr>PowerPoint Presentation</vt:lpstr>
      <vt:lpstr>Learning objectives</vt:lpstr>
      <vt:lpstr>Medical eligibility criteria for contraceptive use</vt:lpstr>
      <vt:lpstr>Pharmacy/Drug shop-provided FP methods requiring MEC screening</vt:lpstr>
      <vt:lpstr>The MEC wheel and quick reference chart</vt:lpstr>
      <vt:lpstr>MEC categories for contraceptive methods </vt:lpstr>
      <vt:lpstr>MEC examples</vt:lpstr>
      <vt:lpstr>Method-specific screening checklists</vt:lpstr>
      <vt:lpstr>The FP Global Handbook</vt:lpstr>
      <vt:lpstr>PowerPoint Presentation</vt:lpstr>
      <vt:lpstr>PowerPoint Presentation</vt:lpstr>
      <vt:lpstr>Learning objectives</vt:lpstr>
      <vt:lpstr>What are COCs?</vt:lpstr>
      <vt:lpstr>COCs: What you should know</vt:lpstr>
      <vt:lpstr>Benefits and limitations of COCs</vt:lpstr>
      <vt:lpstr>Practice using the COC client screening checklist</vt:lpstr>
      <vt:lpstr>The 3 Ws: COCs</vt:lpstr>
      <vt:lpstr>The 3 Ws: COCs (continued)</vt:lpstr>
      <vt:lpstr>The 3 Ws: COCs (continued)</vt:lpstr>
      <vt:lpstr>The 3 Ws: COCs (continued)</vt:lpstr>
      <vt:lpstr>Correcting misunderstandings</vt:lpstr>
      <vt:lpstr>Role Plays - COCs</vt:lpstr>
      <vt:lpstr>PowerPoint Presentation</vt:lpstr>
      <vt:lpstr>PowerPoint Presentation</vt:lpstr>
      <vt:lpstr>Learning objectives</vt:lpstr>
      <vt:lpstr>What are POPs?</vt:lpstr>
      <vt:lpstr>POPs: What you should know</vt:lpstr>
      <vt:lpstr>Benefits and limitations of POPs</vt:lpstr>
      <vt:lpstr>Practice using the POP client screening checklist</vt:lpstr>
      <vt:lpstr>The 3 Ws: POPs</vt:lpstr>
      <vt:lpstr>The 3 Ws: POPs (continued)</vt:lpstr>
      <vt:lpstr>The 3 Ws: POPs (continued)</vt:lpstr>
      <vt:lpstr>Correcting misunderstandings</vt:lpstr>
      <vt:lpstr>Role plays - POPs</vt:lpstr>
      <vt:lpstr>PowerPoint Presentation</vt:lpstr>
      <vt:lpstr>PowerPoint Presentation</vt:lpstr>
      <vt:lpstr>Learning objectives</vt:lpstr>
      <vt:lpstr>What are progestin-only injectables?</vt:lpstr>
      <vt:lpstr>Progestin-only injectables: What you should know</vt:lpstr>
      <vt:lpstr>Benefits and limitations of progestin-only injectables</vt:lpstr>
      <vt:lpstr>Practice using the progestin-only injectables client screening checklist</vt:lpstr>
      <vt:lpstr>How to give the intramuscular injection: Steps 1-2</vt:lpstr>
      <vt:lpstr>How to give the intramuscular injection: Steps 3-5 </vt:lpstr>
      <vt:lpstr> How to give the intramuscular injection: Steps 6–9</vt:lpstr>
      <vt:lpstr> How to give the intramuscular injection: Step 10</vt:lpstr>
      <vt:lpstr>How to give the intramuscular injection: Step 11</vt:lpstr>
      <vt:lpstr>How to give the intramuscular injection: Steps 12-13</vt:lpstr>
      <vt:lpstr>How to give the intramuscular injection: Steps 14-15</vt:lpstr>
      <vt:lpstr>Practice safe handling of needles</vt:lpstr>
      <vt:lpstr>Caring for a needle-stick injury</vt:lpstr>
      <vt:lpstr>Practice giving an injection correctly</vt:lpstr>
      <vt:lpstr>Providing DMPA-SC to clients and self-injectors</vt:lpstr>
      <vt:lpstr>How to give a DMPA-SC injection</vt:lpstr>
      <vt:lpstr>How to give a DMPA-SC injection: Step 1</vt:lpstr>
      <vt:lpstr>How to give a DMPA-SC injection: Step 2</vt:lpstr>
      <vt:lpstr>How to give a DMPA-SC injection: Steps 3-4</vt:lpstr>
      <vt:lpstr>How to give a DMPA-SC injection: Step 5</vt:lpstr>
      <vt:lpstr>Step 5 (continued): Why is it important to close this gap? </vt:lpstr>
      <vt:lpstr>How to give a DMPA-SC injection: Steps 6-7</vt:lpstr>
      <vt:lpstr>How to give a DMPA-SC injection: Steps 8-9</vt:lpstr>
      <vt:lpstr>The 3 Ws: Provider-injected progestin-only injectables</vt:lpstr>
      <vt:lpstr>The 3 Ws: Provider-injected progestin-only injectables (continued)</vt:lpstr>
      <vt:lpstr>The 3 Ws: Provider-injected progestin-only injectables (continued)</vt:lpstr>
      <vt:lpstr>The 3 Ws: Supporting clients to self-inject</vt:lpstr>
      <vt:lpstr>The 3 Ws: Supporting clients to self-inject (continued)</vt:lpstr>
      <vt:lpstr>The 3 Ws: Supporting clients to self-inject (continued)</vt:lpstr>
      <vt:lpstr>The 3 Ws: Supporting clients to self-inject (continued)</vt:lpstr>
      <vt:lpstr>The 3 Ws: Supporting clients to self-inject (continued)</vt:lpstr>
      <vt:lpstr>The 3 Ws: Supporting clients to self-inject (continued)</vt:lpstr>
      <vt:lpstr>Correcting misunderstandings</vt:lpstr>
      <vt:lpstr>PowerPoint Presentation</vt:lpstr>
      <vt:lpstr>Using the NET-EN reinjection job aid </vt:lpstr>
      <vt:lpstr>PowerPoint Presentation</vt:lpstr>
      <vt:lpstr>PowerPoint Presentation</vt:lpstr>
      <vt:lpstr>Learning objectives</vt:lpstr>
      <vt:lpstr>What is SDM?</vt:lpstr>
      <vt:lpstr>SDM: What you should know</vt:lpstr>
      <vt:lpstr>The 3 Ws: SDM</vt:lpstr>
      <vt:lpstr>The 3 Ws: SDM (continued)</vt:lpstr>
      <vt:lpstr>The 3 Ws: SDM (continued)</vt:lpstr>
      <vt:lpstr>Correcting misunderstandings</vt:lpstr>
      <vt:lpstr>What is LAM?</vt:lpstr>
      <vt:lpstr>Why provide LAM to your clients?</vt:lpstr>
      <vt:lpstr>LAM: What you should know</vt:lpstr>
      <vt:lpstr>The 3 Ws: LAM</vt:lpstr>
      <vt:lpstr>The 3 Ws: LAM (continued)</vt:lpstr>
      <vt:lpstr>The 3 Ws: LAM (continued)</vt:lpstr>
      <vt:lpstr>Correcting misunderstandings</vt:lpstr>
      <vt:lpstr>PowerPoint Presentation</vt:lpstr>
      <vt:lpstr>PowerPoint Presentation</vt:lpstr>
      <vt:lpstr>Learning objectives</vt:lpstr>
      <vt:lpstr>What are contraceptive implants?</vt:lpstr>
      <vt:lpstr>Contraceptive implants: What you should know</vt:lpstr>
      <vt:lpstr>The 3 Ws: Contraceptive implants</vt:lpstr>
      <vt:lpstr>Correcting misunderstandings</vt:lpstr>
      <vt:lpstr>What are intrauterine devices (IUDs)?</vt:lpstr>
      <vt:lpstr>IUDs: What you should know</vt:lpstr>
      <vt:lpstr>The 3 Ws: IUDs</vt:lpstr>
      <vt:lpstr>Correcting misunderstandings</vt:lpstr>
      <vt:lpstr>What is female sterilization?</vt:lpstr>
      <vt:lpstr>Female sterilization: What you should know</vt:lpstr>
      <vt:lpstr>The 3 Ws: Female sterilization</vt:lpstr>
      <vt:lpstr>Correcting misunderstandings</vt:lpstr>
      <vt:lpstr>What is male sterilization (vasectomy)?</vt:lpstr>
      <vt:lpstr>Male sterilization: What you should know</vt:lpstr>
      <vt:lpstr>The 3 Ws: Male sterilization</vt:lpstr>
      <vt:lpstr>Correcting misunderstandings</vt:lpstr>
      <vt:lpstr>Putting it together</vt:lpstr>
      <vt:lpstr>Referring clients for these methods</vt:lpstr>
      <vt:lpstr>Completing the referral</vt:lpstr>
      <vt:lpstr>Preparing referral information: stockouts and complications</vt:lpstr>
      <vt:lpstr>Preparing referral information: other important services</vt:lpstr>
      <vt:lpstr>PowerPoint Presentation</vt:lpstr>
      <vt:lpstr>PowerPoint Presentation</vt:lpstr>
      <vt:lpstr>Being responsive to gender as part of person-centered care</vt:lpstr>
      <vt:lpstr>Being responsive to youth as part of person-centered care</vt:lpstr>
      <vt:lpstr>Teach the teacher!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revision>2</cp:revision>
  <dcterms:created xsi:type="dcterms:W3CDTF">2020-07-17T17:14:17Z</dcterms:created>
  <dcterms:modified xsi:type="dcterms:W3CDTF">2024-10-24T10:55:19Z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ies>
</file>