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0" r:id="rId2"/>
  </p:sldMasterIdLst>
  <p:notesMasterIdLst>
    <p:notesMasterId r:id="rId15"/>
  </p:notesMasterIdLst>
  <p:sldIdLst>
    <p:sldId id="256" r:id="rId3"/>
    <p:sldId id="258" r:id="rId4"/>
    <p:sldId id="261" r:id="rId5"/>
    <p:sldId id="262" r:id="rId6"/>
    <p:sldId id="260" r:id="rId7"/>
    <p:sldId id="270" r:id="rId8"/>
    <p:sldId id="272" r:id="rId9"/>
    <p:sldId id="268" r:id="rId10"/>
    <p:sldId id="266" r:id="rId11"/>
    <p:sldId id="269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5B0F1-AFE3-4120-BF41-FA52E2A9CC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F8441CAA-7019-4244-8AC7-87BA14670BBE}">
      <dgm:prSet custT="1"/>
      <dgm:spPr/>
      <dgm:t>
        <a:bodyPr/>
        <a:lstStyle/>
        <a:p>
          <a:pPr algn="just"/>
          <a:r>
            <a:rPr lang="en-US" sz="3200" dirty="0"/>
            <a:t>On week 39 of the trial.</a:t>
          </a:r>
        </a:p>
      </dgm:t>
    </dgm:pt>
    <dgm:pt modelId="{11A4A454-1D53-44C6-B115-35A1A77BB508}" type="parTrans" cxnId="{2D11E565-48C0-4386-851D-26E3C481CDD6}">
      <dgm:prSet/>
      <dgm:spPr/>
      <dgm:t>
        <a:bodyPr/>
        <a:lstStyle/>
        <a:p>
          <a:endParaRPr lang="en-US"/>
        </a:p>
      </dgm:t>
    </dgm:pt>
    <dgm:pt modelId="{7943B225-9E5B-4862-942F-883BB7EA2CFA}" type="sibTrans" cxnId="{2D11E565-48C0-4386-851D-26E3C481CDD6}">
      <dgm:prSet/>
      <dgm:spPr/>
      <dgm:t>
        <a:bodyPr/>
        <a:lstStyle/>
        <a:p>
          <a:endParaRPr lang="en-US"/>
        </a:p>
      </dgm:t>
    </dgm:pt>
    <dgm:pt modelId="{4582092B-64B3-406C-ACDF-EF92BB915973}">
      <dgm:prSet custT="1"/>
      <dgm:spPr/>
      <dgm:t>
        <a:bodyPr/>
        <a:lstStyle/>
        <a:p>
          <a:pPr algn="just"/>
          <a:r>
            <a:rPr lang="en-US" sz="3200" dirty="0"/>
            <a:t>Data collection is ongoing </a:t>
          </a:r>
        </a:p>
        <a:p>
          <a:pPr algn="just"/>
          <a:r>
            <a:rPr lang="en-US" sz="3200" dirty="0"/>
            <a:t> - recruitment</a:t>
          </a:r>
        </a:p>
        <a:p>
          <a:pPr algn="just"/>
          <a:r>
            <a:rPr lang="en-US" sz="3200" dirty="0"/>
            <a:t>-  follow-up visits </a:t>
          </a:r>
        </a:p>
      </dgm:t>
    </dgm:pt>
    <dgm:pt modelId="{152F2284-F957-4927-ABD9-C72EC9276373}" type="parTrans" cxnId="{6AD2B682-39C9-4EC6-B4CC-D547BC3B10E7}">
      <dgm:prSet/>
      <dgm:spPr/>
      <dgm:t>
        <a:bodyPr/>
        <a:lstStyle/>
        <a:p>
          <a:endParaRPr lang="en-US"/>
        </a:p>
      </dgm:t>
    </dgm:pt>
    <dgm:pt modelId="{C3016042-60E4-48E5-B38C-25840F306EDB}" type="sibTrans" cxnId="{6AD2B682-39C9-4EC6-B4CC-D547BC3B10E7}">
      <dgm:prSet/>
      <dgm:spPr/>
      <dgm:t>
        <a:bodyPr/>
        <a:lstStyle/>
        <a:p>
          <a:endParaRPr lang="en-US"/>
        </a:p>
      </dgm:t>
    </dgm:pt>
    <dgm:pt modelId="{320C18F2-732D-470F-B400-201818187869}" type="pres">
      <dgm:prSet presAssocID="{0CC5B0F1-AFE3-4120-BF41-FA52E2A9CC25}" presName="root" presStyleCnt="0">
        <dgm:presLayoutVars>
          <dgm:dir/>
          <dgm:resizeHandles val="exact"/>
        </dgm:presLayoutVars>
      </dgm:prSet>
      <dgm:spPr/>
    </dgm:pt>
    <dgm:pt modelId="{B8752CE6-52F7-4F24-BC41-05341AD7F856}" type="pres">
      <dgm:prSet presAssocID="{F8441CAA-7019-4244-8AC7-87BA14670BBE}" presName="compNode" presStyleCnt="0"/>
      <dgm:spPr/>
    </dgm:pt>
    <dgm:pt modelId="{4EF2A54D-02B3-41EE-9AE2-03A73773FFED}" type="pres">
      <dgm:prSet presAssocID="{F8441CAA-7019-4244-8AC7-87BA14670BBE}" presName="bgRect" presStyleLbl="bgShp" presStyleIdx="0" presStyleCnt="2"/>
      <dgm:spPr/>
    </dgm:pt>
    <dgm:pt modelId="{36D12F37-E56C-418C-B3F8-5E5360AD4FA9}" type="pres">
      <dgm:prSet presAssocID="{F8441CAA-7019-4244-8AC7-87BA14670B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0F85ACA-5769-4F80-84B6-0CDADCB8E96D}" type="pres">
      <dgm:prSet presAssocID="{F8441CAA-7019-4244-8AC7-87BA14670BBE}" presName="spaceRect" presStyleCnt="0"/>
      <dgm:spPr/>
    </dgm:pt>
    <dgm:pt modelId="{F3E60721-75F6-4CD8-BE54-63E471E1D0B4}" type="pres">
      <dgm:prSet presAssocID="{F8441CAA-7019-4244-8AC7-87BA14670BBE}" presName="parTx" presStyleLbl="revTx" presStyleIdx="0" presStyleCnt="2">
        <dgm:presLayoutVars>
          <dgm:chMax val="0"/>
          <dgm:chPref val="0"/>
        </dgm:presLayoutVars>
      </dgm:prSet>
      <dgm:spPr/>
    </dgm:pt>
    <dgm:pt modelId="{9570B18D-755B-4D1D-880C-432F0F019022}" type="pres">
      <dgm:prSet presAssocID="{7943B225-9E5B-4862-942F-883BB7EA2CFA}" presName="sibTrans" presStyleCnt="0"/>
      <dgm:spPr/>
    </dgm:pt>
    <dgm:pt modelId="{F7D3550B-758B-4C89-9F6E-43627880C1B9}" type="pres">
      <dgm:prSet presAssocID="{4582092B-64B3-406C-ACDF-EF92BB915973}" presName="compNode" presStyleCnt="0"/>
      <dgm:spPr/>
    </dgm:pt>
    <dgm:pt modelId="{B522D90B-C8CC-49F7-A4A8-7F87D27E8937}" type="pres">
      <dgm:prSet presAssocID="{4582092B-64B3-406C-ACDF-EF92BB915973}" presName="bgRect" presStyleLbl="bgShp" presStyleIdx="1" presStyleCnt="2" custLinFactNeighborX="-966" custLinFactNeighborY="2026"/>
      <dgm:spPr/>
    </dgm:pt>
    <dgm:pt modelId="{57FDB887-8B67-45EF-B46F-EEA92A158CC8}" type="pres">
      <dgm:prSet presAssocID="{4582092B-64B3-406C-ACDF-EF92BB9159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6C698C0-49EF-4A2C-A356-A7C127C91603}" type="pres">
      <dgm:prSet presAssocID="{4582092B-64B3-406C-ACDF-EF92BB915973}" presName="spaceRect" presStyleCnt="0"/>
      <dgm:spPr/>
    </dgm:pt>
    <dgm:pt modelId="{4C684F3A-3756-42FB-96F0-11E494201CF6}" type="pres">
      <dgm:prSet presAssocID="{4582092B-64B3-406C-ACDF-EF92BB915973}" presName="parTx" presStyleLbl="revTx" presStyleIdx="1" presStyleCnt="2" custScaleX="96543" custScaleY="109154">
        <dgm:presLayoutVars>
          <dgm:chMax val="0"/>
          <dgm:chPref val="0"/>
        </dgm:presLayoutVars>
      </dgm:prSet>
      <dgm:spPr/>
    </dgm:pt>
  </dgm:ptLst>
  <dgm:cxnLst>
    <dgm:cxn modelId="{144BF82B-F553-4618-A1DE-280B81044EC8}" type="presOf" srcId="{4582092B-64B3-406C-ACDF-EF92BB915973}" destId="{4C684F3A-3756-42FB-96F0-11E494201CF6}" srcOrd="0" destOrd="0" presId="urn:microsoft.com/office/officeart/2018/2/layout/IconVerticalSolidList"/>
    <dgm:cxn modelId="{B9133146-0C62-40A0-8370-973B18E7FE55}" type="presOf" srcId="{0CC5B0F1-AFE3-4120-BF41-FA52E2A9CC25}" destId="{320C18F2-732D-470F-B400-201818187869}" srcOrd="0" destOrd="0" presId="urn:microsoft.com/office/officeart/2018/2/layout/IconVerticalSolidList"/>
    <dgm:cxn modelId="{2D11E565-48C0-4386-851D-26E3C481CDD6}" srcId="{0CC5B0F1-AFE3-4120-BF41-FA52E2A9CC25}" destId="{F8441CAA-7019-4244-8AC7-87BA14670BBE}" srcOrd="0" destOrd="0" parTransId="{11A4A454-1D53-44C6-B115-35A1A77BB508}" sibTransId="{7943B225-9E5B-4862-942F-883BB7EA2CFA}"/>
    <dgm:cxn modelId="{6AD2B682-39C9-4EC6-B4CC-D547BC3B10E7}" srcId="{0CC5B0F1-AFE3-4120-BF41-FA52E2A9CC25}" destId="{4582092B-64B3-406C-ACDF-EF92BB915973}" srcOrd="1" destOrd="0" parTransId="{152F2284-F957-4927-ABD9-C72EC9276373}" sibTransId="{C3016042-60E4-48E5-B38C-25840F306EDB}"/>
    <dgm:cxn modelId="{6D0568D7-8FFF-4864-84F6-99F5F472A135}" type="presOf" srcId="{F8441CAA-7019-4244-8AC7-87BA14670BBE}" destId="{F3E60721-75F6-4CD8-BE54-63E471E1D0B4}" srcOrd="0" destOrd="0" presId="urn:microsoft.com/office/officeart/2018/2/layout/IconVerticalSolidList"/>
    <dgm:cxn modelId="{34D2E1AA-D03E-47F7-BC42-6E9EF7EEFE14}" type="presParOf" srcId="{320C18F2-732D-470F-B400-201818187869}" destId="{B8752CE6-52F7-4F24-BC41-05341AD7F856}" srcOrd="0" destOrd="0" presId="urn:microsoft.com/office/officeart/2018/2/layout/IconVerticalSolidList"/>
    <dgm:cxn modelId="{76020254-1586-4395-BFDC-2C484E6A2866}" type="presParOf" srcId="{B8752CE6-52F7-4F24-BC41-05341AD7F856}" destId="{4EF2A54D-02B3-41EE-9AE2-03A73773FFED}" srcOrd="0" destOrd="0" presId="urn:microsoft.com/office/officeart/2018/2/layout/IconVerticalSolidList"/>
    <dgm:cxn modelId="{C562C567-2A54-41CB-8AA2-D8983E472BD8}" type="presParOf" srcId="{B8752CE6-52F7-4F24-BC41-05341AD7F856}" destId="{36D12F37-E56C-418C-B3F8-5E5360AD4FA9}" srcOrd="1" destOrd="0" presId="urn:microsoft.com/office/officeart/2018/2/layout/IconVerticalSolidList"/>
    <dgm:cxn modelId="{4A46E7A6-D876-4110-8663-A3FC7138C206}" type="presParOf" srcId="{B8752CE6-52F7-4F24-BC41-05341AD7F856}" destId="{50F85ACA-5769-4F80-84B6-0CDADCB8E96D}" srcOrd="2" destOrd="0" presId="urn:microsoft.com/office/officeart/2018/2/layout/IconVerticalSolidList"/>
    <dgm:cxn modelId="{615643AF-F752-4E82-A0D3-92383664372C}" type="presParOf" srcId="{B8752CE6-52F7-4F24-BC41-05341AD7F856}" destId="{F3E60721-75F6-4CD8-BE54-63E471E1D0B4}" srcOrd="3" destOrd="0" presId="urn:microsoft.com/office/officeart/2018/2/layout/IconVerticalSolidList"/>
    <dgm:cxn modelId="{00D276F6-CFCB-4F9C-AA26-D92871C0CEE0}" type="presParOf" srcId="{320C18F2-732D-470F-B400-201818187869}" destId="{9570B18D-755B-4D1D-880C-432F0F019022}" srcOrd="1" destOrd="0" presId="urn:microsoft.com/office/officeart/2018/2/layout/IconVerticalSolidList"/>
    <dgm:cxn modelId="{7BD4CE0E-D9DD-4145-89EF-DB8F6170C4C0}" type="presParOf" srcId="{320C18F2-732D-470F-B400-201818187869}" destId="{F7D3550B-758B-4C89-9F6E-43627880C1B9}" srcOrd="2" destOrd="0" presId="urn:microsoft.com/office/officeart/2018/2/layout/IconVerticalSolidList"/>
    <dgm:cxn modelId="{6F715FCF-7B3E-42ED-BAD9-54D17103AC9D}" type="presParOf" srcId="{F7D3550B-758B-4C89-9F6E-43627880C1B9}" destId="{B522D90B-C8CC-49F7-A4A8-7F87D27E8937}" srcOrd="0" destOrd="0" presId="urn:microsoft.com/office/officeart/2018/2/layout/IconVerticalSolidList"/>
    <dgm:cxn modelId="{59F8C4BA-D781-4F31-8ACF-89A6E9BFB254}" type="presParOf" srcId="{F7D3550B-758B-4C89-9F6E-43627880C1B9}" destId="{57FDB887-8B67-45EF-B46F-EEA92A158CC8}" srcOrd="1" destOrd="0" presId="urn:microsoft.com/office/officeart/2018/2/layout/IconVerticalSolidList"/>
    <dgm:cxn modelId="{424BF7B9-7E4B-42D0-A373-AF8AF3E962FE}" type="presParOf" srcId="{F7D3550B-758B-4C89-9F6E-43627880C1B9}" destId="{B6C698C0-49EF-4A2C-A356-A7C127C91603}" srcOrd="2" destOrd="0" presId="urn:microsoft.com/office/officeart/2018/2/layout/IconVerticalSolidList"/>
    <dgm:cxn modelId="{CD9EBD48-DE07-4544-97AF-A3EB0272225C}" type="presParOf" srcId="{F7D3550B-758B-4C89-9F6E-43627880C1B9}" destId="{4C684F3A-3756-42FB-96F0-11E494201C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A54D-02B3-41EE-9AE2-03A73773FFED}">
      <dsp:nvSpPr>
        <dsp:cNvPr id="0" name=""/>
        <dsp:cNvSpPr/>
      </dsp:nvSpPr>
      <dsp:spPr>
        <a:xfrm>
          <a:off x="0" y="1439"/>
          <a:ext cx="10515600" cy="20063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12F37-E56C-418C-B3F8-5E5360AD4FA9}">
      <dsp:nvSpPr>
        <dsp:cNvPr id="0" name=""/>
        <dsp:cNvSpPr/>
      </dsp:nvSpPr>
      <dsp:spPr>
        <a:xfrm>
          <a:off x="606908" y="452859"/>
          <a:ext cx="1103470" cy="1103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60721-75F6-4CD8-BE54-63E471E1D0B4}">
      <dsp:nvSpPr>
        <dsp:cNvPr id="0" name=""/>
        <dsp:cNvSpPr/>
      </dsp:nvSpPr>
      <dsp:spPr>
        <a:xfrm>
          <a:off x="2317287" y="1439"/>
          <a:ext cx="8158104" cy="2079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71" tIns="220071" rIns="220071" bIns="220071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 week 39 of the trial.</a:t>
          </a:r>
        </a:p>
      </dsp:txBody>
      <dsp:txXfrm>
        <a:off x="2317287" y="1439"/>
        <a:ext cx="8158104" cy="2079414"/>
      </dsp:txXfrm>
    </dsp:sp>
    <dsp:sp modelId="{B522D90B-C8CC-49F7-A4A8-7F87D27E8937}">
      <dsp:nvSpPr>
        <dsp:cNvPr id="0" name=""/>
        <dsp:cNvSpPr/>
      </dsp:nvSpPr>
      <dsp:spPr>
        <a:xfrm>
          <a:off x="0" y="2556172"/>
          <a:ext cx="10515600" cy="20063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DB887-8B67-45EF-B46F-EEA92A158CC8}">
      <dsp:nvSpPr>
        <dsp:cNvPr id="0" name=""/>
        <dsp:cNvSpPr/>
      </dsp:nvSpPr>
      <dsp:spPr>
        <a:xfrm>
          <a:off x="606908" y="2966944"/>
          <a:ext cx="1103470" cy="1103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84F3A-3756-42FB-96F0-11E494201CF6}">
      <dsp:nvSpPr>
        <dsp:cNvPr id="0" name=""/>
        <dsp:cNvSpPr/>
      </dsp:nvSpPr>
      <dsp:spPr>
        <a:xfrm>
          <a:off x="2458300" y="2420349"/>
          <a:ext cx="7876079" cy="226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71" tIns="220071" rIns="220071" bIns="220071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collection is ongoing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- recruitment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-  follow-up visits </a:t>
          </a:r>
        </a:p>
      </dsp:txBody>
      <dsp:txXfrm>
        <a:off x="2458300" y="2420349"/>
        <a:ext cx="7876079" cy="2269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82EB-596F-4238-B88E-20529BE7E0CA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A9784-ADE6-4211-B19C-0FF3EF81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1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3740-1A85-48E2-989E-ACA3F73DD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C868A-C232-41B5-81DF-CA3E43E61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48C9-939D-4089-9561-3E22B83E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DABA-7ACA-4427-B0D8-DCD6495020AF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7E14D-76DD-43FE-AE2C-3D2278B4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2E8E-D8F5-4782-B9A0-69DA8F9A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6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8D0D-9714-4694-BF57-8EB6D234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0DA9F-52F6-44E8-8DA8-D39D4B3A9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DC58-06A1-4956-BDE2-D74ACF0F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810A-8642-4D21-90AB-DA197B63D87C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1E2C-B143-4A1F-A0E9-CE548E7B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73187-8BBA-4A7B-AA0B-A2B6C185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57870-0DAE-44D0-A28E-646823C76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A249C-38C9-40C0-9788-F84A383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1B089-AB2E-4D66-934D-67339CC2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7B59-A783-47B4-8AAA-B4860A9DE38D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B84B-E599-410F-8DAE-7B25AF9E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56A49-5CEF-471A-80A8-4553B9F7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96D6-9A29-43A7-8CD9-31AF4116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CBE8B-F6DA-478C-A63E-2BC606D9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9C48-D3C1-4A02-BCDA-CB4C888A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027A-0FDA-40B0-AC0B-E0A0BBCDDBF3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30F3-FF0E-40B5-B32D-BC3C6885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B040-9FC1-4D25-BB92-87274C9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1C0F-3F3F-423A-BAE5-1DF100730100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96D6-9A29-43A7-8CD9-31AF4116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CBE8B-F6DA-478C-A63E-2BC606D9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9C48-D3C1-4A02-BCDA-CB4C888A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5D4-FC93-4BF6-AD4B-AAC9515FD61E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30F3-FF0E-40B5-B32D-BC3C6885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B040-9FC1-4D25-BB92-87274C9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492E-97C7-4956-AFDC-1F65214A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AF46-C690-4955-A60E-BC66A1C7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6FA7F-D021-4C2C-AD8F-C32E0F20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95F3-F0F4-40B9-BF95-D73BE21341C7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0ACE-DB12-4CF9-9B3C-64CAF5CE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BFB9-A0B3-480C-8094-07B1FEAA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C648-CF60-40B6-9A43-7C533DDB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01C1-E385-41F7-A65C-3490A209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2B191-C9B1-44E3-B02F-8720B9603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E570B-645B-44DC-8527-E9D013B1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0F7B-1112-4530-939B-2B4C11E9E639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36928-D668-41C4-8C94-B4B2AB28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759A-7476-4924-87D5-55186456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85CF-C623-48BF-9DAA-D14D547B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9CE53-FBB3-4B81-92A3-34A37981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7E038-8216-49F7-BD28-F6B38E1D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CA8E3-E76A-43C5-9CDC-C7203EFA1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E5AB4-58C5-49D6-883A-9D0F9270B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7C565-B67A-45A3-BF5D-BC9AAC53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0719-C7FA-4230-98EC-DE36D41E9954}" type="datetime1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80487-E31F-4C5A-9138-71D060CD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FF9EE-0B58-4ACA-B5C6-EB774254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8B29-05E8-4685-8C89-C963C58C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F7895-0FAE-44A4-AD28-C18DCE7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6A02-D9AA-4FC2-B96D-43BD9BD1379D}" type="datetime1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E1518-7149-4BD9-9AC7-EDB9DC73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44479-6535-40BC-B52A-E8CE7D75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8E648-920D-48CD-BCC1-E50B7A65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3B16-9BC8-4F72-A9DD-312DE848126C}" type="datetime1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F3B1C-4E77-4F72-BC8B-37750098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27AC-4B9A-42B9-A40A-48705C69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A355-5173-4E08-97C6-533733DA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10D79-4962-4090-8760-77074F6D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F8ADC-4D54-4B75-ADD7-259A960B3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4263-3437-45D6-860D-9C5C87E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0477-33C5-48C2-89D7-4843CA47AEF4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F2F93-D688-443E-B8AA-FF8D70EA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09E1A-DEF4-45A3-91ED-FF814D31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EAF6-B09D-4CFA-8A6C-1C3809F0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063F2-29A8-4D85-9672-2C9EE807E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4AA36-EE32-4B35-B57E-0737EA49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A6C-E1EA-441F-8A2A-D1847364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039-72C7-472A-B48F-D5615864AF34}" type="datetime1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FE6D3-A94A-4745-A2D8-7ABF261B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25B68-E751-40E8-9554-FD976BA6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0F173-F2B0-40CC-857C-36C4E832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690A-3C43-45B7-8671-8182C94D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399A-F0F1-4C01-8AD4-7D1E01FA3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7111-CD33-43DA-80C4-AD7283320A2F}" type="datetime1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98E6-7F5C-46F7-9EC7-982F9564B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5774" y="6236660"/>
            <a:ext cx="4197626" cy="484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C9AB-EE29-4D6C-9975-37FFE9290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35A0-98A2-484F-9BAA-9D5A381A5C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8D64D-5703-42ED-840D-B1F715B0A6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207" y="6152356"/>
            <a:ext cx="185358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0F173-F2B0-40CC-857C-36C4E832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690A-3C43-45B7-8671-8182C94D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399A-F0F1-4C01-8AD4-7D1E01FA3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B651-DBCC-4992-8513-7B96F6A8F846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98E6-7F5C-46F7-9EC7-982F9564B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5774" y="6236660"/>
            <a:ext cx="4197626" cy="484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C9AB-EE29-4D6C-9975-37FFE9290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35A0-98A2-484F-9BAA-9D5A381A5CF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8D64D-5703-42ED-840D-B1F715B0A6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207" y="6152356"/>
            <a:ext cx="185358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1CC1F3-65BD-BA6F-8938-3D1A93001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10527030" cy="2387600"/>
          </a:xfrm>
        </p:spPr>
        <p:txBody>
          <a:bodyPr>
            <a:noAutofit/>
          </a:bodyPr>
          <a:lstStyle/>
          <a:p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Intravenous ferric carboxymaltose versus oral ferrous sulphate for the treatment of moderate to severe postpartum anemia in Nigerian women (IVON-PP)</a:t>
            </a:r>
            <a:endParaRPr lang="en-US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3588A9C-7080-5447-A363-10E12D6B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602037"/>
            <a:ext cx="9662160" cy="2524443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 open label randomized controlled trial 	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Adaramoye Victoria 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O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lawunmi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MB;BS. FWACS.</a:t>
            </a:r>
          </a:p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Obstetrician Gynaecologist; Clinical research fellow</a:t>
            </a:r>
          </a:p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Lagos University Teaching Hospital</a:t>
            </a: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lang="en-US" sz="2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BD0E-D8BE-108E-A42D-41D45FB5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D7D0-4266-4DD1-B78D-B4FC15B4476F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97D8E-F772-241F-101C-FB2ABF4A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2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uilding with a tower and a logo&#10;&#10;Description automatically generated">
            <a:extLst>
              <a:ext uri="{FF2B5EF4-FFF2-40B4-BE49-F238E27FC236}">
                <a16:creationId xmlns:a16="http://schemas.microsoft.com/office/drawing/2014/main" id="{E0839C06-9FEE-CC49-1C5B-BE4AC7B62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23" y="2994956"/>
            <a:ext cx="2619375" cy="1743075"/>
          </a:xfrm>
        </p:spPr>
      </p:pic>
      <p:pic>
        <p:nvPicPr>
          <p:cNvPr id="7" name="Picture 6" descr="A building with a tower and trees in front of it&#10;&#10;Description automatically generated">
            <a:extLst>
              <a:ext uri="{FF2B5EF4-FFF2-40B4-BE49-F238E27FC236}">
                <a16:creationId xmlns:a16="http://schemas.microsoft.com/office/drawing/2014/main" id="{998D0EA4-192B-022C-821D-7403C4F32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67757"/>
            <a:ext cx="2857500" cy="1600200"/>
          </a:xfrm>
          <a:prstGeom prst="rect">
            <a:avLst/>
          </a:prstGeom>
        </p:spPr>
      </p:pic>
      <p:pic>
        <p:nvPicPr>
          <p:cNvPr id="9" name="Picture 8" descr="A logo of a state&#10;&#10;Description automatically generated">
            <a:extLst>
              <a:ext uri="{FF2B5EF4-FFF2-40B4-BE49-F238E27FC236}">
                <a16:creationId xmlns:a16="http://schemas.microsoft.com/office/drawing/2014/main" id="{AADE49A9-863F-2D43-B2E8-FD3B5DC5D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2808"/>
            <a:ext cx="2118618" cy="160020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2CD979AD-008F-1458-D396-22D38C25B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83" y="4622585"/>
            <a:ext cx="2981325" cy="1663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43EE25-A3B5-4580-EE38-36B0F01110DF}"/>
              </a:ext>
            </a:extLst>
          </p:cNvPr>
          <p:cNvSpPr txBox="1"/>
          <p:nvPr/>
        </p:nvSpPr>
        <p:spPr>
          <a:xfrm>
            <a:off x="3146108" y="1595302"/>
            <a:ext cx="643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isby CF"/>
              </a:rPr>
              <a:t>We</a:t>
            </a:r>
            <a:r>
              <a:rPr lang="en-US" b="1" i="0" dirty="0">
                <a:solidFill>
                  <a:srgbClr val="000000"/>
                </a:solidFill>
                <a:effectLst/>
                <a:latin typeface="Visby CF"/>
              </a:rPr>
              <a:t> work with diverse professionals and groups to bring our research vision to reality.</a:t>
            </a:r>
            <a:endParaRPr lang="en-NG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00BA527-9726-5A5E-A218-2BA5E670D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11" y="3185456"/>
            <a:ext cx="2952750" cy="1552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4C15A1-962E-801E-1C3C-B2AFFB53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458157" cy="1154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Partnership and Collaborations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65A09-60D8-6E12-86D9-CD88B61B1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2527" y="4909175"/>
            <a:ext cx="2640067" cy="1672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2C3763-A149-2E42-FFC3-A52EE164A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369" y="3518768"/>
            <a:ext cx="2402246" cy="1103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4CF4D-9B22-61A7-A9AB-F144C0B3F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2404596"/>
            <a:ext cx="4114800" cy="109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2F451F-7F8F-2A1A-5227-4F377C2BF0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0123" y="1632808"/>
            <a:ext cx="1938696" cy="98763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EA96A-F6D8-B381-DBCE-A480D09F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DDD-1ABB-457F-89BF-EFC689FF8051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45E6-7806-765D-0E1C-19DEF756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4D22F-CE05-1546-CD9A-3B638BB87D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1070" y="3390406"/>
            <a:ext cx="1106178" cy="1154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2CBD3-BC76-978A-CCF8-E6061A2B2A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31" y="3429001"/>
            <a:ext cx="1106178" cy="10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4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4EA9-CBE4-F7A5-B099-FCDC7A2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03EC-D5D7-60A3-3643-5348D0C6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825625"/>
            <a:ext cx="10599420" cy="4140835"/>
          </a:xfrm>
        </p:spPr>
        <p:txBody>
          <a:bodyPr>
            <a:normAutofit fontScale="85000" lnSpcReduction="20000"/>
          </a:bodyPr>
          <a:lstStyle/>
          <a:p>
            <a:pPr marL="0" marR="0" indent="0" algn="just">
              <a:buNone/>
            </a:pPr>
            <a:r>
              <a:rPr lang="en-US" sz="2000" b="0" i="0" u="none" strike="noStrike" baseline="0" dirty="0">
                <a:latin typeface="+mn-lt"/>
              </a:rPr>
              <a:t>1. </a:t>
            </a:r>
            <a:r>
              <a:rPr lang="en-US" sz="2000" dirty="0">
                <a:latin typeface="+mn-lt"/>
              </a:rPr>
              <a:t>World Health Organization. Postpartum care of the mother and newborn : a practical guide : report of a technical working group. Geneva: World Health Organization; 1998. </a:t>
            </a:r>
            <a:r>
              <a:rPr lang="en-US" sz="2000" i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https://apps.who.int/iris/handle/10665/66439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Milman</a:t>
            </a:r>
            <a:r>
              <a:rPr lang="en-US" sz="2000" dirty="0">
                <a:latin typeface="+mn-lt"/>
              </a:rPr>
              <a:t> N. Postpartum anemia I: Definition, prevalence, causes, and consequences. Annals of hematology. 2011;90:1247-53</a:t>
            </a:r>
            <a:endParaRPr lang="en-US" sz="2000" b="0" i="0" u="none" strike="noStrike" baseline="0" dirty="0">
              <a:latin typeface="+mn-lt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latin typeface="+mn-lt"/>
              </a:rPr>
              <a:t>3. </a:t>
            </a:r>
            <a:r>
              <a:rPr lang="en-US" sz="2000" b="0" i="0" u="none" strike="noStrike" baseline="0" dirty="0" err="1">
                <a:latin typeface="+mn-lt"/>
              </a:rPr>
              <a:t>Api</a:t>
            </a:r>
            <a:r>
              <a:rPr lang="en-US" sz="2000" b="0" i="0" u="none" strike="noStrike" baseline="0" dirty="0">
                <a:latin typeface="+mn-lt"/>
              </a:rPr>
              <a:t> O, </a:t>
            </a:r>
            <a:r>
              <a:rPr lang="en-US" sz="2000" b="0" i="0" u="none" strike="noStrike" baseline="0" dirty="0" err="1">
                <a:latin typeface="+mn-lt"/>
              </a:rPr>
              <a:t>Breyman</a:t>
            </a:r>
            <a:r>
              <a:rPr lang="en-US" sz="2000" b="0" i="0" u="none" strike="noStrike" baseline="0" dirty="0">
                <a:latin typeface="+mn-lt"/>
              </a:rPr>
              <a:t> C, </a:t>
            </a:r>
            <a:r>
              <a:rPr lang="en-US" sz="2000" b="0" i="0" u="none" strike="noStrike" baseline="0" dirty="0" err="1">
                <a:latin typeface="+mn-lt"/>
              </a:rPr>
              <a:t>Çetiner</a:t>
            </a:r>
            <a:r>
              <a:rPr lang="en-US" sz="2000" b="0" i="0" u="none" strike="noStrike" baseline="0" dirty="0">
                <a:latin typeface="+mn-lt"/>
              </a:rPr>
              <a:t> M, Demir C, </a:t>
            </a:r>
            <a:r>
              <a:rPr lang="en-US" sz="2000" b="0" i="0" u="none" strike="noStrike" baseline="0" dirty="0" err="1">
                <a:latin typeface="+mn-lt"/>
              </a:rPr>
              <a:t>Ecder</a:t>
            </a:r>
            <a:r>
              <a:rPr lang="en-US" sz="2000" b="0" i="0" u="none" strike="noStrike" baseline="0" dirty="0">
                <a:latin typeface="+mn-lt"/>
              </a:rPr>
              <a:t> T. Diagnosis and treatment of iron deficiency anemia during pregnancy and the postpartum period: Iron deficiency anemia working group consensus report. Turkish journal of obstetrics and gynecology. 2015;12(3):173-81</a:t>
            </a:r>
          </a:p>
          <a:p>
            <a:pPr marL="0" indent="0" algn="just">
              <a:buNone/>
            </a:pPr>
            <a:r>
              <a:rPr lang="en-US" sz="2000" dirty="0">
                <a:latin typeface="+mn-lt"/>
              </a:rPr>
              <a:t>4. Azami M, </a:t>
            </a:r>
            <a:r>
              <a:rPr lang="en-US" sz="2000" dirty="0" err="1">
                <a:latin typeface="+mn-lt"/>
              </a:rPr>
              <a:t>Badfar</a:t>
            </a:r>
            <a:r>
              <a:rPr lang="en-US" sz="2000" dirty="0">
                <a:latin typeface="+mn-lt"/>
              </a:rPr>
              <a:t> G, </a:t>
            </a:r>
            <a:r>
              <a:rPr lang="en-US" sz="2000" dirty="0" err="1">
                <a:latin typeface="+mn-lt"/>
              </a:rPr>
              <a:t>Khalighi</a:t>
            </a:r>
            <a:r>
              <a:rPr lang="en-US" sz="2000" dirty="0">
                <a:latin typeface="+mn-lt"/>
              </a:rPr>
              <a:t> Z, </a:t>
            </a:r>
            <a:r>
              <a:rPr lang="en-US" sz="2000" dirty="0" err="1">
                <a:latin typeface="+mn-lt"/>
              </a:rPr>
              <a:t>Qasemi</a:t>
            </a:r>
            <a:r>
              <a:rPr lang="en-US" sz="2000" dirty="0">
                <a:latin typeface="+mn-lt"/>
              </a:rPr>
              <a:t> P, </a:t>
            </a:r>
            <a:r>
              <a:rPr lang="en-US" sz="2000" dirty="0" err="1">
                <a:latin typeface="+mn-lt"/>
              </a:rPr>
              <a:t>Shohani</a:t>
            </a:r>
            <a:r>
              <a:rPr lang="en-US" sz="2000" dirty="0">
                <a:latin typeface="+mn-lt"/>
              </a:rPr>
              <a:t> M, </a:t>
            </a:r>
            <a:r>
              <a:rPr lang="en-US" sz="2000" dirty="0" err="1">
                <a:latin typeface="+mn-lt"/>
              </a:rPr>
              <a:t>Soleymani</a:t>
            </a:r>
            <a:r>
              <a:rPr lang="en-US" sz="2000" dirty="0">
                <a:latin typeface="+mn-lt"/>
              </a:rPr>
              <a:t> A, et al. The association between anemia and postpartum depression: A systematic review and meta-analysis. Caspian J Intern Med. 2019;10(2):115-24.</a:t>
            </a:r>
            <a:endParaRPr lang="en-US" sz="2000" b="0" i="0" u="none" strike="noStrike" baseline="0" dirty="0">
              <a:latin typeface="+mn-lt"/>
            </a:endParaRPr>
          </a:p>
          <a:p>
            <a:pPr marL="0" indent="0" algn="just">
              <a:buNone/>
            </a:pPr>
            <a:r>
              <a:rPr lang="en-US" sz="2000" dirty="0">
                <a:latin typeface="+mn-lt"/>
              </a:rPr>
              <a:t>5. </a:t>
            </a:r>
            <a:r>
              <a:rPr lang="en-US" sz="2000" b="0" i="0" u="none" strike="noStrike" baseline="0" dirty="0" err="1">
                <a:latin typeface="+mn-lt"/>
              </a:rPr>
              <a:t>Balarajan</a:t>
            </a:r>
            <a:r>
              <a:rPr lang="en-US" sz="2000" b="0" i="0" u="none" strike="noStrike" baseline="0" dirty="0">
                <a:latin typeface="+mn-lt"/>
              </a:rPr>
              <a:t> Y, Ramakrishnan U, </a:t>
            </a:r>
            <a:r>
              <a:rPr lang="en-US" sz="2000" b="0" i="0" u="none" strike="noStrike" baseline="0" dirty="0" err="1">
                <a:latin typeface="+mn-lt"/>
              </a:rPr>
              <a:t>Ozaltin</a:t>
            </a:r>
            <a:r>
              <a:rPr lang="en-US" sz="2000" b="0" i="0" u="none" strike="noStrike" baseline="0" dirty="0">
                <a:latin typeface="+mn-lt"/>
              </a:rPr>
              <a:t> E, Shankar AH, Subramanian SV. Anaemia in low-income and middle income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i="0" u="none" strike="noStrike" baseline="0" dirty="0">
                <a:latin typeface="+mn-lt"/>
              </a:rPr>
              <a:t>countries. Lancet. 2011;378(9809):2123-35</a:t>
            </a:r>
          </a:p>
          <a:p>
            <a:pPr marL="0" indent="0" algn="just">
              <a:buNone/>
            </a:pPr>
            <a:r>
              <a:rPr lang="en-US" sz="2000" dirty="0">
                <a:latin typeface="+mn-lt"/>
              </a:rPr>
              <a:t>6. </a:t>
            </a:r>
            <a:r>
              <a:rPr lang="en-US" sz="2000" dirty="0" err="1">
                <a:latin typeface="+mn-lt"/>
              </a:rPr>
              <a:t>Froessler</a:t>
            </a:r>
            <a:r>
              <a:rPr lang="en-US" sz="2000" dirty="0">
                <a:latin typeface="+mn-lt"/>
              </a:rPr>
              <a:t> B, </a:t>
            </a:r>
            <a:r>
              <a:rPr lang="en-US" sz="2000" dirty="0" err="1">
                <a:latin typeface="+mn-lt"/>
              </a:rPr>
              <a:t>Cocchiaro</a:t>
            </a:r>
            <a:r>
              <a:rPr lang="en-US" sz="2000" dirty="0">
                <a:latin typeface="+mn-lt"/>
              </a:rPr>
              <a:t> C, Saadat-Gilani K, </a:t>
            </a:r>
            <a:r>
              <a:rPr lang="en-US" sz="2000" dirty="0" err="1">
                <a:latin typeface="+mn-lt"/>
              </a:rPr>
              <a:t>Hodyl</a:t>
            </a:r>
            <a:r>
              <a:rPr lang="en-US" sz="2000" dirty="0">
                <a:latin typeface="+mn-lt"/>
              </a:rPr>
              <a:t> N, Dekker G. Intravenous iron sucrose versus oral iron ferrous sulfate for antenatal and postpartum iron deficiency anemia: a randomized trial. J </a:t>
            </a:r>
            <a:r>
              <a:rPr lang="en-US" sz="2000" dirty="0" err="1">
                <a:latin typeface="+mn-lt"/>
              </a:rPr>
              <a:t>Matern</a:t>
            </a:r>
            <a:r>
              <a:rPr lang="en-US" sz="2000" dirty="0">
                <a:latin typeface="+mn-lt"/>
              </a:rPr>
              <a:t> Fetal Neonatal Med. 2013;26(7):654-9.</a:t>
            </a:r>
          </a:p>
          <a:p>
            <a:pPr marL="0" indent="0" algn="just">
              <a:buNone/>
            </a:pPr>
            <a:r>
              <a:rPr lang="en-US" sz="2000" dirty="0">
                <a:latin typeface="+mn-lt"/>
              </a:rPr>
              <a:t>7. Afolabi BB, Babah OA, Akinajo OR, Adaramoye VO, Adeyemo TA, Balogun M, Banke-Thomas A, Quao RA, </a:t>
            </a:r>
            <a:r>
              <a:rPr lang="en-US" sz="2000" dirty="0" err="1">
                <a:latin typeface="+mn-lt"/>
              </a:rPr>
              <a:t>Olorunfemi</a:t>
            </a:r>
            <a:r>
              <a:rPr lang="en-US" sz="2000" dirty="0">
                <a:latin typeface="+mn-lt"/>
              </a:rPr>
              <a:t> G, Abioye AI, </a:t>
            </a:r>
            <a:r>
              <a:rPr lang="en-US" sz="2000" dirty="0" err="1">
                <a:latin typeface="+mn-lt"/>
              </a:rPr>
              <a:t>Galadanci</a:t>
            </a:r>
            <a:r>
              <a:rPr lang="en-US" sz="2000" dirty="0">
                <a:latin typeface="+mn-lt"/>
              </a:rPr>
              <a:t> HS, Sam-Agudu NA. Intravenous versus oral iron for iron deficiency anaemia in pregnant Nigerian women (IVON): study protocol for a </a:t>
            </a:r>
            <a:r>
              <a:rPr lang="en-US" sz="2000" dirty="0" err="1">
                <a:latin typeface="+mn-lt"/>
              </a:rPr>
              <a:t>randomised</a:t>
            </a:r>
            <a:r>
              <a:rPr lang="en-US" sz="2000" dirty="0">
                <a:latin typeface="+mn-lt"/>
              </a:rPr>
              <a:t> hybrid effectiveness-implementation trial. Trials. 2022 Sep 8;23(1):763. </a:t>
            </a:r>
            <a:r>
              <a:rPr lang="en-US" sz="2000" dirty="0" err="1">
                <a:latin typeface="+mn-lt"/>
              </a:rPr>
              <a:t>doi</a:t>
            </a:r>
            <a:r>
              <a:rPr lang="en-US" sz="2000" dirty="0">
                <a:latin typeface="+mn-lt"/>
              </a:rPr>
              <a:t>: 10.1186/s13063-022-06690-2. PMID: 36076211; PMCID: PMC9454388.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683BD-F728-6A81-8964-6E3B0C00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B9F5-6C68-45B5-A06C-ACB56242268B}" type="datetime1">
              <a:rPr lang="en-US" smtClean="0"/>
              <a:t>9/6/23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8932C-1AA6-7FF4-DC50-5E09EF56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8455F-AECC-A577-9D0D-FE45BE404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04" y="536450"/>
            <a:ext cx="9417269" cy="41490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75793-4A0F-DA45-BAA6-A288DCB2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97BA-DF8F-4F90-B580-0D44AB1BAC43}" type="datetime1">
              <a:rPr lang="en-US" smtClean="0"/>
              <a:t>9/6/23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D487A-C2BD-8AB4-AA63-681F4846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CAC-E187-674A-B3C4-06D03687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48591"/>
            <a:ext cx="10702290" cy="14131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Anaemia and postpartum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B6FC-F49B-5F6E-AFFF-255C3C59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680210"/>
            <a:ext cx="10702290" cy="4622483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Childbirth, every mother’s dream, and a fulfilment for every woman across all cultures (1)</a:t>
            </a:r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Anaemia, defined 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by hemoglobin levels of &lt;110 g/L at 1 week postpartum(2)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Postpartum anaemia affects 50 – 80% of women in 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LMICs(2)</a:t>
            </a:r>
          </a:p>
          <a:p>
            <a:pPr marL="0" indent="0">
              <a:buNone/>
            </a:pPr>
            <a:endParaRPr lang="en-US" sz="3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F4F64-107C-BF5A-DC2A-311542FC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120" y="4557334"/>
            <a:ext cx="1706880" cy="22825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2DBA-44AD-E93A-AEFA-FCA31A8C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AB5C-E980-40E0-A694-424458FAA589}" type="datetime1">
              <a:rPr lang="en-US" smtClean="0"/>
              <a:t>9/6/23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50678-F9A1-5E6B-F39D-E35E2117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64B4-B27C-A94D-8118-01A0965E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136525"/>
            <a:ext cx="10723880" cy="1550035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Why this study?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FE93-5338-C867-3CE9-5C12F328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562417"/>
            <a:ext cx="11206480" cy="461454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+mn-lt"/>
              </a:rPr>
              <a:t>Iron deficiency is the commonest micronutrient disorder causing         anaemia(3)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Maternal complications such as infection, fatigue, and   depression and increase the risk of maternal death(4)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Oral iron is often used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to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trea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t it;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blood transfusion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when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severe(5)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4EE86-F764-78EB-ED7E-6F8F8D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68DDA-1776-F3C9-51D2-029B106A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091" y="4267200"/>
            <a:ext cx="2743199" cy="190976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2B5B2-025C-34CF-4880-E1FDFF0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16D2-B177-4ABE-BCBE-2ACE6C087173}" type="datetime1">
              <a:rPr lang="en-US" smtClean="0"/>
              <a:t>9/6/23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64B4-B27C-A94D-8118-01A0965E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0835640" cy="1499235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Why this study?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FE93-5338-C867-3CE9-5C12F328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767840"/>
            <a:ext cx="10906760" cy="43684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Adherence to oral iron is reportedly poor(6)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+mn-lt"/>
              </a:rPr>
              <a:t>Despite awareness, use of intravenous iron for anemia treatment in obstetric units is not widespread in Nigeria(7)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effectLst/>
              <a:latin typeface="+mn-lt"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To determine if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+mn-lt"/>
              </a:rPr>
              <a:t>intravenous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iron (FCM)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administered as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single dose, is more effective and safer than oral iron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E9ECE-3152-9472-2BE3-56DDBEF3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E60B7-34D0-9979-1E45-F1FE9BF3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657" y="34132"/>
            <a:ext cx="2371725" cy="19240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40A8B-A2AD-20D6-8D7E-3E07399B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CBA-5411-4E9A-A347-4D8BEA0E32A8}" type="datetime1">
              <a:rPr lang="en-US" smtClean="0"/>
              <a:t>9/6/23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66C4-160D-AAEB-C319-DF40464B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365125"/>
            <a:ext cx="1082802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RCT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28EF-BCD0-B8B1-08BE-FB5255D7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523D3-9DE3-FE39-3A2F-C3020256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211294"/>
            <a:ext cx="10406380" cy="467134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3D3301-E509-FC06-9863-61CA4E63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C9E5-AE09-4371-B119-06007D2969C5}" type="datetime1">
              <a:rPr lang="en-US" smtClean="0"/>
              <a:t>9/6/23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66C4-160D-AAEB-C319-DF40464B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365125"/>
            <a:ext cx="10828020" cy="1325563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The RCT: The journey so far… 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595F1-B868-6A12-06E2-63D1404D9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574800"/>
            <a:ext cx="9368924" cy="47345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28EF-BCD0-B8B1-08BE-FB5255D7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3D3301-E509-FC06-9863-61CA4E63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C9E5-AE09-4371-B119-06007D2969C5}" type="datetime1">
              <a:rPr lang="en-US" smtClean="0"/>
              <a:t>9/6/23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4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66C4-160D-AAEB-C319-DF40464B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136525"/>
            <a:ext cx="10828020" cy="97091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RCT: The journey so far…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28EF-BCD0-B8B1-08BE-FB5255D7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5A0-98A2-484F-9BAA-9D5A381A5CF2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3D3301-E509-FC06-9863-61CA4E63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C9E5-AE09-4371-B119-06007D2969C5}" type="datetime1">
              <a:rPr lang="en-US" smtClean="0"/>
              <a:t>9/6/23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625828-7EE7-22DF-AE0D-CB14E2C5D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310640"/>
            <a:ext cx="8270240" cy="4968240"/>
          </a:xfrm>
        </p:spPr>
      </p:pic>
    </p:spTree>
    <p:extLst>
      <p:ext uri="{BB962C8B-B14F-4D97-AF65-F5344CB8AC3E}">
        <p14:creationId xmlns:p14="http://schemas.microsoft.com/office/powerpoint/2010/main" val="170829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2038-2D49-7774-7F6A-89E17594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Where we are presently…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4030-76E4-9CCF-4BBC-A1B26FF6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7D3503-7343-4E48-96CC-143C7012D68F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41482-3D29-E0AA-4543-71805D48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17D674-5A17-4966-8960-CE4318015B1E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F4AD50EB-CBA8-04DD-0F3C-1354BF5C0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00908"/>
              </p:ext>
            </p:extLst>
          </p:nvPr>
        </p:nvGraphicFramePr>
        <p:xfrm>
          <a:off x="838200" y="1460499"/>
          <a:ext cx="10515600" cy="469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09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CD9-3568-4AB5-AFBA-A87A14CD12C9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UNESCO and Sustainable Development Go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47" y="924560"/>
            <a:ext cx="9568750" cy="47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24C915-3526-42AE-A1DE-BE1A124C6EB0}" vid="{2071CB54-0C61-4717-BD1F-28FC3B211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24C915-3526-42AE-A1DE-BE1A124C6EB0}" vid="{2071CB54-0C61-4717-BD1F-28FC3B2117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098543B5-E700-4B8D-B8D2-7912A7FAC778}"/>
</file>

<file path=customXml/itemProps2.xml><?xml version="1.0" encoding="utf-8"?>
<ds:datastoreItem xmlns:ds="http://schemas.openxmlformats.org/officeDocument/2006/customXml" ds:itemID="{D33ACD1E-D8A8-4FB9-9CD5-4E1FE9738C31}"/>
</file>

<file path=customXml/itemProps3.xml><?xml version="1.0" encoding="utf-8"?>
<ds:datastoreItem xmlns:ds="http://schemas.openxmlformats.org/officeDocument/2006/customXml" ds:itemID="{A13766DF-E7EA-45C5-8F7D-031DFDEA25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623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Montserrat Light</vt:lpstr>
      <vt:lpstr>Visby CF</vt:lpstr>
      <vt:lpstr>Office Theme</vt:lpstr>
      <vt:lpstr>Office Theme</vt:lpstr>
      <vt:lpstr>  Intravenous ferric carboxymaltose versus oral ferrous sulphate for the treatment of moderate to severe postpartum anemia in Nigerian women (IVON-PP)</vt:lpstr>
      <vt:lpstr>Anaemia and postpartum</vt:lpstr>
      <vt:lpstr>Why this study?</vt:lpstr>
      <vt:lpstr>Why this study?</vt:lpstr>
      <vt:lpstr>The RCT</vt:lpstr>
      <vt:lpstr>The RCT: The journey so far… </vt:lpstr>
      <vt:lpstr>The RCT: The journey so far… </vt:lpstr>
      <vt:lpstr>Where we are presently…</vt:lpstr>
      <vt:lpstr>PowerPoint Presentation</vt:lpstr>
      <vt:lpstr>Partnership and Collaborations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Mathea Pielemeier</cp:lastModifiedBy>
  <cp:revision>9</cp:revision>
  <dcterms:created xsi:type="dcterms:W3CDTF">2022-09-05T08:04:16Z</dcterms:created>
  <dcterms:modified xsi:type="dcterms:W3CDTF">2023-09-06T21:59:12Z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