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61" r:id="rId4"/>
    <p:sldId id="277" r:id="rId5"/>
    <p:sldId id="262" r:id="rId6"/>
    <p:sldId id="257" r:id="rId7"/>
    <p:sldId id="259" r:id="rId8"/>
    <p:sldId id="258" r:id="rId9"/>
    <p:sldId id="278" r:id="rId10"/>
    <p:sldId id="279" r:id="rId11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878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9A1D-F8A5-0FA0-C8B8-AD3D17B36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45FE0-BF7A-2F77-960B-3C55E6EAE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939E8-4D23-D637-EC78-31B50B8A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5F19-E3B0-0672-9AC1-C46BBEFB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F3499-7AAE-DF9B-954E-0DDDCACE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62755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CA5B-C69B-A26F-F814-2484587B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BE422-E41A-7670-42A2-4F7138993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6CCAF-F791-ABD0-5CA0-AA0BD34C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15D7-DD65-1B45-58A1-C26BE941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A8E9-C2A4-C684-51D8-88E052B7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17815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DA20E-6C6E-CB3D-85E8-09545117B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81E45-62B1-36ED-E528-42F8AD5A8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C08DF-8B35-2108-2117-E503499F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FAE82-8C16-798E-29D5-792B311B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5F4B-8029-4C53-26E9-9685711B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4592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EBFA-DBE3-38DB-8779-D560F8F7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15EA-0C3B-BBAB-8180-03C1D3D6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D7440-FBE6-B911-9618-B222535F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44B66-AE75-56A0-7D02-370C5703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4E0B-FF1E-AA60-AC21-A038763A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1471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EC97-312D-6C2D-7C06-E15C4123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6BED8-755F-5420-C813-47D16DFEA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C761-6D1A-39D4-684E-8DF3B8E6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3BAE8-3459-F9FE-45B0-D2DEF654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849-BDE9-C694-7E8B-1EE4435E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1365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DB23-B062-8BC7-84E6-0F6E6CE5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3C1A4-184F-86F1-B646-2E0E8A75C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8DDC5-038A-E3BF-FD25-783C71BF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9B0C1-FAE5-E637-3C8C-A1B3F596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28AA0-B17B-AA56-0D5C-6E8328B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BE660-4FB6-84D1-1CAD-2CC69107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8940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AB8C-3727-FF25-2C0D-761EA805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D0F22-4459-BB11-926D-3BACF98E7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2C71B-5827-54FA-A411-2CF990E4D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C2EF7-270D-9D7C-1DBB-61142229B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4DDA8-C07D-A8CC-549E-95D59DBB9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5121B-307C-F832-9AE4-AA307A3B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D5F5D-68EB-B8E1-B532-00E5C3DF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D68ADD-A2C1-011D-1F80-8222F41A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01431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D06F-7A30-7409-C41C-35BA4ADD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73885-B793-6355-791D-AEDBAFFC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1B5C4-E3A7-664D-DCF6-10259417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E6B59-82FB-4E8D-7C61-AA45DC92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0546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6BFF6-7870-1694-E03F-F8FD1D30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C980C-2BD2-6F9B-DB13-D6027D98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3B0F8-6416-871C-34A2-F8356499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101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D1EE-6176-DC72-365B-92F3B45F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7777F-92A2-9018-C460-1DD942781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97BA1-0775-796C-A151-CC2E6CB45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A7E25-2F18-D9A2-1AFA-2A37A675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C74BF-D2A4-B453-4D0B-35C935A4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1E2BA-9142-4821-6C5A-50D22E1F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2758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A0FE-517E-2C7A-AC97-84075251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BAFBF-26CF-C5B0-B0B8-607829DB7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D2E18-166C-32F8-67A0-71DC61062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D40F3-DD7B-6135-3219-4174BA0E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60EC1-551F-BE62-F829-01308D82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EFF49-500C-F053-4B32-9D4AA453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271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DBA87-CB6B-FD2F-F0B9-2A06CADC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3F3F0-D331-A43D-257D-646D7EF90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59D85-8D23-D93E-C885-3D18C2AE5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CA8F-5CD1-054E-9CA8-38F25A915241}" type="datetimeFigureOut">
              <a:rPr lang="en-UG" smtClean="0"/>
              <a:t>9/11/23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A05A6-D881-252F-E95D-B8340DBFC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AE582-83E5-E2BE-8A60-D769AD64C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1202F-4BE0-814D-B281-4774AF52E0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9006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B341F-3749-A533-8C6C-0C1EADBC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7987"/>
          </a:xfrm>
        </p:spPr>
        <p:txBody>
          <a:bodyPr>
            <a:normAutofit fontScale="90000"/>
          </a:bodyPr>
          <a:lstStyle/>
          <a:p>
            <a:r>
              <a:rPr lang="en-GB" dirty="0"/>
              <a:t> Anaemia </a:t>
            </a:r>
            <a:r>
              <a:rPr lang="en-GB"/>
              <a:t>and Infections</a:t>
            </a:r>
            <a:br>
              <a:rPr lang="en-GB" dirty="0"/>
            </a:br>
            <a:endParaRPr lang="en-U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109CE-C668-BF9A-CB6A-81BAAEDEF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199" y="4184647"/>
            <a:ext cx="7038976" cy="1677988"/>
          </a:xfrm>
        </p:spPr>
        <p:txBody>
          <a:bodyPr>
            <a:normAutofit/>
          </a:bodyPr>
          <a:lstStyle/>
          <a:p>
            <a:r>
              <a:rPr lang="en-UG" dirty="0"/>
              <a:t>Jolly Beyeza-Kashesya</a:t>
            </a:r>
          </a:p>
          <a:p>
            <a:r>
              <a:rPr lang="en-UG" dirty="0"/>
              <a:t>FIGO CHILDBIRTH AND PPH COMMITTEE</a:t>
            </a:r>
          </a:p>
          <a:p>
            <a:r>
              <a:rPr lang="en-UG" dirty="0"/>
              <a:t>Vice Chairperson</a:t>
            </a:r>
          </a:p>
        </p:txBody>
      </p:sp>
    </p:spTree>
    <p:extLst>
      <p:ext uri="{BB962C8B-B14F-4D97-AF65-F5344CB8AC3E}">
        <p14:creationId xmlns:p14="http://schemas.microsoft.com/office/powerpoint/2010/main" val="69940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9AAB-4C8A-3AA4-1A6E-411DFB4D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G" dirty="0"/>
              <a:t>Anaemia in HIV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5B6F-D1CF-65F3-CEDB-C41143EE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40C28"/>
                </a:solidFill>
                <a:latin typeface="Google Sans"/>
              </a:rPr>
              <a:t>I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nsufficient erythropoietin levels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serum immunoreactive erythropoietin in HIV infected patients across the spectrum of disease stages revealed that levels of the hormone failed to rise commensurately with increasing anaemia.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Nutritional deficiency, malabsorption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ART:</a:t>
            </a:r>
          </a:p>
          <a:p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Nucleoside Reverse Transcriptase Inhibitors (NRTIs) such as zidovudine (AZT) and lamivudine (3TC) </a:t>
            </a:r>
            <a:endParaRPr lang="en-GB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lvl="1"/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cause hematologic toxicity, including </a:t>
            </a:r>
            <a:r>
              <a:rPr lang="en-GB" b="0" i="0" dirty="0" err="1">
                <a:solidFill>
                  <a:srgbClr val="040C28"/>
                </a:solidFill>
                <a:effectLst/>
                <a:latin typeface="Google Sans"/>
              </a:rPr>
              <a:t>anemia</a:t>
            </a:r>
            <a:endParaRPr lang="en-GB" dirty="0">
              <a:solidFill>
                <a:srgbClr val="040C28"/>
              </a:solidFill>
              <a:latin typeface="Google Sans"/>
            </a:endParaRP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Tenofovir (</a:t>
            </a:r>
            <a:r>
              <a:rPr lang="en-GB" dirty="0">
                <a:solidFill>
                  <a:srgbClr val="040C28"/>
                </a:solidFill>
                <a:latin typeface="Google Sans"/>
              </a:rPr>
              <a:t>TDF)</a:t>
            </a:r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0D130-E408-57AD-8AEC-7973A311D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072" y="114300"/>
            <a:ext cx="2796691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4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D0D57E4-1E74-40B3-BEF8-0BD471EC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7" y="419100"/>
            <a:ext cx="11290468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E90F-4A7D-22DB-27AB-56178718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029" cy="734332"/>
          </a:xfrm>
        </p:spPr>
        <p:txBody>
          <a:bodyPr/>
          <a:lstStyle/>
          <a:p>
            <a:r>
              <a:rPr lang="en-UG" b="1" dirty="0">
                <a:latin typeface="+mn-lt"/>
              </a:rPr>
              <a:t>Blood Loss_Parasites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FE225-7D0D-A6CB-9858-26487D9F3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Hookworm</a:t>
            </a:r>
          </a:p>
          <a:p>
            <a:pPr lvl="1"/>
            <a:r>
              <a:rPr lang="en-GB" sz="2800" dirty="0" err="1"/>
              <a:t>Ancylostoma</a:t>
            </a:r>
            <a:r>
              <a:rPr lang="en-GB" sz="2800" dirty="0"/>
              <a:t> duodenale</a:t>
            </a:r>
          </a:p>
          <a:p>
            <a:pPr lvl="1"/>
            <a:r>
              <a:rPr lang="en-GB" sz="2800" dirty="0" err="1"/>
              <a:t>Nector</a:t>
            </a:r>
            <a:r>
              <a:rPr lang="en-GB" sz="2800" dirty="0"/>
              <a:t> americanus</a:t>
            </a:r>
          </a:p>
          <a:p>
            <a:pPr lvl="1"/>
            <a:endParaRPr lang="en-GB" sz="2800" dirty="0"/>
          </a:p>
          <a:p>
            <a:r>
              <a:rPr lang="en-GB" dirty="0"/>
              <a:t>Trichuris </a:t>
            </a:r>
            <a:r>
              <a:rPr lang="en-GB" dirty="0" err="1"/>
              <a:t>Trichura</a:t>
            </a:r>
            <a:endParaRPr lang="en-GB" dirty="0"/>
          </a:p>
          <a:p>
            <a:r>
              <a:rPr lang="en-GB" dirty="0"/>
              <a:t>Schistosoma Haematobium</a:t>
            </a:r>
          </a:p>
          <a:p>
            <a:pPr lvl="1"/>
            <a:r>
              <a:rPr lang="en-GB" sz="2800" dirty="0"/>
              <a:t>Bladder </a:t>
            </a: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67E07-F640-1CDD-A3FB-05AA0E09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798" y="716915"/>
            <a:ext cx="4445000" cy="2217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AB86D-79CF-2F49-A618-70D82986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798" y="2480519"/>
            <a:ext cx="2280218" cy="24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331EF-1495-6597-4957-916A5E2B0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870"/>
            <a:ext cx="5676900" cy="4785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/>
              <a:t>Parasites</a:t>
            </a:r>
          </a:p>
          <a:p>
            <a:r>
              <a:rPr lang="en-GB" sz="3000" dirty="0"/>
              <a:t>Plasmodium species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b="1" dirty="0"/>
              <a:t>Bacteria</a:t>
            </a:r>
          </a:p>
          <a:p>
            <a:r>
              <a:rPr lang="en-GB" sz="3000" dirty="0"/>
              <a:t>E. Coli</a:t>
            </a:r>
          </a:p>
          <a:p>
            <a:r>
              <a:rPr lang="en-GB" sz="3000" dirty="0"/>
              <a:t>Clostridium perfringens</a:t>
            </a:r>
          </a:p>
          <a:p>
            <a:r>
              <a:rPr lang="en-GB" sz="3000" dirty="0"/>
              <a:t>Mycobacteria pneumonia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F7D4FB-2500-16C5-034B-C0295D83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Increased Destruction of Red Blood Cells</a:t>
            </a:r>
            <a:endParaRPr lang="en-UG" b="1" baseline="-25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DEFD8-C536-8945-B505-E0AEAEB9538C}"/>
              </a:ext>
            </a:extLst>
          </p:cNvPr>
          <p:cNvSpPr txBox="1"/>
          <p:nvPr/>
        </p:nvSpPr>
        <p:spPr>
          <a:xfrm>
            <a:off x="6515100" y="4250778"/>
            <a:ext cx="55483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/>
              <a:t>Viruses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Infectious Mononucleosis (EBV)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Hepatitis A Virus</a:t>
            </a:r>
          </a:p>
        </p:txBody>
      </p:sp>
      <p:pic>
        <p:nvPicPr>
          <p:cNvPr id="7" name="Picture 4" descr="The chemistry of mosquito attraction | Hub">
            <a:extLst>
              <a:ext uri="{FF2B5EF4-FFF2-40B4-BE49-F238E27FC236}">
                <a16:creationId xmlns:a16="http://schemas.microsoft.com/office/drawing/2014/main" id="{CCCA5254-C81F-4AD6-6C15-547EA69D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35" y="1567583"/>
            <a:ext cx="2860715" cy="19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95FBE1-F487-0D68-22CC-9C4E55C48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5898">
            <a:off x="8067463" y="1551643"/>
            <a:ext cx="1601002" cy="155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FD2C-C6C1-BB7E-391D-4FFF56E4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1"/>
            <a:ext cx="10515600" cy="935038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Impaired Production</a:t>
            </a:r>
            <a:endParaRPr lang="en-UG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34181-540A-FEDF-B3B8-A1918849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351"/>
            <a:ext cx="5719763" cy="4835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Parasites</a:t>
            </a:r>
          </a:p>
          <a:p>
            <a:r>
              <a:rPr lang="en-GB" dirty="0"/>
              <a:t>Leishmania</a:t>
            </a:r>
          </a:p>
          <a:p>
            <a:r>
              <a:rPr lang="en-GB" dirty="0"/>
              <a:t>Diphyllobothrium Latum</a:t>
            </a:r>
          </a:p>
          <a:p>
            <a:pPr lvl="1"/>
            <a:r>
              <a:rPr lang="en-GB" sz="2800" dirty="0"/>
              <a:t>Impaired absorption of Vit. B12 </a:t>
            </a:r>
          </a:p>
          <a:p>
            <a:pPr lvl="1"/>
            <a:r>
              <a:rPr lang="en-GB" sz="2800" dirty="0"/>
              <a:t>Megaloblastic anaemia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Bacteria</a:t>
            </a:r>
          </a:p>
          <a:p>
            <a:r>
              <a:rPr lang="en-GB" dirty="0"/>
              <a:t>TB</a:t>
            </a:r>
          </a:p>
          <a:p>
            <a:r>
              <a:rPr lang="en-GB" dirty="0"/>
              <a:t>Helicobacter Pylori </a:t>
            </a:r>
          </a:p>
          <a:p>
            <a:pPr lvl="1"/>
            <a:r>
              <a:rPr lang="en-GB" sz="2800" dirty="0"/>
              <a:t>Vit B12 absorption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2E487-5467-382B-9879-5F57FCDCDCA2}"/>
              </a:ext>
            </a:extLst>
          </p:cNvPr>
          <p:cNvSpPr txBox="1"/>
          <p:nvPr/>
        </p:nvSpPr>
        <p:spPr>
          <a:xfrm>
            <a:off x="7786688" y="1985964"/>
            <a:ext cx="39147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Viruses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Parvovirus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Cytomegalovirus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Epstein-Barr-virus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Herpes virus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Varicella Zoster Virus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8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435E-086B-D821-E58B-9A3B0E92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615"/>
          </a:xfrm>
        </p:spPr>
        <p:txBody>
          <a:bodyPr/>
          <a:lstStyle/>
          <a:p>
            <a:r>
              <a:rPr lang="en-GB" b="1" dirty="0">
                <a:latin typeface="+mn-lt"/>
              </a:rPr>
              <a:t>Infection and Anaemia</a:t>
            </a:r>
            <a:endParaRPr lang="en-UG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EDB04-E229-56C9-A5F8-07379743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3695"/>
          </a:xfrm>
        </p:spPr>
        <p:txBody>
          <a:bodyPr>
            <a:normAutofit/>
          </a:bodyPr>
          <a:lstStyle/>
          <a:p>
            <a:r>
              <a:rPr lang="en-GB" dirty="0"/>
              <a:t>Infection or disease causes inflammation</a:t>
            </a:r>
          </a:p>
          <a:p>
            <a:r>
              <a:rPr lang="en-GB" dirty="0"/>
              <a:t>Changes in the Immune system </a:t>
            </a:r>
          </a:p>
          <a:p>
            <a:pPr lvl="1"/>
            <a:r>
              <a:rPr lang="en-GB" dirty="0"/>
              <a:t>Anaemia of inflammation. </a:t>
            </a:r>
          </a:p>
          <a:p>
            <a:pPr lvl="2"/>
            <a:r>
              <a:rPr lang="en-GB" dirty="0"/>
              <a:t>Low serum iron and normal/high ferritin levels</a:t>
            </a:r>
          </a:p>
          <a:p>
            <a:pPr lvl="1"/>
            <a:r>
              <a:rPr lang="en-GB" dirty="0"/>
              <a:t>Your body may not store and use iron normally.</a:t>
            </a:r>
          </a:p>
          <a:p>
            <a:pPr lvl="1"/>
            <a:r>
              <a:rPr lang="en-GB" dirty="0"/>
              <a:t>Decreases bioavailability of iron to host tissues </a:t>
            </a:r>
          </a:p>
          <a:p>
            <a:pPr lvl="2"/>
            <a:endParaRPr lang="en-GB" dirty="0"/>
          </a:p>
          <a:p>
            <a:r>
              <a:rPr lang="en-UG" sz="2600" dirty="0">
                <a:solidFill>
                  <a:srgbClr val="040C2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G" sz="2600" dirty="0">
                <a:solidFill>
                  <a:srgbClr val="040C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arasitic diseases </a:t>
            </a:r>
          </a:p>
          <a:p>
            <a:pPr lvl="1"/>
            <a:r>
              <a:rPr lang="en-UG" sz="2200" dirty="0">
                <a:solidFill>
                  <a:srgbClr val="040C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Both extracorporeal iron loss and anemia of inflammation</a:t>
            </a:r>
            <a:endParaRPr lang="en-GB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63479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F85A-0758-59F8-EE85-99553788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185"/>
          </a:xfrm>
        </p:spPr>
        <p:txBody>
          <a:bodyPr/>
          <a:lstStyle/>
          <a:p>
            <a:r>
              <a:rPr lang="en-GB" b="1" dirty="0">
                <a:latin typeface="+mn-lt"/>
              </a:rPr>
              <a:t>Anaemia in Acute </a:t>
            </a:r>
            <a:r>
              <a:rPr lang="en-UG" b="1" dirty="0">
                <a:latin typeface="+mn-lt"/>
              </a:rPr>
              <a:t>Infections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3324-8166-59C4-A94E-2F5CCDF82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Destruction of red blood cells by the parasite.</a:t>
            </a:r>
          </a:p>
          <a:p>
            <a:pPr lvl="1"/>
            <a:r>
              <a:rPr lang="en-GB" dirty="0"/>
              <a:t>E.g. in Malaria</a:t>
            </a:r>
          </a:p>
          <a:p>
            <a:pPr lvl="1"/>
            <a:endParaRPr lang="en-GB" dirty="0"/>
          </a:p>
          <a:p>
            <a:r>
              <a:rPr lang="en-GB" dirty="0"/>
              <a:t>Inhibition of medullary erythropoiesis</a:t>
            </a:r>
          </a:p>
          <a:p>
            <a:pPr lvl="1"/>
            <a:r>
              <a:rPr lang="en-GB" dirty="0" err="1"/>
              <a:t>Parvovirosis</a:t>
            </a:r>
            <a:r>
              <a:rPr lang="en-GB" dirty="0"/>
              <a:t> (Parvoviruses)</a:t>
            </a:r>
          </a:p>
          <a:p>
            <a:pPr marL="0" indent="0">
              <a:buNone/>
            </a:pP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06486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2CC3-4216-3DF3-8368-D96FA955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GB" b="1" dirty="0">
                <a:latin typeface="+mn-lt"/>
              </a:rPr>
              <a:t>Anaemia in chronic </a:t>
            </a:r>
            <a:r>
              <a:rPr lang="en-UG" b="1" dirty="0">
                <a:latin typeface="+mn-lt"/>
              </a:rPr>
              <a:t>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0FB77-784C-8B6C-5980-F603C768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2549525"/>
            <a:ext cx="10515600" cy="2914650"/>
          </a:xfrm>
        </p:spPr>
        <p:txBody>
          <a:bodyPr>
            <a:normAutofit/>
          </a:bodyPr>
          <a:lstStyle/>
          <a:p>
            <a:r>
              <a:rPr lang="en-GB" dirty="0"/>
              <a:t>Chronic infections (e.g., tuberculosis, lung abscess, and endocarditis)</a:t>
            </a:r>
          </a:p>
          <a:p>
            <a:r>
              <a:rPr lang="en-GB" dirty="0"/>
              <a:t>HIV infection</a:t>
            </a:r>
          </a:p>
          <a:p>
            <a:r>
              <a:rPr lang="en-GB" dirty="0"/>
              <a:t>Hook worm infestation</a:t>
            </a:r>
          </a:p>
          <a:p>
            <a:r>
              <a:rPr lang="en-GB" dirty="0"/>
              <a:t>Autoimmune diseases or diseases with inflammation </a:t>
            </a:r>
          </a:p>
          <a:p>
            <a:pPr lvl="1"/>
            <a:r>
              <a:rPr lang="en-GB" sz="2800" dirty="0"/>
              <a:t>Rheumatoid arthritis, lupus, ulcerative colitis, Crohn's disease</a:t>
            </a:r>
          </a:p>
        </p:txBody>
      </p:sp>
    </p:spTree>
    <p:extLst>
      <p:ext uri="{BB962C8B-B14F-4D97-AF65-F5344CB8AC3E}">
        <p14:creationId xmlns:p14="http://schemas.microsoft.com/office/powerpoint/2010/main" val="146123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08A7-43D9-E559-E59A-867525AF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r>
              <a:rPr lang="en-GB" dirty="0">
                <a:solidFill>
                  <a:srgbClr val="202124"/>
                </a:solidFill>
                <a:latin typeface="Google Sans"/>
              </a:rPr>
              <a:t>Anaemia in TB 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1D6F9-059E-21B7-A112-99CB39584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5243513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Nutritional deficiency, malabsorption</a:t>
            </a:r>
            <a:endParaRPr lang="en-GB" b="0" i="0" dirty="0">
              <a:solidFill>
                <a:srgbClr val="202124"/>
              </a:solidFill>
              <a:effectLst/>
              <a:latin typeface="Google Sans"/>
            </a:endParaRP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Low dietary intake is one of the causes resulting in IDA. </a:t>
            </a: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Loss of appetite, a classic symptom of TB, may be the reason for reduced dietary intake.</a:t>
            </a:r>
            <a:endParaRPr lang="en-GB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Anti-tuberculosis therapy</a:t>
            </a:r>
          </a:p>
          <a:p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vitamin D deficiency was associated with an increased risk of developing active TB</a:t>
            </a:r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 </a:t>
            </a:r>
            <a:endParaRPr lang="en-GB" dirty="0">
              <a:solidFill>
                <a:srgbClr val="040C28"/>
              </a:solidFill>
              <a:latin typeface="Google Sans"/>
            </a:endParaRPr>
          </a:p>
          <a:p>
            <a:r>
              <a:rPr lang="en-GB" b="0" i="0" dirty="0" err="1">
                <a:solidFill>
                  <a:srgbClr val="4D5156"/>
                </a:solidFill>
                <a:effectLst/>
                <a:latin typeface="Google Sans"/>
              </a:rPr>
              <a:t>Isonicotinic</a:t>
            </a:r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 acid hydrazide (isoniazid, INH), an antituberculosis agent, can cause sideroblastic anaemia as a side-effect</a:t>
            </a:r>
          </a:p>
          <a:p>
            <a:r>
              <a:rPr lang="en-GB" dirty="0">
                <a:solidFill>
                  <a:srgbClr val="040C28"/>
                </a:solidFill>
                <a:latin typeface="Google Sans"/>
              </a:rPr>
              <a:t>D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evelopment of immune haemolytic anaemia (IHA) during intermittent rifampicin administration</a:t>
            </a:r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FE588-7059-C9ED-89E9-9FC5E5B7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053" y="142873"/>
            <a:ext cx="2867948" cy="23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1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3BF1C0C6D9E4FBB5FEE4BC4B100D1" ma:contentTypeVersion="28" ma:contentTypeDescription="Create a new document." ma:contentTypeScope="" ma:versionID="9de85fd79bdf44096bb56d40431b246c">
  <xsd:schema xmlns:xsd="http://www.w3.org/2001/XMLSchema" xmlns:xs="http://www.w3.org/2001/XMLSchema" xmlns:p="http://schemas.microsoft.com/office/2006/metadata/properties" xmlns:ns2="98df5fae-d223-47c6-b404-12700d1af5f8" xmlns:ns3="8752884e-e047-4918-bf05-5227d9a8e506" xmlns:ns4="8d42e0dd-18ca-448e-996e-c2aaa315e839" targetNamespace="http://schemas.microsoft.com/office/2006/metadata/properties" ma:root="true" ma:fieldsID="22ce4fe4f0f51b690554d022bfd64858" ns2:_="" ns3:_="" ns4:_="">
    <xsd:import namespace="98df5fae-d223-47c6-b404-12700d1af5f8"/>
    <xsd:import namespace="8752884e-e047-4918-bf05-5227d9a8e506"/>
    <xsd:import namespace="8d42e0dd-18ca-448e-996e-c2aaa315e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k252aaa5d7654dc48bfb6a7e25aba0dd" minOccurs="0"/>
                <xsd:element ref="ns4:TaxCatchAll" minOccurs="0"/>
                <xsd:element ref="ns2:c7594fdb62a9436eaec39b12d3d1d6c7" minOccurs="0"/>
                <xsd:element ref="ns2:j1e5bf6c6b5c4a5488d284f84f6d57b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f5fae-d223-47c6-b404-12700d1af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252aaa5d7654dc48bfb6a7e25aba0dd" ma:index="15" nillable="true" ma:taxonomy="true" ma:internalName="k252aaa5d7654dc48bfb6a7e25aba0dd" ma:taxonomyFieldName="Country" ma:displayName="MCGL Country" ma:readOnly="false" ma:default="" ma:fieldId="{4252aaa5-d765-4dc4-8bfb-6a7e25aba0dd}" ma:taxonomyMulti="true" ma:sspId="b704c289-2b3b-45af-a6a7-9640d4e0aeeb" ma:termSetId="4945c31e-24a3-48ea-ae34-c0ae0ef254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7594fdb62a9436eaec39b12d3d1d6c7" ma:index="18" nillable="true" ma:taxonomy="true" ma:internalName="c7594fdb62a9436eaec39b12d3d1d6c7" ma:taxonomyFieldName="MCGL_x0020_Accelerator" ma:displayName="MCGL Accelerator" ma:readOnly="false" ma:default="" ma:fieldId="{c7594fdb-62a9-436e-aec3-9b12d3d1d6c7}" ma:taxonomyMulti="true" ma:sspId="b704c289-2b3b-45af-a6a7-9640d4e0aeeb" ma:termSetId="e6e03eee-2b9a-4e86-8279-7e50d8f0b0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e5bf6c6b5c4a5488d284f84f6d57be" ma:index="20" nillable="true" ma:taxonomy="true" ma:internalName="j1e5bf6c6b5c4a5488d284f84f6d57be" ma:taxonomyFieldName="High_x002d_impact_x0020_Intervention" ma:displayName="High-impact Intervention" ma:readOnly="false" ma:default="" ma:fieldId="{31e5bf6c-6b5c-4a54-88d2-84f84f6d57be}" ma:taxonomyMulti="true" ma:sspId="b704c289-2b3b-45af-a6a7-9640d4e0aeeb" ma:termSetId="2340cb37-154c-490f-a45f-e628ae23e4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704c289-2b3b-45af-a6a7-9640d4e0a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2884e-e047-4918-bf05-5227d9a8e5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2e0dd-18ca-448e-996e-c2aaa315e83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5818b53-3051-4c6e-89da-e62728af6d94}" ma:internalName="TaxCatchAll" ma:showField="CatchAllData" ma:web="71c45d75-c9c9-409a-a4e9-a617adc7c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7594fdb62a9436eaec39b12d3d1d6c7 xmlns="98df5fae-d223-47c6-b404-12700d1af5f8">
      <Terms xmlns="http://schemas.microsoft.com/office/infopath/2007/PartnerControls"/>
    </c7594fdb62a9436eaec39b12d3d1d6c7>
    <k252aaa5d7654dc48bfb6a7e25aba0dd xmlns="98df5fae-d223-47c6-b404-12700d1af5f8">
      <Terms xmlns="http://schemas.microsoft.com/office/infopath/2007/PartnerControls"/>
    </k252aaa5d7654dc48bfb6a7e25aba0dd>
    <j1e5bf6c6b5c4a5488d284f84f6d57be xmlns="98df5fae-d223-47c6-b404-12700d1af5f8">
      <Terms xmlns="http://schemas.microsoft.com/office/infopath/2007/PartnerControls"/>
    </j1e5bf6c6b5c4a5488d284f84f6d57be>
    <lcf76f155ced4ddcb4097134ff3c332f xmlns="98df5fae-d223-47c6-b404-12700d1af5f8">
      <Terms xmlns="http://schemas.microsoft.com/office/infopath/2007/PartnerControls"/>
    </lcf76f155ced4ddcb4097134ff3c332f>
    <TaxCatchAll xmlns="8d42e0dd-18ca-448e-996e-c2aaa315e839" xsi:nil="true"/>
  </documentManagement>
</p:properties>
</file>

<file path=customXml/itemProps1.xml><?xml version="1.0" encoding="utf-8"?>
<ds:datastoreItem xmlns:ds="http://schemas.openxmlformats.org/officeDocument/2006/customXml" ds:itemID="{7ECB7A63-24DA-4877-A70F-70D7996B2CFF}"/>
</file>

<file path=customXml/itemProps2.xml><?xml version="1.0" encoding="utf-8"?>
<ds:datastoreItem xmlns:ds="http://schemas.openxmlformats.org/officeDocument/2006/customXml" ds:itemID="{B8AA8CB3-2E07-4433-80A2-699E77440BEC}"/>
</file>

<file path=customXml/itemProps3.xml><?xml version="1.0" encoding="utf-8"?>
<ds:datastoreItem xmlns:ds="http://schemas.openxmlformats.org/officeDocument/2006/customXml" ds:itemID="{DB6E3AF0-D83A-41FD-8176-8CAF46BE64BD}"/>
</file>

<file path=docProps/app.xml><?xml version="1.0" encoding="utf-8"?>
<Properties xmlns="http://schemas.openxmlformats.org/officeDocument/2006/extended-properties" xmlns:vt="http://schemas.openxmlformats.org/officeDocument/2006/docPropsVTypes">
  <TotalTime>5669</TotalTime>
  <Words>359</Words>
  <Application>Microsoft Macintosh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Office Theme 2013 - 2022</vt:lpstr>
      <vt:lpstr> Anaemia and Infections </vt:lpstr>
      <vt:lpstr>PowerPoint Presentation</vt:lpstr>
      <vt:lpstr>Blood Loss_Parasites</vt:lpstr>
      <vt:lpstr>Increased Destruction of Red Blood Cells</vt:lpstr>
      <vt:lpstr>Impaired Production</vt:lpstr>
      <vt:lpstr>Infection and Anaemia</vt:lpstr>
      <vt:lpstr>Anaemia in Acute Infections</vt:lpstr>
      <vt:lpstr>Anaemia in chronic Infections</vt:lpstr>
      <vt:lpstr>Anaemia in TB </vt:lpstr>
      <vt:lpstr>Anaemia in HIV infection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Jolly Kashesya</dc:creator>
  <cp:lastModifiedBy>Mathea Pielemeier</cp:lastModifiedBy>
  <cp:revision>6</cp:revision>
  <dcterms:created xsi:type="dcterms:W3CDTF">2023-08-30T08:33:12Z</dcterms:created>
  <dcterms:modified xsi:type="dcterms:W3CDTF">2023-09-11T09:17:26Z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0x0101008543BF1C0C6D9E4FBB5FEE4BC4B100D1</vt:lpwstr>
  </property>
</Properties>
</file>