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ozz7LlIp/7pthNb9oiy7bgVmL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4A414B-BAD5-48ED-87C2-C6C1F259A1BD}">
  <a:tblStyle styleId="{744A414B-BAD5-48ED-87C2-C6C1F259A1B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71" d="100"/>
          <a:sy n="71" d="100"/>
        </p:scale>
        <p:origin x="7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6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05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70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216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19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66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76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34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4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08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28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47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32078" y="-51163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790111" y="3746491"/>
            <a:ext cx="11939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mo"/>
              <a:buNone/>
            </a:pPr>
            <a:r>
              <a:rPr lang="en-US" sz="6000" dirty="0">
                <a:solidFill>
                  <a:srgbClr val="1B4482"/>
                </a:solidFill>
                <a:latin typeface="Arimo"/>
                <a:ea typeface="Arimo"/>
                <a:cs typeface="Arimo"/>
                <a:sym typeface="Arimo"/>
              </a:rPr>
              <a:t>Long-term Consequences of PPH</a:t>
            </a:r>
            <a:endParaRPr sz="6000" dirty="0">
              <a:solidFill>
                <a:srgbClr val="1B4482"/>
              </a:solidFill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67150" y="6991163"/>
            <a:ext cx="153537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 dirty="0">
                <a:latin typeface="Arimo"/>
                <a:ea typeface="Arimo"/>
                <a:cs typeface="Arimo"/>
                <a:sym typeface="Arimo"/>
              </a:rPr>
              <a:t>João Paulo Souza,</a:t>
            </a:r>
            <a:r>
              <a:rPr lang="pt-BR" sz="2400" dirty="0">
                <a:latin typeface="Arimo"/>
                <a:ea typeface="Arimo"/>
                <a:cs typeface="Arimo"/>
                <a:sym typeface="Arimo"/>
              </a:rPr>
              <a:t> MD, PhD, Professor </a:t>
            </a:r>
            <a:r>
              <a:rPr lang="pt-BR" sz="2400" dirty="0" err="1">
                <a:latin typeface="Arimo"/>
                <a:ea typeface="Arimo"/>
                <a:cs typeface="Arimo"/>
                <a:sym typeface="Arimo"/>
              </a:rPr>
              <a:t>of</a:t>
            </a:r>
            <a:r>
              <a:rPr lang="pt-BR" sz="2400" dirty="0">
                <a:latin typeface="Arimo"/>
                <a:ea typeface="Arimo"/>
                <a:cs typeface="Arimo"/>
                <a:sym typeface="Arimo"/>
              </a:rPr>
              <a:t> Social Medicine (USP)</a:t>
            </a:r>
          </a:p>
          <a:p>
            <a:pPr marL="0" lvl="0" indent="0" algn="r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400" dirty="0">
                <a:latin typeface="Arimo"/>
                <a:ea typeface="Arimo"/>
                <a:cs typeface="Arimo"/>
                <a:sym typeface="Arimo"/>
              </a:rPr>
              <a:t>Director </a:t>
            </a:r>
            <a:r>
              <a:rPr lang="pt-BR" sz="2400" dirty="0" err="1">
                <a:latin typeface="Arimo"/>
                <a:ea typeface="Arimo"/>
                <a:cs typeface="Arimo"/>
                <a:sym typeface="Arimo"/>
              </a:rPr>
              <a:t>of</a:t>
            </a:r>
            <a:r>
              <a:rPr lang="pt-BR" sz="2400" dirty="0">
                <a:latin typeface="Arimo"/>
                <a:ea typeface="Arimo"/>
                <a:cs typeface="Arimo"/>
                <a:sym typeface="Arimo"/>
              </a:rPr>
              <a:t> BIREME/PAHO, </a:t>
            </a:r>
            <a:r>
              <a:rPr lang="pt-BR" sz="2400" dirty="0" err="1">
                <a:latin typeface="Arimo"/>
                <a:ea typeface="Arimo"/>
                <a:cs typeface="Arimo"/>
                <a:sym typeface="Arimo"/>
              </a:rPr>
              <a:t>Latin</a:t>
            </a:r>
            <a:r>
              <a:rPr lang="pt-BR" sz="2400" dirty="0">
                <a:latin typeface="Arimo"/>
                <a:ea typeface="Arimo"/>
                <a:cs typeface="Arimo"/>
                <a:sym typeface="Arimo"/>
              </a:rPr>
              <a:t> American </a:t>
            </a:r>
            <a:r>
              <a:rPr lang="pt-BR" sz="2400" dirty="0" err="1">
                <a:latin typeface="Arimo"/>
                <a:ea typeface="Arimo"/>
                <a:cs typeface="Arimo"/>
                <a:sym typeface="Arimo"/>
              </a:rPr>
              <a:t>and</a:t>
            </a:r>
            <a:r>
              <a:rPr lang="pt-BR" sz="2400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pt-BR" sz="2400" dirty="0" err="1">
                <a:latin typeface="Arimo"/>
                <a:ea typeface="Arimo"/>
                <a:cs typeface="Arimo"/>
                <a:sym typeface="Arimo"/>
              </a:rPr>
              <a:t>Caribbean</a:t>
            </a:r>
            <a:r>
              <a:rPr lang="pt-BR" sz="2400" dirty="0">
                <a:latin typeface="Arimo"/>
                <a:ea typeface="Arimo"/>
                <a:cs typeface="Arimo"/>
                <a:sym typeface="Arimo"/>
              </a:rPr>
              <a:t> Center for Health </a:t>
            </a:r>
            <a:r>
              <a:rPr lang="pt-BR" sz="2400" dirty="0" err="1">
                <a:latin typeface="Arimo"/>
                <a:ea typeface="Arimo"/>
                <a:cs typeface="Arimo"/>
                <a:sym typeface="Arimo"/>
              </a:rPr>
              <a:t>Sciences</a:t>
            </a:r>
            <a:r>
              <a:rPr lang="pt-BR" sz="2400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pt-BR" sz="2400" dirty="0" err="1">
                <a:latin typeface="Arimo"/>
                <a:ea typeface="Arimo"/>
                <a:cs typeface="Arimo"/>
                <a:sym typeface="Arimo"/>
              </a:rPr>
              <a:t>Information</a:t>
            </a:r>
            <a:endParaRPr sz="24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32078" y="-51163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15400" y="3006100"/>
            <a:ext cx="153537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20943-D1B1-8B1A-A16A-99DF4754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875800-F862-1E96-5163-A5692398A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48" y="-51163"/>
            <a:ext cx="16101303" cy="1014132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48F85BD-78E7-69DB-7EE2-C928BD31E860}"/>
              </a:ext>
            </a:extLst>
          </p:cNvPr>
          <p:cNvSpPr/>
          <p:nvPr/>
        </p:nvSpPr>
        <p:spPr>
          <a:xfrm>
            <a:off x="16728156" y="0"/>
            <a:ext cx="1518900" cy="10235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6;p2">
            <a:extLst>
              <a:ext uri="{FF2B5EF4-FFF2-40B4-BE49-F238E27FC236}">
                <a16:creationId xmlns:a16="http://schemas.microsoft.com/office/drawing/2014/main" id="{D57D633C-FAA3-D6D5-10F6-181695280807}"/>
              </a:ext>
            </a:extLst>
          </p:cNvPr>
          <p:cNvSpPr txBox="1">
            <a:spLocks/>
          </p:cNvSpPr>
          <p:nvPr/>
        </p:nvSpPr>
        <p:spPr>
          <a:xfrm>
            <a:off x="7135784" y="307738"/>
            <a:ext cx="105160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2"/>
              </a:buClr>
              <a:buSzPts val="4400"/>
              <a:buFont typeface="Arimo"/>
              <a:buNone/>
            </a:pPr>
            <a:r>
              <a:rPr lang="en-US" sz="5000">
                <a:solidFill>
                  <a:srgbClr val="1B4482"/>
                </a:solidFill>
                <a:latin typeface="Arimo"/>
                <a:ea typeface="Arimo"/>
                <a:cs typeface="Arimo"/>
                <a:sym typeface="Arimo"/>
              </a:rPr>
              <a:t>Long-term Consequences of PPH</a:t>
            </a:r>
            <a:endParaRPr lang="en-US" sz="5000" dirty="0">
              <a:solidFill>
                <a:srgbClr val="1B44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5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32078" y="-51163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415400" y="1863100"/>
            <a:ext cx="11939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mo"/>
              <a:buNone/>
            </a:pPr>
            <a:r>
              <a:rPr lang="en-US" sz="5000" dirty="0">
                <a:solidFill>
                  <a:srgbClr val="1B4482"/>
                </a:solidFill>
                <a:latin typeface="Arimo"/>
                <a:ea typeface="Arimo"/>
                <a:cs typeface="Arimo"/>
                <a:sym typeface="Arimo"/>
              </a:rPr>
              <a:t>Final considerations</a:t>
            </a:r>
            <a:endParaRPr sz="5000" dirty="0">
              <a:solidFill>
                <a:srgbClr val="1B4482"/>
              </a:solidFill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15400" y="3006100"/>
            <a:ext cx="153537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latin typeface="Arimo"/>
                <a:ea typeface="Arimo"/>
                <a:cs typeface="Arimo"/>
                <a:sym typeface="Arimo"/>
              </a:rPr>
              <a:t>Survivors of PPH may present long-term complications and sequelae with a variable degree of severity</a:t>
            </a:r>
          </a:p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latin typeface="Arimo"/>
                <a:ea typeface="Arimo"/>
                <a:cs typeface="Arimo"/>
                <a:sym typeface="Arimo"/>
              </a:rPr>
              <a:t>Some of the long-term complications may affect the quality of life and increase the risk of additional complications and mortality</a:t>
            </a:r>
          </a:p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latin typeface="Arimo"/>
                <a:ea typeface="Arimo"/>
                <a:cs typeface="Arimo"/>
                <a:sym typeface="Arimo"/>
              </a:rPr>
              <a:t>Long-term cohort studies of survivors of PPH and other maternal near-misses are needed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64547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32078" y="-51163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228039" y="252660"/>
            <a:ext cx="11939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mo"/>
              <a:buNone/>
            </a:pPr>
            <a:r>
              <a:rPr lang="en-US" sz="5000" dirty="0">
                <a:solidFill>
                  <a:srgbClr val="1B4482"/>
                </a:solidFill>
                <a:latin typeface="Arimo"/>
                <a:ea typeface="Arimo"/>
                <a:cs typeface="Arimo"/>
                <a:sym typeface="Arimo"/>
              </a:rPr>
              <a:t>References</a:t>
            </a:r>
            <a:endParaRPr sz="5000" dirty="0">
              <a:solidFill>
                <a:srgbClr val="1B4482"/>
              </a:solidFill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05465" y="1818745"/>
            <a:ext cx="5618551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1: Kellum JA,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Romagnani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P,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Ashuntantang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G,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Ronco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C,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Zarbock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A, Anders HJ. Acute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kidney injury. Nat Rev Dis Primers. 2021 Jul 15;7(1):52.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10.1038/s41572-021-00284-z. PMID: 34267223.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2: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Cecatti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JG, Souza JP,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Parpinelli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MA, Haddad SM, Camargo RS,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Pacagnella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RC,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Silveira C,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Zanardi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DT, Costa ML, Pinto e Silva JL,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Passini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R Jr,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Surita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FG,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Sousa MH, Calderon IM, Say L, Pattinson RC; Brazilian Network for Surveillance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of Severe Maternal Morbidity. Brazilian network for the surveillance of maternal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potentially life threatening morbidity and maternal near-miss and a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multidimensional evaluation of their long term consequences.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Reprod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Health. 2009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Sep 24;6:15.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10.1186/1742-4755-6-15. PMID: 19778437; PMCID: PMC2760504.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3: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Pacagnella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RC,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Cecatti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JG, Camargo RP, Silveira C,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Zanardi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DT, Souza JP,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Parpinelli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MA, Haddad SM. Rationale for a long-term evaluation of the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consequences of potentially life-threatening maternal conditions and maternal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"near-miss" incidents using a multidimensional approach. J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Obstet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Gynaecol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Can.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2010 Aug;32(8):730-8.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10.1016/s1701-2163(16)34612-6. PMID: 21050503.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4: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Pacagnella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RC,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Borovac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-Pinheiro A, Silveira C,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Siani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Morais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S, Argenton JLP,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Souza JP, Weeks AD,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Cecatti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JG. The golden hour for postpartum hemorrhage: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Results from a prospective cohort study. Int J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Gynaecol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Obstet. 2022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Mar;156(3):450-458.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10.1002/ijgo.13823.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Epub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2021 Jul 22. PMID: 34254311.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5: Camargo RS,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Pacagnella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RC,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Cecatti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JG,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Parpinelli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MA, Souza JP, Sousa MH.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Subsequent reproductive outcome in women who have experienced a potentially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life-threatening condition or a maternal near-miss during pregnancy. Clinics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(Sao Paulo). 2011;66(8):1367-72.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10.1590/s1807-59322011000800010. PMID: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21915485; PMCID: PMC3161213.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6: Al-Sharafi BA, Askar F, Qais AA. Management of a patient with Sheehan's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syndrome and diabetes insipidus complicated by recurrent hyponatremia.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Endocrinol Diabetes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Metab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Case Rep. 2021 Sep 1;2021:21-0078.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10.1530/EDM-21-0078.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Epub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ahead of print. PMID: 34515663; PMCID: PMC8495719.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7: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Zaat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TR, van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Steijn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ME, de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Haan-Jebbink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JM,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Olff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Stramrood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CAI, van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Pampus</a:t>
            </a: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MG. Posttraumatic stress disorder related to postpartum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haemorrhage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A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systematic review.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Eur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J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Obstet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Gynecol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Reprod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Biol. 2018 Jun;225:214-220.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10.1016/j.ejogrb.2018.04.012.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Epub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2018 May 2. PMID: 29747143.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AEB384CE-6380-79B5-3EDD-62B4C08A8CA6}"/>
              </a:ext>
            </a:extLst>
          </p:cNvPr>
          <p:cNvSpPr txBox="1">
            <a:spLocks/>
          </p:cNvSpPr>
          <p:nvPr/>
        </p:nvSpPr>
        <p:spPr>
          <a:xfrm>
            <a:off x="6471185" y="1799587"/>
            <a:ext cx="5952103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8: Papanikolaou J, Makris D,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Tsolaki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V,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Spathoulas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K,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Zakynthinos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E. Post-partum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hemorrhage complicated by reverse-Takotsubo cardiogenic shock; a novel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therapeutic approach. Am J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Emerg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Med. 2017 Jun;35(6):935.e1-935.e3.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10.1016/j.ajem.2016.12.034.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Epub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2016 Dec 19. PMID: 28012808.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9: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Soro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MP, Denys A, de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Rham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M, Baud D. Short &amp; long term adverse outcomes after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arterial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embolisation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for the treatment of postpartum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haemorrhage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a systematic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review.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Eur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Radiol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. 2017 Feb;27(2):749-762.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10.1007/s00330-016-4395-2.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Epub</a:t>
            </a: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2016 May 26. PMID: 27229338.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10: Aggarwal RS, Mishra VV,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Jasani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AF,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Gumber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M. Acute renal failure in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pregnancy: our experience. Saudi J Kidney Dis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Transpl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. 2014 Mar;25(2):450-5.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10.4103/1319-2442.128621. PMID: 24626025.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11: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Héquet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D,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Ricbourg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A,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Sebbag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D, Rossignol M,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Lubrano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S,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Barranger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E.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Placenta accreta :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dépistage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prise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charge et complications [Placenta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accreta: screening, management and complications].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Gynecol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Obstet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Fertil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. 2013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Jan;41(1):31-7. French.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10.1016/j.gyobfe.2012.11.001.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Epub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2013 Jan 3.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PMID: 23291052.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12: Wagner KS,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Ronsmans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C, Thomas SL, Calvert C, Adler A,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Ganaba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R,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Goufodji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S,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Filippi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V. Women who experience obstetric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haemorrhage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are at higher risk of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anaemia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, in both rich and poor countries. Trop Med Int Health. 2012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Jan;17(1):9-22.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10.1111/j.1365-3156.2011.02883.x.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Epub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2011 Sep 29. PMID: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21955293.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13: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Motomura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K,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Ganchimeg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T, Nagata C, Ota E, Vogel JP,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Betran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AP,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Torloni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MR,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Jayaratne K,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Jwa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SC, Mittal S, Dy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Recidoro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Z, Matsumoto K, Fujieda M,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Nafiou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I,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Yunis K, Qureshi Z, Souza JP, Mori R. Incidence and outcomes of uterine rupture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among women with prior caesarean section: WHO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Multicountry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Survey on Maternal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and Newborn Health. Sci Rep. 2017 Mar 10;7:44093.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10.1038/srep44093. PMID: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28281576; PMCID: PMC5345021.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14: Vogel JP, Souza JP, Mori R,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Morisaki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N,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Lumbiganon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P,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Laopaiboon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M, Ortiz-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Panozo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E, Hernandez B, Pérez-Cuevas R, Roy M, Mittal S,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Cecatti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JG,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Tunçalp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Ö,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Gülmezoglu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AM; WHO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Multicountry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Survey on Maternal and Newborn Health Research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Network. Maternal complications and perinatal mortality: findings of the World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Health Organization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Multicountry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Survey on Maternal and Newborn Health. BJOG.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2014 Mar;121 Suppl 1:76-88.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10.1111/1471-0528.12633. Erratum in: BJOG. 2015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Feb;122(3):451. PMID: 24641538.</a:t>
            </a:r>
          </a:p>
        </p:txBody>
      </p:sp>
      <p:sp>
        <p:nvSpPr>
          <p:cNvPr id="3" name="Google Shape;97;p2">
            <a:extLst>
              <a:ext uri="{FF2B5EF4-FFF2-40B4-BE49-F238E27FC236}">
                <a16:creationId xmlns:a16="http://schemas.microsoft.com/office/drawing/2014/main" id="{78311634-167D-2E06-D71B-BA69A59B71FD}"/>
              </a:ext>
            </a:extLst>
          </p:cNvPr>
          <p:cNvSpPr txBox="1">
            <a:spLocks/>
          </p:cNvSpPr>
          <p:nvPr/>
        </p:nvSpPr>
        <p:spPr>
          <a:xfrm>
            <a:off x="12423288" y="1752779"/>
            <a:ext cx="5211927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15: Sheldon WR, Blum J, Vogel JP, Souza JP,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Gülmezoglu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AM,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Winikoff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B; WHO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Multicountry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Survey on Maternal and Newborn Health Research Network. Postpartum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haemorrhage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management, risks, and maternal outcomes: findings from the World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Health Organization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Multicountry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Survey on Maternal and Newborn Health. BJOG.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2014 Mar;121 Suppl 1:5-13.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10.1111/1471-0528.12636. PMID: 24641530.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16: Souza JP,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Gülmezoglu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AM, Vogel J,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Carroli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G,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Lumbiganon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P, Qureshi Z, Costa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MJ,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Fawole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B, Mugerwa Y,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Nafiou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I, Neves I,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Wolomby-Molondo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JJ, Bang HT,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Cheang</a:t>
            </a: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K,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Chuyun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K, Jayaratne K,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Jayathilaka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CA, Mazhar SB, Mori R, Mustafa ML, Pathak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LR, Perera D,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Rathavy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T,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Recidoro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Z, Roy M,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Ruyan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P, Shrestha N,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Taneepanichsku</a:t>
            </a: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S, Tien NV,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Ganchimeg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T,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Wehbe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Yadamsuren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B, Yan W, Yunis K,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Bataglia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V,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Cecatti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JG, Hernandez-Prado B,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Nardin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JM, Narváez A, Ortiz-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Panozo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E, Pérez-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Cuevas R, Valladares E,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Zavaleta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N,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Armson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A, Crowther C, Hogue C, Lindmark G,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Mittal S, Pattinson R, Stanton ME,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Campodonico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L, Cuesta C, Giordano D,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Intarut</a:t>
            </a: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N,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Laopaiboon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M, Bahl R,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Martines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J, Mathai M,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Merialdi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M, Say L. Moving beyond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essential interventions for reduction of maternal mortality (the WHO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Multicountry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Survey on Maternal and Newborn Health): a cross-sectional study.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Lancet. 2013 May 18;381(9879):1747-55.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10.1016/S0140-6736(13)60686-8. PMID: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23683641.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endParaRPr lang="en-US" sz="900" dirty="0"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17: Souza JP,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Bellissimo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-Rodrigues F, Santos LLD. Maternal Mortality: An Eco-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Social Phenomenon that Calls for Systemic Action. Rev Bras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Ginecol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Obstet. 2020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Apr;42(4):169-173.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doi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: 10.1055/s-0040-1710041. </a:t>
            </a:r>
            <a:r>
              <a:rPr lang="en-US" sz="900" dirty="0" err="1">
                <a:latin typeface="Arimo"/>
                <a:ea typeface="Arimo"/>
                <a:cs typeface="Arimo"/>
                <a:sym typeface="Arimo"/>
              </a:rPr>
              <a:t>Epub</a:t>
            </a: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 2020 Apr 24. PMID:</a:t>
            </a:r>
          </a:p>
          <a:p>
            <a:pPr marL="0" indent="0">
              <a:lnSpc>
                <a:spcPct val="115000"/>
              </a:lnSpc>
              <a:spcBef>
                <a:spcPts val="434"/>
              </a:spcBef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900" dirty="0">
                <a:latin typeface="Arimo"/>
                <a:ea typeface="Arimo"/>
                <a:cs typeface="Arimo"/>
                <a:sym typeface="Arimo"/>
              </a:rPr>
              <a:t>32330957; PMCID: PMC10316832.</a:t>
            </a:r>
          </a:p>
        </p:txBody>
      </p:sp>
    </p:spTree>
    <p:extLst>
      <p:ext uri="{BB962C8B-B14F-4D97-AF65-F5344CB8AC3E}">
        <p14:creationId xmlns:p14="http://schemas.microsoft.com/office/powerpoint/2010/main" val="314384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32078" y="-51163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415400" y="1863100"/>
            <a:ext cx="11939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mo"/>
              <a:buNone/>
            </a:pPr>
            <a:r>
              <a:rPr lang="en-US" sz="5000" dirty="0">
                <a:solidFill>
                  <a:srgbClr val="1B4482"/>
                </a:solidFill>
                <a:latin typeface="Arimo"/>
                <a:ea typeface="Arimo"/>
                <a:cs typeface="Arimo"/>
                <a:sym typeface="Arimo"/>
              </a:rPr>
              <a:t>Conflict of Interest and Bias</a:t>
            </a:r>
            <a:endParaRPr sz="5000" dirty="0">
              <a:solidFill>
                <a:srgbClr val="1B4482"/>
              </a:solidFill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15400" y="3006100"/>
            <a:ext cx="153537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No commercial conflict of interest</a:t>
            </a:r>
          </a:p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Published previous research on PPH and particularly on severe maternal morbidity and maternal near miss</a:t>
            </a:r>
          </a:p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ICU background which may bias my perspective towards severe cases</a:t>
            </a:r>
          </a:p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I did not use any Large Language Models in this presentation</a:t>
            </a:r>
          </a:p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I currently work at the Pan American Health Organization, but 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the views expressed do not necessarily represent the decisions, policy, or views of PAHO or WHO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Arimo"/>
              <a:cs typeface="Calibri" panose="020F0502020204030204" pitchFamily="34" charset="0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12012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32078" y="-51163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415400" y="1863100"/>
            <a:ext cx="11939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mo"/>
              <a:buNone/>
            </a:pPr>
            <a:r>
              <a:rPr lang="en-US" sz="5000" dirty="0">
                <a:solidFill>
                  <a:srgbClr val="1B4482"/>
                </a:solidFill>
                <a:latin typeface="Arimo"/>
                <a:ea typeface="Arimo"/>
                <a:cs typeface="Arimo"/>
                <a:sym typeface="Arimo"/>
              </a:rPr>
              <a:t>Source of information</a:t>
            </a:r>
            <a:endParaRPr sz="5000" dirty="0">
              <a:solidFill>
                <a:srgbClr val="1B4482"/>
              </a:solidFill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15400" y="3006100"/>
            <a:ext cx="153537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latin typeface="Arimo"/>
                <a:ea typeface="Arimo"/>
                <a:cs typeface="Arimo"/>
                <a:sym typeface="Arimo"/>
              </a:rPr>
              <a:t>Literature search</a:t>
            </a:r>
          </a:p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latin typeface="Arimo"/>
                <a:ea typeface="Arimo"/>
                <a:cs typeface="Arimo"/>
                <a:sym typeface="Arimo"/>
              </a:rPr>
              <a:t>Few cohort studies on the long-term consequences of PPH</a:t>
            </a:r>
          </a:p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latin typeface="Arimo"/>
                <a:ea typeface="Arimo"/>
                <a:cs typeface="Arimo"/>
                <a:sym typeface="Arimo"/>
              </a:rPr>
              <a:t>Information is fragmented</a:t>
            </a:r>
          </a:p>
          <a:p>
            <a:pPr marL="571500" indent="-571500">
              <a:lnSpc>
                <a:spcPct val="115000"/>
              </a:lnSpc>
              <a:spcBef>
                <a:spcPts val="434"/>
              </a:spcBef>
              <a:buSzPts val="2800"/>
            </a:pPr>
            <a:r>
              <a:rPr lang="en-US" sz="4000" dirty="0">
                <a:latin typeface="Arimo"/>
                <a:ea typeface="Arimo"/>
                <a:cs typeface="Arimo"/>
                <a:sym typeface="Arimo"/>
              </a:rPr>
              <a:t>Some information is derived from gynecological studies, maternal near-miss studies and general critical care studies </a:t>
            </a: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lang="en-US" sz="4000" dirty="0"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02582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32078" y="-51163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15400" y="3006100"/>
            <a:ext cx="153537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20943-D1B1-8B1A-A16A-99DF4754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60F051-6E4B-C990-DDB4-425825208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20" y="5730240"/>
            <a:ext cx="17750660" cy="7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1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32078" y="-51163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15400" y="3006100"/>
            <a:ext cx="153537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20943-D1B1-8B1A-A16A-99DF4754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6EBCE6-2FEA-6A99-FABE-8E8BCCCE7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38" y="3359220"/>
            <a:ext cx="17606262" cy="30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9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32078" y="-51163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15400" y="3006100"/>
            <a:ext cx="153537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20943-D1B1-8B1A-A16A-99DF4754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994F3D-BDC5-AF1E-3723-B0F32D4F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10" y="2407920"/>
            <a:ext cx="17557592" cy="37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1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32078" y="-51163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15400" y="3006100"/>
            <a:ext cx="153537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20943-D1B1-8B1A-A16A-99DF4754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6C758F-70EE-0078-47DB-1A08E4ED8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79" b="67219"/>
          <a:stretch/>
        </p:blipFill>
        <p:spPr>
          <a:xfrm>
            <a:off x="223616" y="1900236"/>
            <a:ext cx="17783730" cy="30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5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32078" y="-147416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15400" y="3006100"/>
            <a:ext cx="153537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20943-D1B1-8B1A-A16A-99DF4754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6C758F-70EE-0078-47DB-1A08E4ED8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04" r="60230" b="15339"/>
          <a:stretch/>
        </p:blipFill>
        <p:spPr>
          <a:xfrm>
            <a:off x="457200" y="1775525"/>
            <a:ext cx="11462122" cy="79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4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0" y="0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15400" y="3006100"/>
            <a:ext cx="153537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15000"/>
              </a:lnSpc>
              <a:spcBef>
                <a:spcPts val="434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sz="4000" dirty="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20943-D1B1-8B1A-A16A-99DF4754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6C758F-70EE-0078-47DB-1A08E4ED8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85" t="21652"/>
          <a:stretch/>
        </p:blipFill>
        <p:spPr>
          <a:xfrm>
            <a:off x="2459542" y="1692276"/>
            <a:ext cx="14282487" cy="81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0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3BF1C0C6D9E4FBB5FEE4BC4B100D1" ma:contentTypeVersion="28" ma:contentTypeDescription="Create a new document." ma:contentTypeScope="" ma:versionID="9de85fd79bdf44096bb56d40431b246c">
  <xsd:schema xmlns:xsd="http://www.w3.org/2001/XMLSchema" xmlns:xs="http://www.w3.org/2001/XMLSchema" xmlns:p="http://schemas.microsoft.com/office/2006/metadata/properties" xmlns:ns2="98df5fae-d223-47c6-b404-12700d1af5f8" xmlns:ns3="8752884e-e047-4918-bf05-5227d9a8e506" xmlns:ns4="8d42e0dd-18ca-448e-996e-c2aaa315e839" targetNamespace="http://schemas.microsoft.com/office/2006/metadata/properties" ma:root="true" ma:fieldsID="22ce4fe4f0f51b690554d022bfd64858" ns2:_="" ns3:_="" ns4:_="">
    <xsd:import namespace="98df5fae-d223-47c6-b404-12700d1af5f8"/>
    <xsd:import namespace="8752884e-e047-4918-bf05-5227d9a8e506"/>
    <xsd:import namespace="8d42e0dd-18ca-448e-996e-c2aaa315e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k252aaa5d7654dc48bfb6a7e25aba0dd" minOccurs="0"/>
                <xsd:element ref="ns4:TaxCatchAll" minOccurs="0"/>
                <xsd:element ref="ns2:c7594fdb62a9436eaec39b12d3d1d6c7" minOccurs="0"/>
                <xsd:element ref="ns2:j1e5bf6c6b5c4a5488d284f84f6d57b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f5fae-d223-47c6-b404-12700d1af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252aaa5d7654dc48bfb6a7e25aba0dd" ma:index="15" nillable="true" ma:taxonomy="true" ma:internalName="k252aaa5d7654dc48bfb6a7e25aba0dd" ma:taxonomyFieldName="Country" ma:displayName="MCGL Country" ma:readOnly="false" ma:default="" ma:fieldId="{4252aaa5-d765-4dc4-8bfb-6a7e25aba0dd}" ma:taxonomyMulti="true" ma:sspId="b704c289-2b3b-45af-a6a7-9640d4e0aeeb" ma:termSetId="4945c31e-24a3-48ea-ae34-c0ae0ef254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7594fdb62a9436eaec39b12d3d1d6c7" ma:index="18" nillable="true" ma:taxonomy="true" ma:internalName="c7594fdb62a9436eaec39b12d3d1d6c7" ma:taxonomyFieldName="MCGL_x0020_Accelerator" ma:displayName="MCGL Accelerator" ma:readOnly="false" ma:default="" ma:fieldId="{c7594fdb-62a9-436e-aec3-9b12d3d1d6c7}" ma:taxonomyMulti="true" ma:sspId="b704c289-2b3b-45af-a6a7-9640d4e0aeeb" ma:termSetId="e6e03eee-2b9a-4e86-8279-7e50d8f0b0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e5bf6c6b5c4a5488d284f84f6d57be" ma:index="20" nillable="true" ma:taxonomy="true" ma:internalName="j1e5bf6c6b5c4a5488d284f84f6d57be" ma:taxonomyFieldName="High_x002d_impact_x0020_Intervention" ma:displayName="High-impact Intervention" ma:readOnly="false" ma:default="" ma:fieldId="{31e5bf6c-6b5c-4a54-88d2-84f84f6d57be}" ma:taxonomyMulti="true" ma:sspId="b704c289-2b3b-45af-a6a7-9640d4e0aeeb" ma:termSetId="2340cb37-154c-490f-a45f-e628ae23e4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704c289-2b3b-45af-a6a7-9640d4e0a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2884e-e047-4918-bf05-5227d9a8e5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2e0dd-18ca-448e-996e-c2aaa315e83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5818b53-3051-4c6e-89da-e62728af6d94}" ma:internalName="TaxCatchAll" ma:showField="CatchAllData" ma:web="71c45d75-c9c9-409a-a4e9-a617adc7c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7594fdb62a9436eaec39b12d3d1d6c7 xmlns="98df5fae-d223-47c6-b404-12700d1af5f8">
      <Terms xmlns="http://schemas.microsoft.com/office/infopath/2007/PartnerControls"/>
    </c7594fdb62a9436eaec39b12d3d1d6c7>
    <k252aaa5d7654dc48bfb6a7e25aba0dd xmlns="98df5fae-d223-47c6-b404-12700d1af5f8">
      <Terms xmlns="http://schemas.microsoft.com/office/infopath/2007/PartnerControls"/>
    </k252aaa5d7654dc48bfb6a7e25aba0dd>
    <j1e5bf6c6b5c4a5488d284f84f6d57be xmlns="98df5fae-d223-47c6-b404-12700d1af5f8">
      <Terms xmlns="http://schemas.microsoft.com/office/infopath/2007/PartnerControls"/>
    </j1e5bf6c6b5c4a5488d284f84f6d57be>
    <lcf76f155ced4ddcb4097134ff3c332f xmlns="98df5fae-d223-47c6-b404-12700d1af5f8">
      <Terms xmlns="http://schemas.microsoft.com/office/infopath/2007/PartnerControls"/>
    </lcf76f155ced4ddcb4097134ff3c332f>
    <TaxCatchAll xmlns="8d42e0dd-18ca-448e-996e-c2aaa315e839" xsi:nil="true"/>
  </documentManagement>
</p:properties>
</file>

<file path=customXml/itemProps1.xml><?xml version="1.0" encoding="utf-8"?>
<ds:datastoreItem xmlns:ds="http://schemas.openxmlformats.org/officeDocument/2006/customXml" ds:itemID="{D20D439F-1DC1-44F6-A710-9AB4E4C17544}"/>
</file>

<file path=customXml/itemProps2.xml><?xml version="1.0" encoding="utf-8"?>
<ds:datastoreItem xmlns:ds="http://schemas.openxmlformats.org/officeDocument/2006/customXml" ds:itemID="{7480357D-F807-4E2B-B9DA-098D5BFC2707}"/>
</file>

<file path=customXml/itemProps3.xml><?xml version="1.0" encoding="utf-8"?>
<ds:datastoreItem xmlns:ds="http://schemas.openxmlformats.org/officeDocument/2006/customXml" ds:itemID="{1FBAD122-C20A-4A62-B028-559B93A4363D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1546</Words>
  <Application>Microsoft Macintosh PowerPoint</Application>
  <PresentationFormat>Custom</PresentationFormat>
  <Paragraphs>123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Arimo</vt:lpstr>
      <vt:lpstr>Arial</vt:lpstr>
      <vt:lpstr>Office Theme</vt:lpstr>
      <vt:lpstr>Long-term Consequences of PPH</vt:lpstr>
      <vt:lpstr>Conflict of Interest and Bias</vt:lpstr>
      <vt:lpstr>Source of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considerations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Mathea Pielemeier</cp:lastModifiedBy>
  <cp:revision>6</cp:revision>
  <dcterms:created xsi:type="dcterms:W3CDTF">2006-08-16T00:00:00Z</dcterms:created>
  <dcterms:modified xsi:type="dcterms:W3CDTF">2023-09-13T11:20:13Z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0x0101008543BF1C0C6D9E4FBB5FEE4BC4B100D1</vt:lpwstr>
  </property>
</Properties>
</file>