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7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2E4414-83AF-4B38-94EF-6234F621E692}" type="datetimeFigureOut">
              <a:rPr lang="en-US" smtClean="0"/>
              <a:t>9/12/23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F5237-2D6B-484F-8876-E7946B1BC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50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4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2314638c96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2314638c961_0_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g2314638c961_0_0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00" cy="464700"/>
          </a:xfrm>
          <a:prstGeom prst="rect">
            <a:avLst/>
          </a:prstGeom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D4300-2616-1256-95EC-6B6B89C9FB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6F6A4-5D0A-EBFA-84E3-5EDF63F012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367D9F-8D00-31A1-3795-FC7816CAC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7283-33AF-47A3-88C7-10C02B42A3A5}" type="datetimeFigureOut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54690-AAD7-98E8-1769-02C386173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FD72C-AD28-17E6-5C5F-99B59EA47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15AE-85CE-48B1-87F5-8398C06EC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304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075E1-8F09-5C87-DBE4-0905F59DD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18563D-8A7C-FDAC-6B57-F356AFCC4F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643CA4-E104-6FDA-6E62-0DD596E71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7283-33AF-47A3-88C7-10C02B42A3A5}" type="datetimeFigureOut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D2E66-BE97-A57D-C6B4-8E4ED470E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62C8C-578B-44FD-A15E-0999AF316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15AE-85CE-48B1-87F5-8398C06EC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76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57F0C3-C61F-7DB1-95FC-C017BCB0F0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8750DE-4EF4-CAB0-99C9-13F81302E0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53249-A210-E71A-2A82-A88D8360F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7283-33AF-47A3-88C7-10C02B42A3A5}" type="datetimeFigureOut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1FEDB-B3EB-86D0-A61A-13D7915F3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9A8047-61B1-68FA-A765-DDBD663DE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15AE-85CE-48B1-87F5-8398C06EC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992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ody Text 2">
  <p:cSld name="Title &amp; Body Text 2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8"/>
          <p:cNvSpPr txBox="1">
            <a:spLocks noGrp="1"/>
          </p:cNvSpPr>
          <p:nvPr>
            <p:ph type="title"/>
          </p:nvPr>
        </p:nvSpPr>
        <p:spPr>
          <a:xfrm>
            <a:off x="609600" y="609600"/>
            <a:ext cx="10934800" cy="6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Gill Sans"/>
              <a:buNone/>
              <a:defRPr sz="3067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dt" idx="10"/>
          </p:nvPr>
        </p:nvSpPr>
        <p:spPr>
          <a:xfrm>
            <a:off x="612989" y="6356351"/>
            <a:ext cx="2743200" cy="3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8"/>
          <p:cNvSpPr txBox="1">
            <a:spLocks noGrp="1"/>
          </p:cNvSpPr>
          <p:nvPr>
            <p:ph type="ftr" idx="11"/>
          </p:nvPr>
        </p:nvSpPr>
        <p:spPr>
          <a:xfrm>
            <a:off x="3486151" y="6356351"/>
            <a:ext cx="5200400" cy="3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8"/>
          <p:cNvSpPr txBox="1">
            <a:spLocks noGrp="1"/>
          </p:cNvSpPr>
          <p:nvPr>
            <p:ph type="sldNum" idx="12"/>
          </p:nvPr>
        </p:nvSpPr>
        <p:spPr>
          <a:xfrm>
            <a:off x="8797663" y="6356351"/>
            <a:ext cx="2743200" cy="3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accent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accent6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accent6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accent6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accent6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accent6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accent6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accent6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accent6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0" name="Google Shape;70;p28"/>
          <p:cNvSpPr/>
          <p:nvPr/>
        </p:nvSpPr>
        <p:spPr>
          <a:xfrm>
            <a:off x="0" y="500676"/>
            <a:ext cx="478400" cy="849600"/>
          </a:xfrm>
          <a:prstGeom prst="rect">
            <a:avLst/>
          </a:prstGeom>
          <a:solidFill>
            <a:srgbClr val="3175B6">
              <a:alpha val="80000"/>
            </a:srgbClr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1" name="Google Shape;71;p28"/>
          <p:cNvSpPr txBox="1">
            <a:spLocks noGrp="1"/>
          </p:cNvSpPr>
          <p:nvPr>
            <p:ph type="body" idx="1"/>
          </p:nvPr>
        </p:nvSpPr>
        <p:spPr>
          <a:xfrm>
            <a:off x="609599" y="1817688"/>
            <a:ext cx="5308400" cy="39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304792" algn="l">
              <a:lnSpc>
                <a:spcPct val="153846"/>
              </a:lnSpc>
              <a:spcBef>
                <a:spcPts val="1067"/>
              </a:spcBef>
              <a:spcAft>
                <a:spcPts val="0"/>
              </a:spcAft>
              <a:buClr>
                <a:schemeClr val="accent6"/>
              </a:buClr>
              <a:buSzPts val="1000"/>
              <a:buNone/>
              <a:defRPr sz="1333"/>
            </a:lvl1pPr>
            <a:lvl2pPr marL="1219170" lvl="1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accent6"/>
              </a:buClr>
              <a:buSzPts val="1400"/>
              <a:buNone/>
              <a:defRPr/>
            </a:lvl2pPr>
            <a:lvl3pPr marL="1828754" lvl="2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/>
            </a:lvl3pPr>
            <a:lvl4pPr marL="2438339" lvl="3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/>
            </a:lvl4pPr>
            <a:lvl5pPr marL="3047924" lvl="4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/>
            </a:lvl5pPr>
            <a:lvl6pPr marL="3657509" lvl="5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28"/>
          <p:cNvSpPr txBox="1">
            <a:spLocks noGrp="1"/>
          </p:cNvSpPr>
          <p:nvPr>
            <p:ph type="body" idx="2"/>
          </p:nvPr>
        </p:nvSpPr>
        <p:spPr>
          <a:xfrm>
            <a:off x="6239839" y="1817688"/>
            <a:ext cx="5308400" cy="39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304792" algn="l">
              <a:lnSpc>
                <a:spcPct val="153846"/>
              </a:lnSpc>
              <a:spcBef>
                <a:spcPts val="1067"/>
              </a:spcBef>
              <a:spcAft>
                <a:spcPts val="0"/>
              </a:spcAft>
              <a:buClr>
                <a:schemeClr val="accent6"/>
              </a:buClr>
              <a:buSzPts val="1000"/>
              <a:buNone/>
              <a:defRPr sz="1333"/>
            </a:lvl1pPr>
            <a:lvl2pPr marL="1219170" lvl="1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accent6"/>
              </a:buClr>
              <a:buSzPts val="1400"/>
              <a:buNone/>
              <a:defRPr/>
            </a:lvl2pPr>
            <a:lvl3pPr marL="1828754" lvl="2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/>
            </a:lvl3pPr>
            <a:lvl4pPr marL="2438339" lvl="3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/>
            </a:lvl4pPr>
            <a:lvl5pPr marL="3047924" lvl="4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/>
            </a:lvl5pPr>
            <a:lvl6pPr marL="3657509" lvl="5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00359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and Photo">
  <p:cSld name="Text and Photo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2"/>
          <p:cNvSpPr txBox="1">
            <a:spLocks noGrp="1"/>
          </p:cNvSpPr>
          <p:nvPr>
            <p:ph type="title"/>
          </p:nvPr>
        </p:nvSpPr>
        <p:spPr>
          <a:xfrm>
            <a:off x="609599" y="609600"/>
            <a:ext cx="7157600" cy="6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Gill Sans"/>
              <a:buNone/>
              <a:defRPr sz="3067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2"/>
          <p:cNvSpPr txBox="1">
            <a:spLocks noGrp="1"/>
          </p:cNvSpPr>
          <p:nvPr>
            <p:ph type="dt" idx="10"/>
          </p:nvPr>
        </p:nvSpPr>
        <p:spPr>
          <a:xfrm>
            <a:off x="612989" y="6356351"/>
            <a:ext cx="2743200" cy="3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2"/>
          <p:cNvSpPr txBox="1">
            <a:spLocks noGrp="1"/>
          </p:cNvSpPr>
          <p:nvPr>
            <p:ph type="ftr" idx="11"/>
          </p:nvPr>
        </p:nvSpPr>
        <p:spPr>
          <a:xfrm>
            <a:off x="3486151" y="6356351"/>
            <a:ext cx="5200400" cy="3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2"/>
          <p:cNvSpPr txBox="1">
            <a:spLocks noGrp="1"/>
          </p:cNvSpPr>
          <p:nvPr>
            <p:ph type="sldNum" idx="12"/>
          </p:nvPr>
        </p:nvSpPr>
        <p:spPr>
          <a:xfrm>
            <a:off x="8797663" y="6356351"/>
            <a:ext cx="2743200" cy="3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accent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accent6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accent6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accent6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accent6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accent6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accent6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accent6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accent6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5" name="Google Shape;35;p22"/>
          <p:cNvSpPr/>
          <p:nvPr/>
        </p:nvSpPr>
        <p:spPr>
          <a:xfrm>
            <a:off x="0" y="500676"/>
            <a:ext cx="478400" cy="849600"/>
          </a:xfrm>
          <a:prstGeom prst="rect">
            <a:avLst/>
          </a:prstGeom>
          <a:solidFill>
            <a:srgbClr val="3175B6">
              <a:alpha val="80000"/>
            </a:srgbClr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6" name="Google Shape;36;p22"/>
          <p:cNvSpPr txBox="1">
            <a:spLocks noGrp="1"/>
          </p:cNvSpPr>
          <p:nvPr>
            <p:ph type="body" idx="1"/>
          </p:nvPr>
        </p:nvSpPr>
        <p:spPr>
          <a:xfrm>
            <a:off x="609600" y="1817688"/>
            <a:ext cx="5486400" cy="39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304792" algn="l">
              <a:lnSpc>
                <a:spcPct val="153846"/>
              </a:lnSpc>
              <a:spcBef>
                <a:spcPts val="1067"/>
              </a:spcBef>
              <a:spcAft>
                <a:spcPts val="0"/>
              </a:spcAft>
              <a:buClr>
                <a:schemeClr val="accent6"/>
              </a:buClr>
              <a:buSzPts val="1000"/>
              <a:buNone/>
              <a:defRPr sz="1333"/>
            </a:lvl1pPr>
            <a:lvl2pPr marL="1219170" lvl="1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accent6"/>
              </a:buClr>
              <a:buSzPts val="1400"/>
              <a:buNone/>
              <a:defRPr/>
            </a:lvl2pPr>
            <a:lvl3pPr marL="1828754" lvl="2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/>
            </a:lvl3pPr>
            <a:lvl4pPr marL="2438339" lvl="3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/>
            </a:lvl4pPr>
            <a:lvl5pPr marL="3047924" lvl="4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/>
            </a:lvl5pPr>
            <a:lvl6pPr marL="3657509" lvl="5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2"/>
          <p:cNvSpPr>
            <a:spLocks noGrp="1"/>
          </p:cNvSpPr>
          <p:nvPr>
            <p:ph type="pic" idx="2"/>
          </p:nvPr>
        </p:nvSpPr>
        <p:spPr>
          <a:xfrm>
            <a:off x="6705597" y="1753891"/>
            <a:ext cx="5486400" cy="3828400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13551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41452-3528-FC4A-1FE0-B1B074FDC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4FB99-DE9A-A4AC-59C3-9DCF62D9F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23AFD-B255-1958-0BE9-FC6817AAD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7283-33AF-47A3-88C7-10C02B42A3A5}" type="datetimeFigureOut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C3E78-C623-5CAD-1AAC-F8A946DF7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AD644-4BF2-F17E-3A9D-7CDE179AF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15AE-85CE-48B1-87F5-8398C06EC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31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20646-CC01-33E0-AB77-B0C411A95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CD6255-FBD7-7AF5-6A40-4260F0085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0C1AFC-45DA-D46C-A246-96E63F133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7283-33AF-47A3-88C7-10C02B42A3A5}" type="datetimeFigureOut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08DB8-8D75-537C-E604-A6F39A832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6AE8C-3884-18F8-1079-58109ED68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15AE-85CE-48B1-87F5-8398C06EC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392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B7421-5A10-5585-E445-E9040FCC5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A983E-ADE1-9FCB-5831-6CDF6667F5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294C12-8022-FE68-5DBF-834C357597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D597F4-6679-B4E5-9C89-10B90C72B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7283-33AF-47A3-88C7-10C02B42A3A5}" type="datetimeFigureOut">
              <a:rPr lang="en-US" smtClean="0"/>
              <a:t>9/12/23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45CA07-A9D5-2023-E326-8B11ADB8A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54C9EA-03C3-4C82-3D18-553F6DBAE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15AE-85CE-48B1-87F5-8398C06EC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08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3A02E-6E6C-9438-98F8-31ECF2EEA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377623-A343-4463-EDF5-7AD2995E4D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33E9E0-F976-D029-84B3-48EBC178A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A93392-0E35-7322-DE7E-446B4AF04E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A606BE-8A30-068C-ED80-AECDD49911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B5D8EE-29DF-EED6-51DE-7941A15E9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7283-33AF-47A3-88C7-10C02B42A3A5}" type="datetimeFigureOut">
              <a:rPr lang="en-US" smtClean="0"/>
              <a:t>9/12/23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3A456E-2B7B-647E-8315-D9CBBB050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8C3AF4-00CD-5E1F-E425-47A5D11BA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15AE-85CE-48B1-87F5-8398C06EC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97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F8ABE-E379-1054-114D-C6731E202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D5408A-D8AE-68E8-82C0-9FF7D0AC0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7283-33AF-47A3-88C7-10C02B42A3A5}" type="datetimeFigureOut">
              <a:rPr lang="en-US" smtClean="0"/>
              <a:t>9/12/23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6F2B76-20BA-0D4B-1056-D2A171BCB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9123CC-CF28-981B-BD05-046121D18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15AE-85CE-48B1-87F5-8398C06EC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328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5941B7-4FFF-42AA-A7DD-A32729023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7283-33AF-47A3-88C7-10C02B42A3A5}" type="datetimeFigureOut">
              <a:rPr lang="en-US" smtClean="0"/>
              <a:t>9/12/23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4493CC-3061-4197-4DE3-0D10D8AB0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B98FA8-1B57-80BF-D4C9-50FB7B65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15AE-85CE-48B1-87F5-8398C06EC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742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59513-B85B-97D6-FDCD-69C105BA3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F61D1-832B-E3FF-6FEC-BAADAF3BD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50DA42-4A78-F588-42B5-4550623188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B1D953-B57C-FD68-DCB8-EEE77F19C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7283-33AF-47A3-88C7-10C02B42A3A5}" type="datetimeFigureOut">
              <a:rPr lang="en-US" smtClean="0"/>
              <a:t>9/12/23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D71102-5F67-8E72-833C-2DBD8F65C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6E02F1-7047-3226-D450-9A2149113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15AE-85CE-48B1-87F5-8398C06EC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0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26594-5C43-5565-3F7F-A7528DF13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E97347-86F4-005B-B3F7-7BD340A115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4332EF-E6DD-5306-376F-3BF6FBCBCE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AC0156-522F-3BAF-02E6-D702D5BEA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7283-33AF-47A3-88C7-10C02B42A3A5}" type="datetimeFigureOut">
              <a:rPr lang="en-US" smtClean="0"/>
              <a:t>9/12/23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46B87A-FA4C-C17C-7A01-3D1FDBEC2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E69D25-E4EF-6712-93FB-4CF19365D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15AE-85CE-48B1-87F5-8398C06EC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423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443105-2217-1071-8B2B-6B90B1221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B8DA7A-1083-CCD4-19B0-AC1F5A5A3F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FE3554-DB37-0237-15AB-86B438A513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B7283-33AF-47A3-88C7-10C02B42A3A5}" type="datetimeFigureOut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E5961-B66E-41DC-DF3B-8085D58D68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4D364-E72F-94C4-64CF-5C6A31228F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F15AE-85CE-48B1-87F5-8398C06EC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245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1">
            <a:extLst>
              <a:ext uri="{FF2B5EF4-FFF2-40B4-BE49-F238E27FC236}">
                <a16:creationId xmlns:a16="http://schemas.microsoft.com/office/drawing/2014/main" id="{91DC6ABD-215C-4EA8-A483-CEF5B99AB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4BC2AD0-7E01-D276-1DBE-319D7FC5D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609" y="679731"/>
            <a:ext cx="4171994" cy="373654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spcBef>
                <a:spcPct val="0"/>
              </a:spcBef>
            </a:pPr>
            <a:r>
              <a:rPr lang="en-US"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E2EC337-77A4-A13F-EC3B-C62888F937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9609" y="4685288"/>
            <a:ext cx="4171994" cy="103578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90000"/>
              </a:lnSpc>
              <a:spcBef>
                <a:spcPts val="1000"/>
              </a:spcBef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the Postpartum Hemorrhage Community of Practice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AF6A671-C637-4547-85F4-51B6D1881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416432" y="1"/>
            <a:ext cx="2446384" cy="5777808"/>
            <a:chOff x="329184" y="1"/>
            <a:chExt cx="524256" cy="5777808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575CF26-3D3C-4C5A-A2B7-00432016E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1208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9413ED5-9ED4-4772-BCE4-2BCAE6B12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6598" y="269324"/>
            <a:ext cx="6116779" cy="62087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oogle Shape;346;g2314638c961_0_0">
            <a:extLst>
              <a:ext uri="{FF2B5EF4-FFF2-40B4-BE49-F238E27FC236}">
                <a16:creationId xmlns:a16="http://schemas.microsoft.com/office/drawing/2014/main" id="{48AF07F9-B8A0-91C6-7121-18DFB6FC47EE}"/>
              </a:ext>
            </a:extLst>
          </p:cNvPr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6410173" y="557360"/>
            <a:ext cx="4069628" cy="56327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28812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4"/>
          <p:cNvSpPr txBox="1">
            <a:spLocks noGrp="1"/>
          </p:cNvSpPr>
          <p:nvPr>
            <p:ph type="title"/>
          </p:nvPr>
        </p:nvSpPr>
        <p:spPr>
          <a:xfrm>
            <a:off x="609599" y="609600"/>
            <a:ext cx="7157600" cy="6344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r>
              <a:rPr lang="en-US" b="1" dirty="0"/>
              <a:t>PPH Summit</a:t>
            </a:r>
            <a:endParaRPr b="1" dirty="0"/>
          </a:p>
        </p:txBody>
      </p:sp>
      <p:sp>
        <p:nvSpPr>
          <p:cNvPr id="239" name="Google Shape;239;p4"/>
          <p:cNvSpPr txBox="1">
            <a:spLocks noGrp="1"/>
          </p:cNvSpPr>
          <p:nvPr>
            <p:ph type="sldNum" idx="12"/>
          </p:nvPr>
        </p:nvSpPr>
        <p:spPr>
          <a:xfrm>
            <a:off x="8797663" y="6356351"/>
            <a:ext cx="2743200" cy="3304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Autofit/>
          </a:bodyPr>
          <a:lstStyle/>
          <a:p>
            <a:fld id="{00000000-1234-1234-1234-123412341234}" type="slidenum">
              <a:rPr lang="en-US"/>
              <a:pPr/>
              <a:t>2</a:t>
            </a:fld>
            <a:endParaRPr/>
          </a:p>
        </p:txBody>
      </p:sp>
      <p:sp>
        <p:nvSpPr>
          <p:cNvPr id="240" name="Google Shape;240;p4"/>
          <p:cNvSpPr txBox="1">
            <a:spLocks noGrp="1"/>
          </p:cNvSpPr>
          <p:nvPr>
            <p:ph type="body" idx="1"/>
          </p:nvPr>
        </p:nvSpPr>
        <p:spPr>
          <a:xfrm>
            <a:off x="329900" y="1539533"/>
            <a:ext cx="6826400" cy="4967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 marL="685783" indent="-380990">
              <a:buFont typeface="Arial"/>
              <a:buChar char="•"/>
            </a:pPr>
            <a:r>
              <a:rPr lang="en-US" sz="1867" dirty="0">
                <a:highlight>
                  <a:schemeClr val="lt1"/>
                </a:highlight>
              </a:rPr>
              <a:t>If </a:t>
            </a:r>
            <a:r>
              <a:rPr lang="en-US" sz="1867" b="1" dirty="0">
                <a:highlight>
                  <a:schemeClr val="lt1"/>
                </a:highlight>
              </a:rPr>
              <a:t>maternal anemia</a:t>
            </a:r>
            <a:r>
              <a:rPr lang="en-US" sz="1867" dirty="0">
                <a:highlight>
                  <a:schemeClr val="lt1"/>
                </a:highlight>
              </a:rPr>
              <a:t> decreased by 25%          10% maternal deaths</a:t>
            </a:r>
            <a:endParaRPr dirty="0">
              <a:highlight>
                <a:schemeClr val="lt1"/>
              </a:highlight>
            </a:endParaRPr>
          </a:p>
          <a:p>
            <a:pPr marL="685783" indent="-380990">
              <a:buFont typeface="Arial"/>
              <a:buChar char="•"/>
            </a:pPr>
            <a:r>
              <a:rPr lang="en-US" sz="1867" dirty="0">
                <a:highlight>
                  <a:schemeClr val="lt1"/>
                </a:highlight>
              </a:rPr>
              <a:t>If </a:t>
            </a:r>
            <a:r>
              <a:rPr lang="en-US" sz="1867" b="1" dirty="0">
                <a:highlight>
                  <a:schemeClr val="lt1"/>
                </a:highlight>
              </a:rPr>
              <a:t>early diagnosis of PPH</a:t>
            </a:r>
            <a:r>
              <a:rPr lang="en-US" sz="1867" dirty="0">
                <a:highlight>
                  <a:schemeClr val="lt1"/>
                </a:highlight>
              </a:rPr>
              <a:t> increased from 50% (now)                to 90%	        5 0% maternal deaths </a:t>
            </a:r>
            <a:endParaRPr dirty="0">
              <a:highlight>
                <a:schemeClr val="lt1"/>
              </a:highlight>
            </a:endParaRPr>
          </a:p>
          <a:p>
            <a:pPr marL="685783" indent="-380990">
              <a:buFont typeface="Arial"/>
              <a:buChar char="•"/>
            </a:pPr>
            <a:r>
              <a:rPr lang="en-US" sz="1867" dirty="0"/>
              <a:t>If </a:t>
            </a:r>
            <a:r>
              <a:rPr lang="en-US" sz="1867" b="1" dirty="0"/>
              <a:t>first response</a:t>
            </a:r>
            <a:r>
              <a:rPr lang="en-US" sz="1867" dirty="0"/>
              <a:t> improved by 30%	12% maternal deaths </a:t>
            </a:r>
            <a:endParaRPr dirty="0"/>
          </a:p>
          <a:p>
            <a:pPr marL="685783" indent="-380990">
              <a:buFont typeface="Arial"/>
              <a:buChar char="•"/>
            </a:pPr>
            <a:r>
              <a:rPr lang="en-US" sz="1867" dirty="0"/>
              <a:t>Impact of multiple interventions             80% deaths </a:t>
            </a:r>
            <a:endParaRPr dirty="0"/>
          </a:p>
        </p:txBody>
      </p:sp>
      <p:pic>
        <p:nvPicPr>
          <p:cNvPr id="241" name="Google Shape;241;p4" descr="Rwanda pics 102"/>
          <p:cNvPicPr preferRelativeResize="0"/>
          <p:nvPr/>
        </p:nvPicPr>
        <p:blipFill rotWithShape="1">
          <a:blip r:embed="rId3">
            <a:alphaModFix/>
          </a:blip>
          <a:srcRect l="5007" r="5006"/>
          <a:stretch/>
        </p:blipFill>
        <p:spPr>
          <a:xfrm>
            <a:off x="7588722" y="1405666"/>
            <a:ext cx="3411535" cy="5058484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242" name="Google Shape;242;p4"/>
          <p:cNvSpPr/>
          <p:nvPr/>
        </p:nvSpPr>
        <p:spPr>
          <a:xfrm>
            <a:off x="4880367" y="1745319"/>
            <a:ext cx="306000" cy="372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8C022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4"/>
          <p:cNvSpPr/>
          <p:nvPr/>
        </p:nvSpPr>
        <p:spPr>
          <a:xfrm>
            <a:off x="2165363" y="3242600"/>
            <a:ext cx="306000" cy="372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8C022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4"/>
          <p:cNvSpPr/>
          <p:nvPr/>
        </p:nvSpPr>
        <p:spPr>
          <a:xfrm>
            <a:off x="4574367" y="3836933"/>
            <a:ext cx="306000" cy="372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8C022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4"/>
          <p:cNvSpPr/>
          <p:nvPr/>
        </p:nvSpPr>
        <p:spPr>
          <a:xfrm>
            <a:off x="4421367" y="4429963"/>
            <a:ext cx="306000" cy="372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8C022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g2314638c961_0_0"/>
          <p:cNvSpPr txBox="1">
            <a:spLocks noGrp="1"/>
          </p:cNvSpPr>
          <p:nvPr>
            <p:ph type="title"/>
          </p:nvPr>
        </p:nvSpPr>
        <p:spPr>
          <a:xfrm>
            <a:off x="609600" y="609600"/>
            <a:ext cx="10934800" cy="634400"/>
          </a:xfrm>
          <a:prstGeom prst="rect">
            <a:avLst/>
          </a:prstGeom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r>
              <a:rPr lang="en-US"/>
              <a:t>USAID’s role (Maternal Health Team, Missions, IPs)</a:t>
            </a:r>
            <a:endParaRPr/>
          </a:p>
        </p:txBody>
      </p:sp>
      <p:sp>
        <p:nvSpPr>
          <p:cNvPr id="343" name="Google Shape;343;g2314638c961_0_0"/>
          <p:cNvSpPr txBox="1">
            <a:spLocks noGrp="1"/>
          </p:cNvSpPr>
          <p:nvPr>
            <p:ph type="body" idx="1"/>
          </p:nvPr>
        </p:nvSpPr>
        <p:spPr>
          <a:xfrm>
            <a:off x="177282" y="1431033"/>
            <a:ext cx="5740751" cy="5255718"/>
          </a:xfrm>
          <a:prstGeom prst="rect">
            <a:avLst/>
          </a:prstGeom>
        </p:spPr>
        <p:txBody>
          <a:bodyPr spcFirstLastPara="1" vert="horz" wrap="square" lIns="91433" tIns="45700" rIns="91433" bIns="45700" rtlCol="0" anchor="t" anchorCtr="0">
            <a:normAutofit fontScale="47500" lnSpcReduction="20000"/>
          </a:bodyPr>
          <a:lstStyle/>
          <a:p>
            <a:pPr indent="-445546">
              <a:lnSpc>
                <a:spcPct val="100000"/>
              </a:lnSpc>
              <a:buSzPct val="100000"/>
              <a:buChar char="●"/>
            </a:pPr>
            <a:r>
              <a:rPr lang="en-US" sz="4667" dirty="0"/>
              <a:t>Support </a:t>
            </a:r>
            <a:r>
              <a:rPr lang="en-US" sz="4667" b="1" dirty="0"/>
              <a:t>WHO to update, consolidate and digitalize WHO PPH Guidelines</a:t>
            </a:r>
            <a:endParaRPr sz="4667" b="1" dirty="0"/>
          </a:p>
          <a:p>
            <a:pPr indent="0">
              <a:lnSpc>
                <a:spcPct val="100000"/>
              </a:lnSpc>
              <a:spcBef>
                <a:spcPts val="0"/>
              </a:spcBef>
            </a:pPr>
            <a:endParaRPr sz="4667" b="1" dirty="0"/>
          </a:p>
          <a:p>
            <a:pPr indent="-445546">
              <a:lnSpc>
                <a:spcPct val="100000"/>
              </a:lnSpc>
              <a:buSzPct val="100000"/>
              <a:buChar char="●"/>
            </a:pPr>
            <a:r>
              <a:rPr lang="en-US" sz="4667" dirty="0"/>
              <a:t>Support our partners (MCGL, </a:t>
            </a:r>
            <a:r>
              <a:rPr lang="en-US" sz="4667" dirty="0" err="1"/>
              <a:t>etc</a:t>
            </a:r>
            <a:r>
              <a:rPr lang="en-US" sz="4667" dirty="0"/>
              <a:t>) to assist countries to </a:t>
            </a:r>
            <a:r>
              <a:rPr lang="en-US" sz="4667" b="1" dirty="0"/>
              <a:t>update, disseminate and implement updated national guidelines for PPH</a:t>
            </a:r>
            <a:endParaRPr sz="4667" b="1" dirty="0"/>
          </a:p>
          <a:p>
            <a:pPr indent="0">
              <a:lnSpc>
                <a:spcPct val="100000"/>
              </a:lnSpc>
              <a:spcBef>
                <a:spcPts val="0"/>
              </a:spcBef>
            </a:pPr>
            <a:endParaRPr sz="4667" dirty="0"/>
          </a:p>
          <a:p>
            <a:pPr indent="-445546">
              <a:lnSpc>
                <a:spcPct val="100000"/>
              </a:lnSpc>
              <a:buSzPct val="100000"/>
              <a:buChar char="●"/>
            </a:pPr>
            <a:r>
              <a:rPr lang="en-US" sz="4667" b="1" dirty="0"/>
              <a:t>Address moderate and severe maternal anemia</a:t>
            </a:r>
            <a:r>
              <a:rPr lang="en-US" sz="4667" dirty="0"/>
              <a:t> - working with nutrition team</a:t>
            </a:r>
            <a:endParaRPr sz="4667" dirty="0"/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sz="4667" dirty="0"/>
          </a:p>
          <a:p>
            <a:pPr indent="-445546">
              <a:lnSpc>
                <a:spcPct val="100000"/>
              </a:lnSpc>
              <a:buSzPct val="100000"/>
              <a:buChar char="●"/>
            </a:pPr>
            <a:r>
              <a:rPr lang="en-US" sz="4667" dirty="0"/>
              <a:t>Advocate, educate, and demonstrate </a:t>
            </a:r>
            <a:r>
              <a:rPr lang="en-US" sz="4667" b="1" dirty="0"/>
              <a:t>better diagnosis of PPH </a:t>
            </a:r>
            <a:r>
              <a:rPr lang="en-US" sz="4667" dirty="0"/>
              <a:t>immediately PP</a:t>
            </a:r>
          </a:p>
          <a:p>
            <a:pPr indent="-445546">
              <a:lnSpc>
                <a:spcPct val="100000"/>
              </a:lnSpc>
              <a:buSzPct val="100000"/>
              <a:buChar char="●"/>
            </a:pPr>
            <a:endParaRPr lang="en-US" sz="4667" dirty="0"/>
          </a:p>
          <a:p>
            <a:pPr indent="-445546">
              <a:lnSpc>
                <a:spcPct val="100000"/>
              </a:lnSpc>
              <a:buSzPct val="100000"/>
              <a:buChar char="●"/>
            </a:pPr>
            <a:r>
              <a:rPr lang="en-US" sz="4667" dirty="0"/>
              <a:t>Support efforts to </a:t>
            </a:r>
            <a:r>
              <a:rPr lang="en-US" sz="4667" b="1" dirty="0"/>
              <a:t>reduce non-indicated use of augmentation and induction</a:t>
            </a:r>
          </a:p>
          <a:p>
            <a:pPr indent="0">
              <a:lnSpc>
                <a:spcPct val="100000"/>
              </a:lnSpc>
            </a:pPr>
            <a:endParaRPr sz="1867" dirty="0"/>
          </a:p>
        </p:txBody>
      </p:sp>
      <p:sp>
        <p:nvSpPr>
          <p:cNvPr id="344" name="Google Shape;344;g2314638c961_0_0"/>
          <p:cNvSpPr txBox="1">
            <a:spLocks noGrp="1"/>
          </p:cNvSpPr>
          <p:nvPr>
            <p:ph type="sldNum" idx="12"/>
          </p:nvPr>
        </p:nvSpPr>
        <p:spPr>
          <a:xfrm>
            <a:off x="8797663" y="6356351"/>
            <a:ext cx="2743200" cy="330400"/>
          </a:xfrm>
          <a:prstGeom prst="rect">
            <a:avLst/>
          </a:prstGeom>
        </p:spPr>
        <p:txBody>
          <a:bodyPr spcFirstLastPara="1" vert="horz" wrap="square" lIns="91433" tIns="45700" rIns="91433" bIns="45700" rtlCol="0" anchor="ctr" anchorCtr="0">
            <a:noAutofit/>
          </a:bodyPr>
          <a:lstStyle/>
          <a:p>
            <a:fld id="{00000000-1234-1234-1234-123412341234}" type="slidenum">
              <a:rPr lang="en-US"/>
              <a:pPr/>
              <a:t>3</a:t>
            </a:fld>
            <a:endParaRPr/>
          </a:p>
        </p:txBody>
      </p:sp>
      <p:sp>
        <p:nvSpPr>
          <p:cNvPr id="345" name="Google Shape;345;g2314638c961_0_0"/>
          <p:cNvSpPr txBox="1">
            <a:spLocks noGrp="1"/>
          </p:cNvSpPr>
          <p:nvPr>
            <p:ph type="body" idx="2"/>
          </p:nvPr>
        </p:nvSpPr>
        <p:spPr>
          <a:xfrm>
            <a:off x="7485967" y="1431033"/>
            <a:ext cx="4436000" cy="5008800"/>
          </a:xfrm>
          <a:prstGeom prst="rect">
            <a:avLst/>
          </a:prstGeom>
        </p:spPr>
        <p:txBody>
          <a:bodyPr spcFirstLastPara="1" vert="horz" wrap="square" lIns="91433" tIns="45700" rIns="91433" bIns="45700" rtlCol="0" anchor="t" anchorCtr="0">
            <a:normAutofit lnSpcReduction="10000"/>
          </a:bodyPr>
          <a:lstStyle/>
          <a:p>
            <a:pPr indent="-444489">
              <a:lnSpc>
                <a:spcPct val="100000"/>
              </a:lnSpc>
              <a:spcBef>
                <a:spcPts val="0"/>
              </a:spcBef>
              <a:buSzPts val="1650"/>
              <a:buChar char="●"/>
            </a:pPr>
            <a:r>
              <a:rPr lang="en-US" sz="2200" dirty="0"/>
              <a:t>Support commodities/supply chain work - with a focus on g</a:t>
            </a:r>
            <a:r>
              <a:rPr lang="en-US" sz="2200" b="1" dirty="0"/>
              <a:t>etting quality-assured, key life-saving medicines to the last mile</a:t>
            </a:r>
            <a:endParaRPr sz="2200" b="1" dirty="0"/>
          </a:p>
          <a:p>
            <a:pPr indent="0">
              <a:lnSpc>
                <a:spcPct val="100000"/>
              </a:lnSpc>
              <a:spcBef>
                <a:spcPts val="0"/>
              </a:spcBef>
            </a:pPr>
            <a:endParaRPr sz="2200" b="1" dirty="0"/>
          </a:p>
          <a:p>
            <a:pPr indent="-444489">
              <a:lnSpc>
                <a:spcPct val="100000"/>
              </a:lnSpc>
              <a:spcBef>
                <a:spcPts val="0"/>
              </a:spcBef>
              <a:buSzPts val="1650"/>
              <a:buChar char="●"/>
            </a:pPr>
            <a:r>
              <a:rPr lang="en-US" sz="2200" dirty="0"/>
              <a:t>Focus on </a:t>
            </a:r>
            <a:r>
              <a:rPr lang="en-US" sz="2200" b="1" dirty="0"/>
              <a:t>rolling out/scaling up the E-Motive bundle</a:t>
            </a:r>
          </a:p>
          <a:p>
            <a:pPr indent="-444489">
              <a:lnSpc>
                <a:spcPct val="100000"/>
              </a:lnSpc>
              <a:spcBef>
                <a:spcPts val="0"/>
              </a:spcBef>
              <a:buSzPts val="1650"/>
              <a:buChar char="●"/>
            </a:pPr>
            <a:endParaRPr lang="en-US" sz="2200" b="1" dirty="0"/>
          </a:p>
          <a:p>
            <a:pPr indent="-444489">
              <a:lnSpc>
                <a:spcPct val="100000"/>
              </a:lnSpc>
              <a:spcBef>
                <a:spcPts val="0"/>
              </a:spcBef>
              <a:buSzPts val="1650"/>
              <a:buChar char="●"/>
            </a:pPr>
            <a:r>
              <a:rPr lang="en-US" sz="2200" dirty="0"/>
              <a:t>Expand support for </a:t>
            </a:r>
            <a:r>
              <a:rPr lang="en-US" sz="2200" b="1" dirty="0"/>
              <a:t>safe blood systems</a:t>
            </a:r>
            <a:endParaRPr sz="2200" b="1" dirty="0"/>
          </a:p>
          <a:p>
            <a:pPr indent="0">
              <a:lnSpc>
                <a:spcPct val="100000"/>
              </a:lnSpc>
              <a:spcBef>
                <a:spcPts val="0"/>
              </a:spcBef>
            </a:pPr>
            <a:endParaRPr sz="2200" b="1" dirty="0"/>
          </a:p>
          <a:p>
            <a:pPr indent="-444489">
              <a:lnSpc>
                <a:spcPct val="100000"/>
              </a:lnSpc>
              <a:spcBef>
                <a:spcPts val="0"/>
              </a:spcBef>
              <a:buSzPts val="1650"/>
              <a:buChar char="●"/>
            </a:pPr>
            <a:r>
              <a:rPr lang="en-US" sz="2200" b="1" dirty="0"/>
              <a:t>Work with Missions  to include a focus on PPH </a:t>
            </a:r>
            <a:r>
              <a:rPr lang="en-US" sz="2200" dirty="0"/>
              <a:t>and activities listed her in their ENAP/EPMM Acceleration Plans</a:t>
            </a:r>
            <a:endParaRPr sz="2200" dirty="0"/>
          </a:p>
        </p:txBody>
      </p:sp>
      <p:pic>
        <p:nvPicPr>
          <p:cNvPr id="346" name="Google Shape;346;g2314638c961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06501" y="2092767"/>
            <a:ext cx="1779100" cy="2460635"/>
          </a:xfrm>
          <a:prstGeom prst="rect">
            <a:avLst/>
          </a:prstGeom>
          <a:noFill/>
          <a:ln>
            <a:noFill/>
          </a:ln>
        </p:spPr>
      </p:pic>
      <p:sp>
        <p:nvSpPr>
          <p:cNvPr id="347" name="Google Shape;347;g2314638c961_0_0"/>
          <p:cNvSpPr/>
          <p:nvPr/>
        </p:nvSpPr>
        <p:spPr>
          <a:xfrm>
            <a:off x="5341700" y="4773017"/>
            <a:ext cx="464800" cy="4824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99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43BF1C0C6D9E4FBB5FEE4BC4B100D1" ma:contentTypeVersion="28" ma:contentTypeDescription="Create a new document." ma:contentTypeScope="" ma:versionID="9de85fd79bdf44096bb56d40431b246c">
  <xsd:schema xmlns:xsd="http://www.w3.org/2001/XMLSchema" xmlns:xs="http://www.w3.org/2001/XMLSchema" xmlns:p="http://schemas.microsoft.com/office/2006/metadata/properties" xmlns:ns2="98df5fae-d223-47c6-b404-12700d1af5f8" xmlns:ns3="8752884e-e047-4918-bf05-5227d9a8e506" xmlns:ns4="8d42e0dd-18ca-448e-996e-c2aaa315e839" targetNamespace="http://schemas.microsoft.com/office/2006/metadata/properties" ma:root="true" ma:fieldsID="22ce4fe4f0f51b690554d022bfd64858" ns2:_="" ns3:_="" ns4:_="">
    <xsd:import namespace="98df5fae-d223-47c6-b404-12700d1af5f8"/>
    <xsd:import namespace="8752884e-e047-4918-bf05-5227d9a8e506"/>
    <xsd:import namespace="8d42e0dd-18ca-448e-996e-c2aaa315e8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k252aaa5d7654dc48bfb6a7e25aba0dd" minOccurs="0"/>
                <xsd:element ref="ns4:TaxCatchAll" minOccurs="0"/>
                <xsd:element ref="ns2:c7594fdb62a9436eaec39b12d3d1d6c7" minOccurs="0"/>
                <xsd:element ref="ns2:j1e5bf6c6b5c4a5488d284f84f6d57be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df5fae-d223-47c6-b404-12700d1af5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k252aaa5d7654dc48bfb6a7e25aba0dd" ma:index="15" nillable="true" ma:taxonomy="true" ma:internalName="k252aaa5d7654dc48bfb6a7e25aba0dd" ma:taxonomyFieldName="Country" ma:displayName="MCGL Country" ma:readOnly="false" ma:default="" ma:fieldId="{4252aaa5-d765-4dc4-8bfb-6a7e25aba0dd}" ma:taxonomyMulti="true" ma:sspId="b704c289-2b3b-45af-a6a7-9640d4e0aeeb" ma:termSetId="4945c31e-24a3-48ea-ae34-c0ae0ef2547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7594fdb62a9436eaec39b12d3d1d6c7" ma:index="18" nillable="true" ma:taxonomy="true" ma:internalName="c7594fdb62a9436eaec39b12d3d1d6c7" ma:taxonomyFieldName="MCGL_x0020_Accelerator" ma:displayName="MCGL Accelerator" ma:readOnly="false" ma:default="" ma:fieldId="{c7594fdb-62a9-436e-aec3-9b12d3d1d6c7}" ma:taxonomyMulti="true" ma:sspId="b704c289-2b3b-45af-a6a7-9640d4e0aeeb" ma:termSetId="e6e03eee-2b9a-4e86-8279-7e50d8f0b04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1e5bf6c6b5c4a5488d284f84f6d57be" ma:index="20" nillable="true" ma:taxonomy="true" ma:internalName="j1e5bf6c6b5c4a5488d284f84f6d57be" ma:taxonomyFieldName="High_x002d_impact_x0020_Intervention" ma:displayName="High-impact Intervention" ma:readOnly="false" ma:default="" ma:fieldId="{31e5bf6c-6b5c-4a54-88d2-84f84f6d57be}" ma:taxonomyMulti="true" ma:sspId="b704c289-2b3b-45af-a6a7-9640d4e0aeeb" ma:termSetId="2340cb37-154c-490f-a45f-e628ae23e4f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2" nillable="true" ma:displayName="Tags" ma:internalName="MediaServiceAutoTags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6" nillable="true" ma:displayName="Length (seconds)" ma:internalName="MediaLengthInSeconds" ma:readOnly="true">
      <xsd:simpleType>
        <xsd:restriction base="dms:Unknown"/>
      </xsd:simpleType>
    </xsd:element>
    <xsd:element name="MediaServiceLocation" ma:index="2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9" nillable="true" ma:taxonomy="true" ma:internalName="lcf76f155ced4ddcb4097134ff3c332f" ma:taxonomyFieldName="MediaServiceImageTags" ma:displayName="Image Tags" ma:readOnly="false" ma:fieldId="{5cf76f15-5ced-4ddc-b409-7134ff3c332f}" ma:taxonomyMulti="true" ma:sspId="b704c289-2b3b-45af-a6a7-9640d4e0ae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52884e-e047-4918-bf05-5227d9a8e50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42e0dd-18ca-448e-996e-c2aaa315e839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95818b53-3051-4c6e-89da-e62728af6d94}" ma:internalName="TaxCatchAll" ma:showField="CatchAllData" ma:web="71c45d75-c9c9-409a-a4e9-a617adc7c4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7594fdb62a9436eaec39b12d3d1d6c7 xmlns="98df5fae-d223-47c6-b404-12700d1af5f8">
      <Terms xmlns="http://schemas.microsoft.com/office/infopath/2007/PartnerControls"/>
    </c7594fdb62a9436eaec39b12d3d1d6c7>
    <k252aaa5d7654dc48bfb6a7e25aba0dd xmlns="98df5fae-d223-47c6-b404-12700d1af5f8">
      <Terms xmlns="http://schemas.microsoft.com/office/infopath/2007/PartnerControls"/>
    </k252aaa5d7654dc48bfb6a7e25aba0dd>
    <j1e5bf6c6b5c4a5488d284f84f6d57be xmlns="98df5fae-d223-47c6-b404-12700d1af5f8">
      <Terms xmlns="http://schemas.microsoft.com/office/infopath/2007/PartnerControls"/>
    </j1e5bf6c6b5c4a5488d284f84f6d57be>
    <lcf76f155ced4ddcb4097134ff3c332f xmlns="98df5fae-d223-47c6-b404-12700d1af5f8">
      <Terms xmlns="http://schemas.microsoft.com/office/infopath/2007/PartnerControls"/>
    </lcf76f155ced4ddcb4097134ff3c332f>
    <TaxCatchAll xmlns="8d42e0dd-18ca-448e-996e-c2aaa315e839" xsi:nil="true"/>
  </documentManagement>
</p:properties>
</file>

<file path=customXml/itemProps1.xml><?xml version="1.0" encoding="utf-8"?>
<ds:datastoreItem xmlns:ds="http://schemas.openxmlformats.org/officeDocument/2006/customXml" ds:itemID="{ECA4A9A2-988D-4D49-842B-28E5405F7F19}"/>
</file>

<file path=customXml/itemProps2.xml><?xml version="1.0" encoding="utf-8"?>
<ds:datastoreItem xmlns:ds="http://schemas.openxmlformats.org/officeDocument/2006/customXml" ds:itemID="{71691630-E16A-4AF7-B73E-BC43540206AD}"/>
</file>

<file path=customXml/itemProps3.xml><?xml version="1.0" encoding="utf-8"?>
<ds:datastoreItem xmlns:ds="http://schemas.openxmlformats.org/officeDocument/2006/customXml" ds:itemID="{E6D43967-6FEB-4E8B-A7A0-DBB5B771138B}"/>
</file>

<file path=docProps/app.xml><?xml version="1.0" encoding="utf-8"?>
<Properties xmlns="http://schemas.openxmlformats.org/officeDocument/2006/extended-properties" xmlns:vt="http://schemas.openxmlformats.org/officeDocument/2006/docPropsVTypes">
  <TotalTime>2736</TotalTime>
  <Words>199</Words>
  <Application>Microsoft Macintosh PowerPoint</Application>
  <PresentationFormat>Widescreen</PresentationFormat>
  <Paragraphs>27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Gill Sans</vt:lpstr>
      <vt:lpstr>Office Theme</vt:lpstr>
      <vt:lpstr>Welcome</vt:lpstr>
      <vt:lpstr>PPH Summit</vt:lpstr>
      <vt:lpstr>USAID’s role (Maternal Health Team, Missions, IPs)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Armbruster, Deborah A (GH/MCHN)</dc:creator>
  <cp:lastModifiedBy>Mathea Pielemeier</cp:lastModifiedBy>
  <cp:revision>1</cp:revision>
  <dcterms:created xsi:type="dcterms:W3CDTF">2023-09-09T04:11:34Z</dcterms:created>
  <dcterms:modified xsi:type="dcterms:W3CDTF">2023-09-12T08:38:40Z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0x0101008543BF1C0C6D9E4FBB5FEE4BC4B100D1</vt:lpwstr>
  </property>
</Properties>
</file>