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9" r:id="rId3"/>
    <p:sldId id="267" r:id="rId4"/>
    <p:sldId id="866" r:id="rId5"/>
    <p:sldId id="862" r:id="rId6"/>
    <p:sldId id="873" r:id="rId7"/>
    <p:sldId id="283" r:id="rId8"/>
    <p:sldId id="867" r:id="rId9"/>
    <p:sldId id="871" r:id="rId10"/>
    <p:sldId id="881" r:id="rId11"/>
    <p:sldId id="869" r:id="rId12"/>
    <p:sldId id="271" r:id="rId13"/>
    <p:sldId id="9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D87"/>
    <a:srgbClr val="1DBD93"/>
    <a:srgbClr val="2DDFB0"/>
    <a:srgbClr val="66E8C6"/>
    <a:srgbClr val="B6F4E4"/>
    <a:srgbClr val="9EF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695F4-DBB7-4237-A919-A0C7D28D1CD8}" v="1547" dt="2023-09-13T16:01:27.911"/>
    <p1510:client id="{8ECE7157-37E7-4174-BA9E-E88101CC7011}" v="14" dt="2023-09-13T20:37:30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2049" autoAdjust="0"/>
  </p:normalViewPr>
  <p:slideViewPr>
    <p:cSldViewPr snapToGrid="0">
      <p:cViewPr varScale="1">
        <p:scale>
          <a:sx n="104" d="100"/>
          <a:sy n="104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03321-3B60-47CB-BBF7-C117B253A8BB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7658F20-0295-4167-84BB-C21E26B09802}">
      <dgm:prSet custT="1"/>
      <dgm:spPr/>
      <dgm:t>
        <a:bodyPr/>
        <a:lstStyle/>
        <a:p>
          <a:r>
            <a:rPr lang="en-GB" sz="2400" b="1" dirty="0"/>
            <a:t>Aim</a:t>
          </a:r>
          <a:r>
            <a:rPr lang="en-GB" sz="2400" dirty="0"/>
            <a:t>:</a:t>
          </a:r>
          <a:r>
            <a:rPr lang="en-GB" sz="2400" b="1" dirty="0"/>
            <a:t> </a:t>
          </a:r>
          <a:r>
            <a:rPr lang="en-GB" sz="2400" dirty="0"/>
            <a:t>to assess the effects of IM and IV TXA in women at increased risk of PPH</a:t>
          </a:r>
          <a:endParaRPr lang="en-US" sz="2400" dirty="0"/>
        </a:p>
      </dgm:t>
    </dgm:pt>
    <dgm:pt modelId="{6C6EC7EC-C631-4AC4-9617-EF7EF60BC76E}" type="parTrans" cxnId="{547AEEDD-9003-4C17-887A-8A19C1C0888F}">
      <dgm:prSet/>
      <dgm:spPr/>
      <dgm:t>
        <a:bodyPr/>
        <a:lstStyle/>
        <a:p>
          <a:endParaRPr lang="en-US" sz="2000"/>
        </a:p>
      </dgm:t>
    </dgm:pt>
    <dgm:pt modelId="{7D936312-7DCE-4EEC-BEAB-2B3B2D6EE307}" type="sibTrans" cxnId="{547AEEDD-9003-4C17-887A-8A19C1C0888F}">
      <dgm:prSet/>
      <dgm:spPr/>
      <dgm:t>
        <a:bodyPr/>
        <a:lstStyle/>
        <a:p>
          <a:endParaRPr lang="en-US" sz="2000"/>
        </a:p>
      </dgm:t>
    </dgm:pt>
    <dgm:pt modelId="{6AAA2482-3FE9-4310-ADB5-37350819552F}">
      <dgm:prSet custT="1"/>
      <dgm:spPr/>
      <dgm:t>
        <a:bodyPr/>
        <a:lstStyle/>
        <a:p>
          <a:r>
            <a:rPr lang="en-GB" sz="2400" b="1" dirty="0"/>
            <a:t>Design</a:t>
          </a:r>
          <a:r>
            <a:rPr lang="en-GB" sz="2400" dirty="0"/>
            <a:t>: Randomised, placebo-controlled, three-arm trial</a:t>
          </a:r>
          <a:endParaRPr lang="en-US" sz="2400" dirty="0"/>
        </a:p>
      </dgm:t>
    </dgm:pt>
    <dgm:pt modelId="{0FDC4467-1CED-4A3E-B88C-1EA9B03FCFA0}" type="parTrans" cxnId="{C9761F86-5DAE-489B-B398-E99F16E2C8DF}">
      <dgm:prSet/>
      <dgm:spPr/>
      <dgm:t>
        <a:bodyPr/>
        <a:lstStyle/>
        <a:p>
          <a:endParaRPr lang="en-US" sz="2000"/>
        </a:p>
      </dgm:t>
    </dgm:pt>
    <dgm:pt modelId="{123B8731-E073-4205-8C34-965F73FC6A99}" type="sibTrans" cxnId="{C9761F86-5DAE-489B-B398-E99F16E2C8DF}">
      <dgm:prSet/>
      <dgm:spPr/>
      <dgm:t>
        <a:bodyPr/>
        <a:lstStyle/>
        <a:p>
          <a:endParaRPr lang="en-US" sz="2000"/>
        </a:p>
      </dgm:t>
    </dgm:pt>
    <dgm:pt modelId="{9674FD20-80AE-406E-BA60-1DE233B21566}">
      <dgm:prSet custT="1"/>
      <dgm:spPr/>
      <dgm:t>
        <a:bodyPr/>
        <a:lstStyle/>
        <a:p>
          <a:r>
            <a:rPr lang="en-GB" sz="2400" b="1" dirty="0"/>
            <a:t>Setting</a:t>
          </a:r>
          <a:r>
            <a:rPr lang="en-GB" sz="2400" dirty="0"/>
            <a:t>: Hospitals in Africa and Asia</a:t>
          </a:r>
          <a:endParaRPr lang="en-US" sz="2400" dirty="0"/>
        </a:p>
      </dgm:t>
    </dgm:pt>
    <dgm:pt modelId="{8431C2C7-646D-47D9-A20F-7985997BA698}" type="parTrans" cxnId="{A7E4E277-A454-4BF7-9873-A0C3E012A1A8}">
      <dgm:prSet/>
      <dgm:spPr/>
      <dgm:t>
        <a:bodyPr/>
        <a:lstStyle/>
        <a:p>
          <a:endParaRPr lang="en-US" sz="2000"/>
        </a:p>
      </dgm:t>
    </dgm:pt>
    <dgm:pt modelId="{DBE9A72B-AC25-4D3E-96CC-0E437BA24A9F}" type="sibTrans" cxnId="{A7E4E277-A454-4BF7-9873-A0C3E012A1A8}">
      <dgm:prSet/>
      <dgm:spPr/>
      <dgm:t>
        <a:bodyPr/>
        <a:lstStyle/>
        <a:p>
          <a:endParaRPr lang="en-US" sz="2000"/>
        </a:p>
      </dgm:t>
    </dgm:pt>
    <dgm:pt modelId="{AF14A577-E5EA-4C86-B47D-75195EA0B199}">
      <dgm:prSet custT="1"/>
      <dgm:spPr/>
      <dgm:t>
        <a:bodyPr/>
        <a:lstStyle/>
        <a:p>
          <a:r>
            <a:rPr lang="en-GB" sz="2400" b="1" dirty="0"/>
            <a:t>Population:</a:t>
          </a:r>
          <a:r>
            <a:rPr lang="en-GB" sz="2400" dirty="0"/>
            <a:t> ~30,000 women giving birth with 1+ risk factor for PPH</a:t>
          </a:r>
          <a:endParaRPr lang="en-US" sz="2400" dirty="0"/>
        </a:p>
      </dgm:t>
    </dgm:pt>
    <dgm:pt modelId="{17E4B410-6186-4E73-BB3F-F2E485CEA6CE}" type="parTrans" cxnId="{6875E5D2-B3E3-4B49-BBF9-C5224EA852F8}">
      <dgm:prSet/>
      <dgm:spPr/>
      <dgm:t>
        <a:bodyPr/>
        <a:lstStyle/>
        <a:p>
          <a:endParaRPr lang="en-US" sz="2000"/>
        </a:p>
      </dgm:t>
    </dgm:pt>
    <dgm:pt modelId="{1BD2AC2C-2A7C-484F-8D84-5F7AFC47A107}" type="sibTrans" cxnId="{6875E5D2-B3E3-4B49-BBF9-C5224EA852F8}">
      <dgm:prSet/>
      <dgm:spPr/>
      <dgm:t>
        <a:bodyPr/>
        <a:lstStyle/>
        <a:p>
          <a:endParaRPr lang="en-US" sz="2000"/>
        </a:p>
      </dgm:t>
    </dgm:pt>
    <dgm:pt modelId="{BD0E1D37-6D90-408F-A649-BE449E568BC4}">
      <dgm:prSet custT="1"/>
      <dgm:spPr/>
      <dgm:t>
        <a:bodyPr/>
        <a:lstStyle/>
        <a:p>
          <a:r>
            <a:rPr lang="en-GB" sz="2400" b="1"/>
            <a:t>Intervention:</a:t>
          </a:r>
          <a:r>
            <a:rPr lang="en-GB" sz="2400"/>
            <a:t>  Intramuscular TXA (1g)</a:t>
          </a:r>
          <a:endParaRPr lang="en-US" sz="2400"/>
        </a:p>
      </dgm:t>
    </dgm:pt>
    <dgm:pt modelId="{499C8562-649B-4329-91AB-B513256ACD4B}" type="parTrans" cxnId="{7D496002-5047-47AA-A994-BBF7D7C9CC71}">
      <dgm:prSet/>
      <dgm:spPr/>
      <dgm:t>
        <a:bodyPr/>
        <a:lstStyle/>
        <a:p>
          <a:endParaRPr lang="en-US" sz="2000"/>
        </a:p>
      </dgm:t>
    </dgm:pt>
    <dgm:pt modelId="{D5849780-FD1D-4390-BB59-62EF3DD43472}" type="sibTrans" cxnId="{7D496002-5047-47AA-A994-BBF7D7C9CC71}">
      <dgm:prSet/>
      <dgm:spPr/>
      <dgm:t>
        <a:bodyPr/>
        <a:lstStyle/>
        <a:p>
          <a:endParaRPr lang="en-US" sz="2000"/>
        </a:p>
      </dgm:t>
    </dgm:pt>
    <dgm:pt modelId="{D0DCD64D-CE70-4074-ADAC-67EF81AB0D39}">
      <dgm:prSet custT="1"/>
      <dgm:spPr/>
      <dgm:t>
        <a:bodyPr/>
        <a:lstStyle/>
        <a:p>
          <a:r>
            <a:rPr lang="en-GB" sz="2400" b="1"/>
            <a:t>Comparator/control:</a:t>
          </a:r>
          <a:r>
            <a:rPr lang="en-GB" sz="2400"/>
            <a:t> Intravenous TXA (1g), placebo</a:t>
          </a:r>
          <a:endParaRPr lang="en-US" sz="2400"/>
        </a:p>
      </dgm:t>
    </dgm:pt>
    <dgm:pt modelId="{0004272C-E99E-468D-BC8C-DC397E839CE8}" type="parTrans" cxnId="{198FDE06-0B13-4D51-9C06-B40D94C240AD}">
      <dgm:prSet/>
      <dgm:spPr/>
      <dgm:t>
        <a:bodyPr/>
        <a:lstStyle/>
        <a:p>
          <a:endParaRPr lang="en-US" sz="2000"/>
        </a:p>
      </dgm:t>
    </dgm:pt>
    <dgm:pt modelId="{B9CC2A99-E38A-4222-9518-7956DD33A892}" type="sibTrans" cxnId="{198FDE06-0B13-4D51-9C06-B40D94C240AD}">
      <dgm:prSet/>
      <dgm:spPr/>
      <dgm:t>
        <a:bodyPr/>
        <a:lstStyle/>
        <a:p>
          <a:endParaRPr lang="en-US" sz="2000"/>
        </a:p>
      </dgm:t>
    </dgm:pt>
    <dgm:pt modelId="{D79A193A-0E1C-4160-A58D-BE728380E9A5}">
      <dgm:prSet custT="1"/>
      <dgm:spPr/>
      <dgm:t>
        <a:bodyPr/>
        <a:lstStyle/>
        <a:p>
          <a:r>
            <a:rPr lang="en-GB" sz="2400" b="1" dirty="0"/>
            <a:t>Outcome:</a:t>
          </a:r>
          <a:r>
            <a:rPr lang="en-GB" sz="2400" dirty="0"/>
            <a:t> Clinically diagnosed PPH</a:t>
          </a:r>
        </a:p>
        <a:p>
          <a:r>
            <a:rPr lang="en-GB" sz="2400" b="1" dirty="0"/>
            <a:t>Timeline</a:t>
          </a:r>
          <a:r>
            <a:rPr lang="en-GB" sz="2400" dirty="0"/>
            <a:t>: Recruitment to start imminently, results expected in 2026</a:t>
          </a:r>
          <a:endParaRPr lang="en-US" sz="2400" dirty="0"/>
        </a:p>
      </dgm:t>
    </dgm:pt>
    <dgm:pt modelId="{68886CEC-0E66-4C58-ADE2-9B4F722163A9}" type="parTrans" cxnId="{8DDB3F74-063A-428B-8E4C-CFE70FBD644E}">
      <dgm:prSet/>
      <dgm:spPr/>
      <dgm:t>
        <a:bodyPr/>
        <a:lstStyle/>
        <a:p>
          <a:endParaRPr lang="en-US" sz="2000"/>
        </a:p>
      </dgm:t>
    </dgm:pt>
    <dgm:pt modelId="{A885841A-1790-463B-9AF9-A221D31ACF05}" type="sibTrans" cxnId="{8DDB3F74-063A-428B-8E4C-CFE70FBD644E}">
      <dgm:prSet/>
      <dgm:spPr/>
      <dgm:t>
        <a:bodyPr/>
        <a:lstStyle/>
        <a:p>
          <a:endParaRPr lang="en-US" sz="2000"/>
        </a:p>
      </dgm:t>
    </dgm:pt>
    <dgm:pt modelId="{0D8B4AEE-AACF-44CA-BB7C-92DE1AFD1F98}">
      <dgm:prSet custT="1"/>
      <dgm:spPr/>
      <dgm:t>
        <a:bodyPr/>
        <a:lstStyle/>
        <a:p>
          <a:endParaRPr lang="en-US" sz="2400" dirty="0"/>
        </a:p>
      </dgm:t>
    </dgm:pt>
    <dgm:pt modelId="{3E90EFF9-0AAB-4087-8039-62016561E875}" type="parTrans" cxnId="{E2E4F7AF-F53D-4F74-9B41-756F19C4F433}">
      <dgm:prSet/>
      <dgm:spPr/>
      <dgm:t>
        <a:bodyPr/>
        <a:lstStyle/>
        <a:p>
          <a:endParaRPr lang="en-US" sz="2000"/>
        </a:p>
      </dgm:t>
    </dgm:pt>
    <dgm:pt modelId="{B82B5A7F-FB16-445C-9191-4A18B4A80EA2}" type="sibTrans" cxnId="{E2E4F7AF-F53D-4F74-9B41-756F19C4F433}">
      <dgm:prSet/>
      <dgm:spPr/>
      <dgm:t>
        <a:bodyPr/>
        <a:lstStyle/>
        <a:p>
          <a:endParaRPr lang="en-US" sz="2000"/>
        </a:p>
      </dgm:t>
    </dgm:pt>
    <dgm:pt modelId="{4ECFB396-9282-4A98-A928-A6A39E57393A}" type="pres">
      <dgm:prSet presAssocID="{17A03321-3B60-47CB-BBF7-C117B253A8BB}" presName="vert0" presStyleCnt="0">
        <dgm:presLayoutVars>
          <dgm:dir/>
          <dgm:animOne val="branch"/>
          <dgm:animLvl val="lvl"/>
        </dgm:presLayoutVars>
      </dgm:prSet>
      <dgm:spPr/>
    </dgm:pt>
    <dgm:pt modelId="{2EF40A0D-37A4-403E-81A7-42C4880548C8}" type="pres">
      <dgm:prSet presAssocID="{F7658F20-0295-4167-84BB-C21E26B09802}" presName="thickLine" presStyleLbl="alignNode1" presStyleIdx="0" presStyleCnt="8"/>
      <dgm:spPr/>
    </dgm:pt>
    <dgm:pt modelId="{6044BE1C-3816-49A7-A97E-6A543FA5E680}" type="pres">
      <dgm:prSet presAssocID="{F7658F20-0295-4167-84BB-C21E26B09802}" presName="horz1" presStyleCnt="0"/>
      <dgm:spPr/>
    </dgm:pt>
    <dgm:pt modelId="{0B035B66-30C5-4A90-BD0A-734EA6199BB6}" type="pres">
      <dgm:prSet presAssocID="{F7658F20-0295-4167-84BB-C21E26B09802}" presName="tx1" presStyleLbl="revTx" presStyleIdx="0" presStyleCnt="8"/>
      <dgm:spPr/>
    </dgm:pt>
    <dgm:pt modelId="{EFBA40DD-D37D-45F7-B840-273E5265CEB9}" type="pres">
      <dgm:prSet presAssocID="{F7658F20-0295-4167-84BB-C21E26B09802}" presName="vert1" presStyleCnt="0"/>
      <dgm:spPr/>
    </dgm:pt>
    <dgm:pt modelId="{99E43D76-7E39-4750-B67C-843D7B8D1C8B}" type="pres">
      <dgm:prSet presAssocID="{6AAA2482-3FE9-4310-ADB5-37350819552F}" presName="thickLine" presStyleLbl="alignNode1" presStyleIdx="1" presStyleCnt="8"/>
      <dgm:spPr/>
    </dgm:pt>
    <dgm:pt modelId="{19B04596-D714-4C11-BA06-F2A029519526}" type="pres">
      <dgm:prSet presAssocID="{6AAA2482-3FE9-4310-ADB5-37350819552F}" presName="horz1" presStyleCnt="0"/>
      <dgm:spPr/>
    </dgm:pt>
    <dgm:pt modelId="{741AB94C-E3BD-4A36-904C-7A48B44F4DF5}" type="pres">
      <dgm:prSet presAssocID="{6AAA2482-3FE9-4310-ADB5-37350819552F}" presName="tx1" presStyleLbl="revTx" presStyleIdx="1" presStyleCnt="8"/>
      <dgm:spPr/>
    </dgm:pt>
    <dgm:pt modelId="{FD8E4507-99FC-4B73-B1DA-57F6C79502B0}" type="pres">
      <dgm:prSet presAssocID="{6AAA2482-3FE9-4310-ADB5-37350819552F}" presName="vert1" presStyleCnt="0"/>
      <dgm:spPr/>
    </dgm:pt>
    <dgm:pt modelId="{DAEEC939-F225-4F1E-9492-929EAD4E77AC}" type="pres">
      <dgm:prSet presAssocID="{9674FD20-80AE-406E-BA60-1DE233B21566}" presName="thickLine" presStyleLbl="alignNode1" presStyleIdx="2" presStyleCnt="8"/>
      <dgm:spPr/>
    </dgm:pt>
    <dgm:pt modelId="{AD06E290-F85A-45DC-88A2-8BE88EFA5532}" type="pres">
      <dgm:prSet presAssocID="{9674FD20-80AE-406E-BA60-1DE233B21566}" presName="horz1" presStyleCnt="0"/>
      <dgm:spPr/>
    </dgm:pt>
    <dgm:pt modelId="{E6390FF2-7AE3-4200-87E5-C11AF0609B54}" type="pres">
      <dgm:prSet presAssocID="{9674FD20-80AE-406E-BA60-1DE233B21566}" presName="tx1" presStyleLbl="revTx" presStyleIdx="2" presStyleCnt="8"/>
      <dgm:spPr/>
    </dgm:pt>
    <dgm:pt modelId="{851497B9-D057-4C49-8610-541039F3C216}" type="pres">
      <dgm:prSet presAssocID="{9674FD20-80AE-406E-BA60-1DE233B21566}" presName="vert1" presStyleCnt="0"/>
      <dgm:spPr/>
    </dgm:pt>
    <dgm:pt modelId="{7D8387B1-D63F-487D-9C5F-6B81CDE6C2E9}" type="pres">
      <dgm:prSet presAssocID="{AF14A577-E5EA-4C86-B47D-75195EA0B199}" presName="thickLine" presStyleLbl="alignNode1" presStyleIdx="3" presStyleCnt="8"/>
      <dgm:spPr/>
    </dgm:pt>
    <dgm:pt modelId="{8C7D5EC0-F661-4AE1-A436-D110E8E180E2}" type="pres">
      <dgm:prSet presAssocID="{AF14A577-E5EA-4C86-B47D-75195EA0B199}" presName="horz1" presStyleCnt="0"/>
      <dgm:spPr/>
    </dgm:pt>
    <dgm:pt modelId="{4FC5B840-7B90-4BCE-B0CB-7FFB2EC3BB63}" type="pres">
      <dgm:prSet presAssocID="{AF14A577-E5EA-4C86-B47D-75195EA0B199}" presName="tx1" presStyleLbl="revTx" presStyleIdx="3" presStyleCnt="8"/>
      <dgm:spPr/>
    </dgm:pt>
    <dgm:pt modelId="{43FE0F64-6A6A-4E40-B85F-97DD3C85D327}" type="pres">
      <dgm:prSet presAssocID="{AF14A577-E5EA-4C86-B47D-75195EA0B199}" presName="vert1" presStyleCnt="0"/>
      <dgm:spPr/>
    </dgm:pt>
    <dgm:pt modelId="{11CED9BC-EE6C-4D18-B676-D50F49A991B7}" type="pres">
      <dgm:prSet presAssocID="{BD0E1D37-6D90-408F-A649-BE449E568BC4}" presName="thickLine" presStyleLbl="alignNode1" presStyleIdx="4" presStyleCnt="8"/>
      <dgm:spPr/>
    </dgm:pt>
    <dgm:pt modelId="{C5993911-E8DB-4E66-BEEC-DD098AF0CA90}" type="pres">
      <dgm:prSet presAssocID="{BD0E1D37-6D90-408F-A649-BE449E568BC4}" presName="horz1" presStyleCnt="0"/>
      <dgm:spPr/>
    </dgm:pt>
    <dgm:pt modelId="{173A77FA-1359-4446-A924-76CBEDC13ADF}" type="pres">
      <dgm:prSet presAssocID="{BD0E1D37-6D90-408F-A649-BE449E568BC4}" presName="tx1" presStyleLbl="revTx" presStyleIdx="4" presStyleCnt="8"/>
      <dgm:spPr/>
    </dgm:pt>
    <dgm:pt modelId="{2EF4B974-2590-4239-9986-0F3FF70638AF}" type="pres">
      <dgm:prSet presAssocID="{BD0E1D37-6D90-408F-A649-BE449E568BC4}" presName="vert1" presStyleCnt="0"/>
      <dgm:spPr/>
    </dgm:pt>
    <dgm:pt modelId="{B0BA8434-50C6-4D93-BBA8-185E0C94C957}" type="pres">
      <dgm:prSet presAssocID="{D0DCD64D-CE70-4074-ADAC-67EF81AB0D39}" presName="thickLine" presStyleLbl="alignNode1" presStyleIdx="5" presStyleCnt="8"/>
      <dgm:spPr/>
    </dgm:pt>
    <dgm:pt modelId="{F9E784EE-A4F2-46C5-BA90-FE30C7D94B28}" type="pres">
      <dgm:prSet presAssocID="{D0DCD64D-CE70-4074-ADAC-67EF81AB0D39}" presName="horz1" presStyleCnt="0"/>
      <dgm:spPr/>
    </dgm:pt>
    <dgm:pt modelId="{61756CD5-36D5-4ED8-9A80-D632072D333C}" type="pres">
      <dgm:prSet presAssocID="{D0DCD64D-CE70-4074-ADAC-67EF81AB0D39}" presName="tx1" presStyleLbl="revTx" presStyleIdx="5" presStyleCnt="8"/>
      <dgm:spPr/>
    </dgm:pt>
    <dgm:pt modelId="{1A91876B-5711-4E30-806C-C88A8D57EAD0}" type="pres">
      <dgm:prSet presAssocID="{D0DCD64D-CE70-4074-ADAC-67EF81AB0D39}" presName="vert1" presStyleCnt="0"/>
      <dgm:spPr/>
    </dgm:pt>
    <dgm:pt modelId="{C3F64BFB-5375-47C8-A5CC-C207FE64588B}" type="pres">
      <dgm:prSet presAssocID="{D79A193A-0E1C-4160-A58D-BE728380E9A5}" presName="thickLine" presStyleLbl="alignNode1" presStyleIdx="6" presStyleCnt="8"/>
      <dgm:spPr/>
    </dgm:pt>
    <dgm:pt modelId="{A57B70AA-A712-4030-AD53-A0B924E5BFE4}" type="pres">
      <dgm:prSet presAssocID="{D79A193A-0E1C-4160-A58D-BE728380E9A5}" presName="horz1" presStyleCnt="0"/>
      <dgm:spPr/>
    </dgm:pt>
    <dgm:pt modelId="{A9F01F57-C9C6-4856-88FC-EB441E0C3532}" type="pres">
      <dgm:prSet presAssocID="{D79A193A-0E1C-4160-A58D-BE728380E9A5}" presName="tx1" presStyleLbl="revTx" presStyleIdx="6" presStyleCnt="8"/>
      <dgm:spPr/>
    </dgm:pt>
    <dgm:pt modelId="{581F254E-5BA4-4C74-9DCA-9A365DCC3554}" type="pres">
      <dgm:prSet presAssocID="{D79A193A-0E1C-4160-A58D-BE728380E9A5}" presName="vert1" presStyleCnt="0"/>
      <dgm:spPr/>
    </dgm:pt>
    <dgm:pt modelId="{6A986CB2-BEF4-4997-841C-452D052A9266}" type="pres">
      <dgm:prSet presAssocID="{0D8B4AEE-AACF-44CA-BB7C-92DE1AFD1F98}" presName="thickLine" presStyleLbl="alignNode1" presStyleIdx="7" presStyleCnt="8"/>
      <dgm:spPr/>
    </dgm:pt>
    <dgm:pt modelId="{17C52410-34DE-4E48-A8AF-B769F00FA72F}" type="pres">
      <dgm:prSet presAssocID="{0D8B4AEE-AACF-44CA-BB7C-92DE1AFD1F98}" presName="horz1" presStyleCnt="0"/>
      <dgm:spPr/>
    </dgm:pt>
    <dgm:pt modelId="{2666DF73-6836-44A2-B7BD-9B2B523F8BB5}" type="pres">
      <dgm:prSet presAssocID="{0D8B4AEE-AACF-44CA-BB7C-92DE1AFD1F98}" presName="tx1" presStyleLbl="revTx" presStyleIdx="7" presStyleCnt="8"/>
      <dgm:spPr/>
    </dgm:pt>
    <dgm:pt modelId="{4C36E87D-59B6-455A-BFE3-48AB4926047C}" type="pres">
      <dgm:prSet presAssocID="{0D8B4AEE-AACF-44CA-BB7C-92DE1AFD1F98}" presName="vert1" presStyleCnt="0"/>
      <dgm:spPr/>
    </dgm:pt>
  </dgm:ptLst>
  <dgm:cxnLst>
    <dgm:cxn modelId="{7D496002-5047-47AA-A994-BBF7D7C9CC71}" srcId="{17A03321-3B60-47CB-BBF7-C117B253A8BB}" destId="{BD0E1D37-6D90-408F-A649-BE449E568BC4}" srcOrd="4" destOrd="0" parTransId="{499C8562-649B-4329-91AB-B513256ACD4B}" sibTransId="{D5849780-FD1D-4390-BB59-62EF3DD43472}"/>
    <dgm:cxn modelId="{198FDE06-0B13-4D51-9C06-B40D94C240AD}" srcId="{17A03321-3B60-47CB-BBF7-C117B253A8BB}" destId="{D0DCD64D-CE70-4074-ADAC-67EF81AB0D39}" srcOrd="5" destOrd="0" parTransId="{0004272C-E99E-468D-BC8C-DC397E839CE8}" sibTransId="{B9CC2A99-E38A-4222-9518-7956DD33A892}"/>
    <dgm:cxn modelId="{8D57632B-7830-4A47-8EC2-7ABE447BCB3C}" type="presOf" srcId="{0D8B4AEE-AACF-44CA-BB7C-92DE1AFD1F98}" destId="{2666DF73-6836-44A2-B7BD-9B2B523F8BB5}" srcOrd="0" destOrd="0" presId="urn:microsoft.com/office/officeart/2008/layout/LinedList"/>
    <dgm:cxn modelId="{1B37353A-BB4A-41DD-BA2D-B3F1B3ECEFF7}" type="presOf" srcId="{17A03321-3B60-47CB-BBF7-C117B253A8BB}" destId="{4ECFB396-9282-4A98-A928-A6A39E57393A}" srcOrd="0" destOrd="0" presId="urn:microsoft.com/office/officeart/2008/layout/LinedList"/>
    <dgm:cxn modelId="{BBFA843E-46E8-4A7C-A8D9-115A104810AD}" type="presOf" srcId="{BD0E1D37-6D90-408F-A649-BE449E568BC4}" destId="{173A77FA-1359-4446-A924-76CBEDC13ADF}" srcOrd="0" destOrd="0" presId="urn:microsoft.com/office/officeart/2008/layout/LinedList"/>
    <dgm:cxn modelId="{8DDB3F74-063A-428B-8E4C-CFE70FBD644E}" srcId="{17A03321-3B60-47CB-BBF7-C117B253A8BB}" destId="{D79A193A-0E1C-4160-A58D-BE728380E9A5}" srcOrd="6" destOrd="0" parTransId="{68886CEC-0E66-4C58-ADE2-9B4F722163A9}" sibTransId="{A885841A-1790-463B-9AF9-A221D31ACF05}"/>
    <dgm:cxn modelId="{A7E4E277-A454-4BF7-9873-A0C3E012A1A8}" srcId="{17A03321-3B60-47CB-BBF7-C117B253A8BB}" destId="{9674FD20-80AE-406E-BA60-1DE233B21566}" srcOrd="2" destOrd="0" parTransId="{8431C2C7-646D-47D9-A20F-7985997BA698}" sibTransId="{DBE9A72B-AC25-4D3E-96CC-0E437BA24A9F}"/>
    <dgm:cxn modelId="{39F86D82-D5C3-467C-AF79-494D2ED81240}" type="presOf" srcId="{D79A193A-0E1C-4160-A58D-BE728380E9A5}" destId="{A9F01F57-C9C6-4856-88FC-EB441E0C3532}" srcOrd="0" destOrd="0" presId="urn:microsoft.com/office/officeart/2008/layout/LinedList"/>
    <dgm:cxn modelId="{C9761F86-5DAE-489B-B398-E99F16E2C8DF}" srcId="{17A03321-3B60-47CB-BBF7-C117B253A8BB}" destId="{6AAA2482-3FE9-4310-ADB5-37350819552F}" srcOrd="1" destOrd="0" parTransId="{0FDC4467-1CED-4A3E-B88C-1EA9B03FCFA0}" sibTransId="{123B8731-E073-4205-8C34-965F73FC6A99}"/>
    <dgm:cxn modelId="{E2E4F7AF-F53D-4F74-9B41-756F19C4F433}" srcId="{17A03321-3B60-47CB-BBF7-C117B253A8BB}" destId="{0D8B4AEE-AACF-44CA-BB7C-92DE1AFD1F98}" srcOrd="7" destOrd="0" parTransId="{3E90EFF9-0AAB-4087-8039-62016561E875}" sibTransId="{B82B5A7F-FB16-445C-9191-4A18B4A80EA2}"/>
    <dgm:cxn modelId="{6D6AF6B7-C14B-4DA4-A317-1C23B67E16A9}" type="presOf" srcId="{D0DCD64D-CE70-4074-ADAC-67EF81AB0D39}" destId="{61756CD5-36D5-4ED8-9A80-D632072D333C}" srcOrd="0" destOrd="0" presId="urn:microsoft.com/office/officeart/2008/layout/LinedList"/>
    <dgm:cxn modelId="{C40258BF-1781-4624-9A50-48B1F0B31A81}" type="presOf" srcId="{AF14A577-E5EA-4C86-B47D-75195EA0B199}" destId="{4FC5B840-7B90-4BCE-B0CB-7FFB2EC3BB63}" srcOrd="0" destOrd="0" presId="urn:microsoft.com/office/officeart/2008/layout/LinedList"/>
    <dgm:cxn modelId="{6DCDB8CB-3989-4A5B-B18D-DB39F3372FE7}" type="presOf" srcId="{9674FD20-80AE-406E-BA60-1DE233B21566}" destId="{E6390FF2-7AE3-4200-87E5-C11AF0609B54}" srcOrd="0" destOrd="0" presId="urn:microsoft.com/office/officeart/2008/layout/LinedList"/>
    <dgm:cxn modelId="{80E73FD1-0204-47A6-8BE7-B9D8FE8DCB67}" type="presOf" srcId="{F7658F20-0295-4167-84BB-C21E26B09802}" destId="{0B035B66-30C5-4A90-BD0A-734EA6199BB6}" srcOrd="0" destOrd="0" presId="urn:microsoft.com/office/officeart/2008/layout/LinedList"/>
    <dgm:cxn modelId="{6875E5D2-B3E3-4B49-BBF9-C5224EA852F8}" srcId="{17A03321-3B60-47CB-BBF7-C117B253A8BB}" destId="{AF14A577-E5EA-4C86-B47D-75195EA0B199}" srcOrd="3" destOrd="0" parTransId="{17E4B410-6186-4E73-BB3F-F2E485CEA6CE}" sibTransId="{1BD2AC2C-2A7C-484F-8D84-5F7AFC47A107}"/>
    <dgm:cxn modelId="{547AEEDD-9003-4C17-887A-8A19C1C0888F}" srcId="{17A03321-3B60-47CB-BBF7-C117B253A8BB}" destId="{F7658F20-0295-4167-84BB-C21E26B09802}" srcOrd="0" destOrd="0" parTransId="{6C6EC7EC-C631-4AC4-9617-EF7EF60BC76E}" sibTransId="{7D936312-7DCE-4EEC-BEAB-2B3B2D6EE307}"/>
    <dgm:cxn modelId="{A955F3E7-D922-47C4-8FA9-7327DDE12CD6}" type="presOf" srcId="{6AAA2482-3FE9-4310-ADB5-37350819552F}" destId="{741AB94C-E3BD-4A36-904C-7A48B44F4DF5}" srcOrd="0" destOrd="0" presId="urn:microsoft.com/office/officeart/2008/layout/LinedList"/>
    <dgm:cxn modelId="{1B40A4FC-2788-4334-955F-8EB7DC8AFC78}" type="presParOf" srcId="{4ECFB396-9282-4A98-A928-A6A39E57393A}" destId="{2EF40A0D-37A4-403E-81A7-42C4880548C8}" srcOrd="0" destOrd="0" presId="urn:microsoft.com/office/officeart/2008/layout/LinedList"/>
    <dgm:cxn modelId="{BF47A095-D2FB-46B7-954D-E75FC01335EC}" type="presParOf" srcId="{4ECFB396-9282-4A98-A928-A6A39E57393A}" destId="{6044BE1C-3816-49A7-A97E-6A543FA5E680}" srcOrd="1" destOrd="0" presId="urn:microsoft.com/office/officeart/2008/layout/LinedList"/>
    <dgm:cxn modelId="{EC4BA6EA-5E14-490F-884D-85B635B2804C}" type="presParOf" srcId="{6044BE1C-3816-49A7-A97E-6A543FA5E680}" destId="{0B035B66-30C5-4A90-BD0A-734EA6199BB6}" srcOrd="0" destOrd="0" presId="urn:microsoft.com/office/officeart/2008/layout/LinedList"/>
    <dgm:cxn modelId="{8D0A7FED-7D4A-41B8-99B6-26AE927C344A}" type="presParOf" srcId="{6044BE1C-3816-49A7-A97E-6A543FA5E680}" destId="{EFBA40DD-D37D-45F7-B840-273E5265CEB9}" srcOrd="1" destOrd="0" presId="urn:microsoft.com/office/officeart/2008/layout/LinedList"/>
    <dgm:cxn modelId="{B4DB32EA-6CE2-498F-BAE5-2F0BF681B206}" type="presParOf" srcId="{4ECFB396-9282-4A98-A928-A6A39E57393A}" destId="{99E43D76-7E39-4750-B67C-843D7B8D1C8B}" srcOrd="2" destOrd="0" presId="urn:microsoft.com/office/officeart/2008/layout/LinedList"/>
    <dgm:cxn modelId="{48182C4D-B5B0-470A-B375-71C7543EE8EC}" type="presParOf" srcId="{4ECFB396-9282-4A98-A928-A6A39E57393A}" destId="{19B04596-D714-4C11-BA06-F2A029519526}" srcOrd="3" destOrd="0" presId="urn:microsoft.com/office/officeart/2008/layout/LinedList"/>
    <dgm:cxn modelId="{9ABFD95D-E898-44A4-B3E7-12543FC70B57}" type="presParOf" srcId="{19B04596-D714-4C11-BA06-F2A029519526}" destId="{741AB94C-E3BD-4A36-904C-7A48B44F4DF5}" srcOrd="0" destOrd="0" presId="urn:microsoft.com/office/officeart/2008/layout/LinedList"/>
    <dgm:cxn modelId="{4D36FA1F-3785-4C4B-AB2D-2A27E6F7E390}" type="presParOf" srcId="{19B04596-D714-4C11-BA06-F2A029519526}" destId="{FD8E4507-99FC-4B73-B1DA-57F6C79502B0}" srcOrd="1" destOrd="0" presId="urn:microsoft.com/office/officeart/2008/layout/LinedList"/>
    <dgm:cxn modelId="{F2B73BB2-AFD2-4A2A-B3DD-530230E98EB6}" type="presParOf" srcId="{4ECFB396-9282-4A98-A928-A6A39E57393A}" destId="{DAEEC939-F225-4F1E-9492-929EAD4E77AC}" srcOrd="4" destOrd="0" presId="urn:microsoft.com/office/officeart/2008/layout/LinedList"/>
    <dgm:cxn modelId="{00B1C793-16C2-4288-AF3E-5463AB912858}" type="presParOf" srcId="{4ECFB396-9282-4A98-A928-A6A39E57393A}" destId="{AD06E290-F85A-45DC-88A2-8BE88EFA5532}" srcOrd="5" destOrd="0" presId="urn:microsoft.com/office/officeart/2008/layout/LinedList"/>
    <dgm:cxn modelId="{1E822E79-C967-4D6E-99F3-1AFAB8EBDE7A}" type="presParOf" srcId="{AD06E290-F85A-45DC-88A2-8BE88EFA5532}" destId="{E6390FF2-7AE3-4200-87E5-C11AF0609B54}" srcOrd="0" destOrd="0" presId="urn:microsoft.com/office/officeart/2008/layout/LinedList"/>
    <dgm:cxn modelId="{008B58F3-06DA-4DBD-9C6A-FF1AF684877C}" type="presParOf" srcId="{AD06E290-F85A-45DC-88A2-8BE88EFA5532}" destId="{851497B9-D057-4C49-8610-541039F3C216}" srcOrd="1" destOrd="0" presId="urn:microsoft.com/office/officeart/2008/layout/LinedList"/>
    <dgm:cxn modelId="{4B791FC7-4F16-4A5E-889C-E77E4F9E678F}" type="presParOf" srcId="{4ECFB396-9282-4A98-A928-A6A39E57393A}" destId="{7D8387B1-D63F-487D-9C5F-6B81CDE6C2E9}" srcOrd="6" destOrd="0" presId="urn:microsoft.com/office/officeart/2008/layout/LinedList"/>
    <dgm:cxn modelId="{D46EA2E6-27FC-4A66-9DC4-9691EE4528DE}" type="presParOf" srcId="{4ECFB396-9282-4A98-A928-A6A39E57393A}" destId="{8C7D5EC0-F661-4AE1-A436-D110E8E180E2}" srcOrd="7" destOrd="0" presId="urn:microsoft.com/office/officeart/2008/layout/LinedList"/>
    <dgm:cxn modelId="{7B9D1E9D-297D-4849-9B7E-699D50E0B6E6}" type="presParOf" srcId="{8C7D5EC0-F661-4AE1-A436-D110E8E180E2}" destId="{4FC5B840-7B90-4BCE-B0CB-7FFB2EC3BB63}" srcOrd="0" destOrd="0" presId="urn:microsoft.com/office/officeart/2008/layout/LinedList"/>
    <dgm:cxn modelId="{B6B7557B-A18D-46FF-9ABF-C873A141A31D}" type="presParOf" srcId="{8C7D5EC0-F661-4AE1-A436-D110E8E180E2}" destId="{43FE0F64-6A6A-4E40-B85F-97DD3C85D327}" srcOrd="1" destOrd="0" presId="urn:microsoft.com/office/officeart/2008/layout/LinedList"/>
    <dgm:cxn modelId="{59B74034-ED59-46E8-9A5C-3B3ED75DB2D7}" type="presParOf" srcId="{4ECFB396-9282-4A98-A928-A6A39E57393A}" destId="{11CED9BC-EE6C-4D18-B676-D50F49A991B7}" srcOrd="8" destOrd="0" presId="urn:microsoft.com/office/officeart/2008/layout/LinedList"/>
    <dgm:cxn modelId="{10AB93B7-A5A2-4A72-8BC6-62B4A6CFED04}" type="presParOf" srcId="{4ECFB396-9282-4A98-A928-A6A39E57393A}" destId="{C5993911-E8DB-4E66-BEEC-DD098AF0CA90}" srcOrd="9" destOrd="0" presId="urn:microsoft.com/office/officeart/2008/layout/LinedList"/>
    <dgm:cxn modelId="{23E8C97B-8934-47FA-894B-B19946BE225E}" type="presParOf" srcId="{C5993911-E8DB-4E66-BEEC-DD098AF0CA90}" destId="{173A77FA-1359-4446-A924-76CBEDC13ADF}" srcOrd="0" destOrd="0" presId="urn:microsoft.com/office/officeart/2008/layout/LinedList"/>
    <dgm:cxn modelId="{4428EF29-C110-4940-B3FB-120391BC870E}" type="presParOf" srcId="{C5993911-E8DB-4E66-BEEC-DD098AF0CA90}" destId="{2EF4B974-2590-4239-9986-0F3FF70638AF}" srcOrd="1" destOrd="0" presId="urn:microsoft.com/office/officeart/2008/layout/LinedList"/>
    <dgm:cxn modelId="{C2AD4E4D-88D6-4888-9485-877FA0E1C67C}" type="presParOf" srcId="{4ECFB396-9282-4A98-A928-A6A39E57393A}" destId="{B0BA8434-50C6-4D93-BBA8-185E0C94C957}" srcOrd="10" destOrd="0" presId="urn:microsoft.com/office/officeart/2008/layout/LinedList"/>
    <dgm:cxn modelId="{F8B81D92-19A2-43CE-89F2-6E2DAC8794CC}" type="presParOf" srcId="{4ECFB396-9282-4A98-A928-A6A39E57393A}" destId="{F9E784EE-A4F2-46C5-BA90-FE30C7D94B28}" srcOrd="11" destOrd="0" presId="urn:microsoft.com/office/officeart/2008/layout/LinedList"/>
    <dgm:cxn modelId="{51CFCBD3-149C-4708-A23F-B23B425252BE}" type="presParOf" srcId="{F9E784EE-A4F2-46C5-BA90-FE30C7D94B28}" destId="{61756CD5-36D5-4ED8-9A80-D632072D333C}" srcOrd="0" destOrd="0" presId="urn:microsoft.com/office/officeart/2008/layout/LinedList"/>
    <dgm:cxn modelId="{FA044D4F-0CC2-4A0D-8BA6-6BAE33DF8119}" type="presParOf" srcId="{F9E784EE-A4F2-46C5-BA90-FE30C7D94B28}" destId="{1A91876B-5711-4E30-806C-C88A8D57EAD0}" srcOrd="1" destOrd="0" presId="urn:microsoft.com/office/officeart/2008/layout/LinedList"/>
    <dgm:cxn modelId="{7C8AD7DA-9714-4841-94F1-2961F09D6302}" type="presParOf" srcId="{4ECFB396-9282-4A98-A928-A6A39E57393A}" destId="{C3F64BFB-5375-47C8-A5CC-C207FE64588B}" srcOrd="12" destOrd="0" presId="urn:microsoft.com/office/officeart/2008/layout/LinedList"/>
    <dgm:cxn modelId="{254E5600-16B9-4F5E-8F69-E1B0AFBE5E94}" type="presParOf" srcId="{4ECFB396-9282-4A98-A928-A6A39E57393A}" destId="{A57B70AA-A712-4030-AD53-A0B924E5BFE4}" srcOrd="13" destOrd="0" presId="urn:microsoft.com/office/officeart/2008/layout/LinedList"/>
    <dgm:cxn modelId="{548A0DEB-D3C3-4631-AF64-DEE67A797FDF}" type="presParOf" srcId="{A57B70AA-A712-4030-AD53-A0B924E5BFE4}" destId="{A9F01F57-C9C6-4856-88FC-EB441E0C3532}" srcOrd="0" destOrd="0" presId="urn:microsoft.com/office/officeart/2008/layout/LinedList"/>
    <dgm:cxn modelId="{92A48DEC-7317-453D-8BC7-ADB293D97EB9}" type="presParOf" srcId="{A57B70AA-A712-4030-AD53-A0B924E5BFE4}" destId="{581F254E-5BA4-4C74-9DCA-9A365DCC3554}" srcOrd="1" destOrd="0" presId="urn:microsoft.com/office/officeart/2008/layout/LinedList"/>
    <dgm:cxn modelId="{4EB78A0A-B4CA-404B-A0CA-C724FA619713}" type="presParOf" srcId="{4ECFB396-9282-4A98-A928-A6A39E57393A}" destId="{6A986CB2-BEF4-4997-841C-452D052A9266}" srcOrd="14" destOrd="0" presId="urn:microsoft.com/office/officeart/2008/layout/LinedList"/>
    <dgm:cxn modelId="{4C412175-451A-414E-BB58-22F8A8AB5F33}" type="presParOf" srcId="{4ECFB396-9282-4A98-A928-A6A39E57393A}" destId="{17C52410-34DE-4E48-A8AF-B769F00FA72F}" srcOrd="15" destOrd="0" presId="urn:microsoft.com/office/officeart/2008/layout/LinedList"/>
    <dgm:cxn modelId="{4D307E98-02E9-474C-9B0E-2C10ADA71E7D}" type="presParOf" srcId="{17C52410-34DE-4E48-A8AF-B769F00FA72F}" destId="{2666DF73-6836-44A2-B7BD-9B2B523F8BB5}" srcOrd="0" destOrd="0" presId="urn:microsoft.com/office/officeart/2008/layout/LinedList"/>
    <dgm:cxn modelId="{2AA7FDF8-81E7-4C53-BBCF-0403A3635125}" type="presParOf" srcId="{17C52410-34DE-4E48-A8AF-B769F00FA72F}" destId="{4C36E87D-59B6-455A-BFE3-48AB492604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40A0D-37A4-403E-81A7-42C4880548C8}">
      <dsp:nvSpPr>
        <dsp:cNvPr id="0" name=""/>
        <dsp:cNvSpPr/>
      </dsp:nvSpPr>
      <dsp:spPr>
        <a:xfrm>
          <a:off x="0" y="0"/>
          <a:ext cx="10512862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35B66-30C5-4A90-BD0A-734EA6199BB6}">
      <dsp:nvSpPr>
        <dsp:cNvPr id="0" name=""/>
        <dsp:cNvSpPr/>
      </dsp:nvSpPr>
      <dsp:spPr>
        <a:xfrm>
          <a:off x="0" y="0"/>
          <a:ext cx="10512862" cy="4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Aim</a:t>
          </a:r>
          <a:r>
            <a:rPr lang="en-GB" sz="2400" kern="1200" dirty="0"/>
            <a:t>:</a:t>
          </a:r>
          <a:r>
            <a:rPr lang="en-GB" sz="2400" b="1" kern="1200" dirty="0"/>
            <a:t> </a:t>
          </a:r>
          <a:r>
            <a:rPr lang="en-GB" sz="2400" kern="1200" dirty="0"/>
            <a:t>to assess the effects of IM and IV TXA in women at increased risk of PPH</a:t>
          </a:r>
          <a:endParaRPr lang="en-US" sz="2400" kern="1200" dirty="0"/>
        </a:p>
      </dsp:txBody>
      <dsp:txXfrm>
        <a:off x="0" y="0"/>
        <a:ext cx="10512862" cy="480760"/>
      </dsp:txXfrm>
    </dsp:sp>
    <dsp:sp modelId="{99E43D76-7E39-4750-B67C-843D7B8D1C8B}">
      <dsp:nvSpPr>
        <dsp:cNvPr id="0" name=""/>
        <dsp:cNvSpPr/>
      </dsp:nvSpPr>
      <dsp:spPr>
        <a:xfrm>
          <a:off x="0" y="480760"/>
          <a:ext cx="10512862" cy="0"/>
        </a:xfrm>
        <a:prstGeom prst="line">
          <a:avLst/>
        </a:prstGeom>
        <a:solidFill>
          <a:schemeClr val="accent6">
            <a:shade val="50000"/>
            <a:hueOff val="92106"/>
            <a:satOff val="-4026"/>
            <a:lumOff val="10990"/>
            <a:alphaOff val="0"/>
          </a:schemeClr>
        </a:solidFill>
        <a:ln w="12700" cap="flat" cmpd="sng" algn="ctr">
          <a:solidFill>
            <a:schemeClr val="accent6">
              <a:shade val="50000"/>
              <a:hueOff val="92106"/>
              <a:satOff val="-4026"/>
              <a:lumOff val="109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AB94C-E3BD-4A36-904C-7A48B44F4DF5}">
      <dsp:nvSpPr>
        <dsp:cNvPr id="0" name=""/>
        <dsp:cNvSpPr/>
      </dsp:nvSpPr>
      <dsp:spPr>
        <a:xfrm>
          <a:off x="0" y="480760"/>
          <a:ext cx="10512862" cy="4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Design</a:t>
          </a:r>
          <a:r>
            <a:rPr lang="en-GB" sz="2400" kern="1200" dirty="0"/>
            <a:t>: Randomised, placebo-controlled, three-arm trial</a:t>
          </a:r>
          <a:endParaRPr lang="en-US" sz="2400" kern="1200" dirty="0"/>
        </a:p>
      </dsp:txBody>
      <dsp:txXfrm>
        <a:off x="0" y="480760"/>
        <a:ext cx="10512862" cy="480760"/>
      </dsp:txXfrm>
    </dsp:sp>
    <dsp:sp modelId="{DAEEC939-F225-4F1E-9492-929EAD4E77AC}">
      <dsp:nvSpPr>
        <dsp:cNvPr id="0" name=""/>
        <dsp:cNvSpPr/>
      </dsp:nvSpPr>
      <dsp:spPr>
        <a:xfrm>
          <a:off x="0" y="961521"/>
          <a:ext cx="10512862" cy="0"/>
        </a:xfrm>
        <a:prstGeom prst="line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90FF2-7AE3-4200-87E5-C11AF0609B54}">
      <dsp:nvSpPr>
        <dsp:cNvPr id="0" name=""/>
        <dsp:cNvSpPr/>
      </dsp:nvSpPr>
      <dsp:spPr>
        <a:xfrm>
          <a:off x="0" y="961521"/>
          <a:ext cx="10512862" cy="4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Setting</a:t>
          </a:r>
          <a:r>
            <a:rPr lang="en-GB" sz="2400" kern="1200" dirty="0"/>
            <a:t>: Hospitals in Africa and Asia</a:t>
          </a:r>
          <a:endParaRPr lang="en-US" sz="2400" kern="1200" dirty="0"/>
        </a:p>
      </dsp:txBody>
      <dsp:txXfrm>
        <a:off x="0" y="961521"/>
        <a:ext cx="10512862" cy="480760"/>
      </dsp:txXfrm>
    </dsp:sp>
    <dsp:sp modelId="{7D8387B1-D63F-487D-9C5F-6B81CDE6C2E9}">
      <dsp:nvSpPr>
        <dsp:cNvPr id="0" name=""/>
        <dsp:cNvSpPr/>
      </dsp:nvSpPr>
      <dsp:spPr>
        <a:xfrm>
          <a:off x="0" y="1442282"/>
          <a:ext cx="10512862" cy="0"/>
        </a:xfrm>
        <a:prstGeom prst="line">
          <a:avLst/>
        </a:prstGeom>
        <a:solidFill>
          <a:schemeClr val="accent6">
            <a:shade val="50000"/>
            <a:hueOff val="276318"/>
            <a:satOff val="-12079"/>
            <a:lumOff val="32971"/>
            <a:alphaOff val="0"/>
          </a:schemeClr>
        </a:solidFill>
        <a:ln w="12700" cap="flat" cmpd="sng" algn="ctr">
          <a:solidFill>
            <a:schemeClr val="accent6">
              <a:shade val="50000"/>
              <a:hueOff val="276318"/>
              <a:satOff val="-12079"/>
              <a:lumOff val="32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5B840-7B90-4BCE-B0CB-7FFB2EC3BB63}">
      <dsp:nvSpPr>
        <dsp:cNvPr id="0" name=""/>
        <dsp:cNvSpPr/>
      </dsp:nvSpPr>
      <dsp:spPr>
        <a:xfrm>
          <a:off x="0" y="1442282"/>
          <a:ext cx="10512862" cy="4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Population:</a:t>
          </a:r>
          <a:r>
            <a:rPr lang="en-GB" sz="2400" kern="1200" dirty="0"/>
            <a:t> ~30,000 women giving birth with 1+ risk factor for PPH</a:t>
          </a:r>
          <a:endParaRPr lang="en-US" sz="2400" kern="1200" dirty="0"/>
        </a:p>
      </dsp:txBody>
      <dsp:txXfrm>
        <a:off x="0" y="1442282"/>
        <a:ext cx="10512862" cy="480760"/>
      </dsp:txXfrm>
    </dsp:sp>
    <dsp:sp modelId="{11CED9BC-EE6C-4D18-B676-D50F49A991B7}">
      <dsp:nvSpPr>
        <dsp:cNvPr id="0" name=""/>
        <dsp:cNvSpPr/>
      </dsp:nvSpPr>
      <dsp:spPr>
        <a:xfrm>
          <a:off x="0" y="1923043"/>
          <a:ext cx="10512862" cy="0"/>
        </a:xfrm>
        <a:prstGeom prst="line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A77FA-1359-4446-A924-76CBEDC13ADF}">
      <dsp:nvSpPr>
        <dsp:cNvPr id="0" name=""/>
        <dsp:cNvSpPr/>
      </dsp:nvSpPr>
      <dsp:spPr>
        <a:xfrm>
          <a:off x="0" y="1923042"/>
          <a:ext cx="10512862" cy="4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Intervention:</a:t>
          </a:r>
          <a:r>
            <a:rPr lang="en-GB" sz="2400" kern="1200"/>
            <a:t>  Intramuscular TXA (1g)</a:t>
          </a:r>
          <a:endParaRPr lang="en-US" sz="2400" kern="1200"/>
        </a:p>
      </dsp:txBody>
      <dsp:txXfrm>
        <a:off x="0" y="1923042"/>
        <a:ext cx="10512862" cy="480760"/>
      </dsp:txXfrm>
    </dsp:sp>
    <dsp:sp modelId="{B0BA8434-50C6-4D93-BBA8-185E0C94C957}">
      <dsp:nvSpPr>
        <dsp:cNvPr id="0" name=""/>
        <dsp:cNvSpPr/>
      </dsp:nvSpPr>
      <dsp:spPr>
        <a:xfrm>
          <a:off x="0" y="2403803"/>
          <a:ext cx="10512862" cy="0"/>
        </a:xfrm>
        <a:prstGeom prst="line">
          <a:avLst/>
        </a:prstGeom>
        <a:solidFill>
          <a:schemeClr val="accent6">
            <a:shade val="50000"/>
            <a:hueOff val="276318"/>
            <a:satOff val="-12079"/>
            <a:lumOff val="32971"/>
            <a:alphaOff val="0"/>
          </a:schemeClr>
        </a:solidFill>
        <a:ln w="12700" cap="flat" cmpd="sng" algn="ctr">
          <a:solidFill>
            <a:schemeClr val="accent6">
              <a:shade val="50000"/>
              <a:hueOff val="276318"/>
              <a:satOff val="-12079"/>
              <a:lumOff val="32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56CD5-36D5-4ED8-9A80-D632072D333C}">
      <dsp:nvSpPr>
        <dsp:cNvPr id="0" name=""/>
        <dsp:cNvSpPr/>
      </dsp:nvSpPr>
      <dsp:spPr>
        <a:xfrm>
          <a:off x="0" y="2403803"/>
          <a:ext cx="10512862" cy="4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Comparator/control:</a:t>
          </a:r>
          <a:r>
            <a:rPr lang="en-GB" sz="2400" kern="1200"/>
            <a:t> Intravenous TXA (1g), placebo</a:t>
          </a:r>
          <a:endParaRPr lang="en-US" sz="2400" kern="1200"/>
        </a:p>
      </dsp:txBody>
      <dsp:txXfrm>
        <a:off x="0" y="2403803"/>
        <a:ext cx="10512862" cy="480760"/>
      </dsp:txXfrm>
    </dsp:sp>
    <dsp:sp modelId="{C3F64BFB-5375-47C8-A5CC-C207FE64588B}">
      <dsp:nvSpPr>
        <dsp:cNvPr id="0" name=""/>
        <dsp:cNvSpPr/>
      </dsp:nvSpPr>
      <dsp:spPr>
        <a:xfrm>
          <a:off x="0" y="2884564"/>
          <a:ext cx="10512862" cy="0"/>
        </a:xfrm>
        <a:prstGeom prst="line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01F57-C9C6-4856-88FC-EB441E0C3532}">
      <dsp:nvSpPr>
        <dsp:cNvPr id="0" name=""/>
        <dsp:cNvSpPr/>
      </dsp:nvSpPr>
      <dsp:spPr>
        <a:xfrm>
          <a:off x="0" y="2884564"/>
          <a:ext cx="10512862" cy="4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Outcome:</a:t>
          </a:r>
          <a:r>
            <a:rPr lang="en-GB" sz="2400" kern="1200" dirty="0"/>
            <a:t> Clinically diagnosed PPH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Timeline</a:t>
          </a:r>
          <a:r>
            <a:rPr lang="en-GB" sz="2400" kern="1200" dirty="0"/>
            <a:t>: Recruitment to start imminently, results expected in 2026</a:t>
          </a:r>
          <a:endParaRPr lang="en-US" sz="2400" kern="1200" dirty="0"/>
        </a:p>
      </dsp:txBody>
      <dsp:txXfrm>
        <a:off x="0" y="2884564"/>
        <a:ext cx="10512862" cy="480760"/>
      </dsp:txXfrm>
    </dsp:sp>
    <dsp:sp modelId="{6A986CB2-BEF4-4997-841C-452D052A9266}">
      <dsp:nvSpPr>
        <dsp:cNvPr id="0" name=""/>
        <dsp:cNvSpPr/>
      </dsp:nvSpPr>
      <dsp:spPr>
        <a:xfrm>
          <a:off x="0" y="3365325"/>
          <a:ext cx="10512862" cy="0"/>
        </a:xfrm>
        <a:prstGeom prst="line">
          <a:avLst/>
        </a:prstGeom>
        <a:solidFill>
          <a:schemeClr val="accent6">
            <a:shade val="50000"/>
            <a:hueOff val="92106"/>
            <a:satOff val="-4026"/>
            <a:lumOff val="10990"/>
            <a:alphaOff val="0"/>
          </a:schemeClr>
        </a:solidFill>
        <a:ln w="12700" cap="flat" cmpd="sng" algn="ctr">
          <a:solidFill>
            <a:schemeClr val="accent6">
              <a:shade val="50000"/>
              <a:hueOff val="92106"/>
              <a:satOff val="-4026"/>
              <a:lumOff val="109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DF73-6836-44A2-B7BD-9B2B523F8BB5}">
      <dsp:nvSpPr>
        <dsp:cNvPr id="0" name=""/>
        <dsp:cNvSpPr/>
      </dsp:nvSpPr>
      <dsp:spPr>
        <a:xfrm>
          <a:off x="0" y="3365325"/>
          <a:ext cx="10512862" cy="4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3365325"/>
        <a:ext cx="10512862" cy="480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F18E-17DB-4624-8153-879F36588F5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4E8D5-27A7-4779-BED4-7D34813C4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E8D5-27A7-4779-BED4-7D34813C4A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9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time taken to reach therapeutic levels for IM vs oral 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E8D5-27A7-4779-BED4-7D34813C4A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29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Benefits look promising but…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E8D5-27A7-4779-BED4-7D34813C4A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E2E2E"/>
                </a:solidFill>
                <a:effectLst/>
                <a:latin typeface="ElsevierGulliver"/>
              </a:rPr>
              <a:t>Pregnant women have increased risk of VTE, also a greater risk of venous thromboembolism (VTE) after </a:t>
            </a:r>
            <a:r>
              <a:rPr lang="en-GB" b="0" i="0" dirty="0" err="1">
                <a:solidFill>
                  <a:srgbClr val="2E2E2E"/>
                </a:solidFill>
                <a:effectLst/>
                <a:latin typeface="ElsevierGulliver"/>
              </a:rPr>
              <a:t>cesarean</a:t>
            </a:r>
            <a:r>
              <a:rPr lang="en-GB" b="0" i="0" dirty="0">
                <a:solidFill>
                  <a:srgbClr val="2E2E2E"/>
                </a:solidFill>
                <a:effectLst/>
                <a:latin typeface="ElsevierGulliver"/>
              </a:rPr>
              <a:t> delivery (CD). Need more evidence before recommending use in lower risk population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E8D5-27A7-4779-BED4-7D34813C4A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1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E8D5-27A7-4779-BED4-7D34813C4A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94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E8D5-27A7-4779-BED4-7D34813C4AF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9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E8D5-27A7-4779-BED4-7D34813C4AF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97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Zainab &amp; son Mohamed aged 6, convinced TXA saved her life after having a PPH in WOMAN 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5C534-B949-4A55-A46B-20FEDB925A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7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FA97-5FCF-4966-ABB5-58EBD2EC4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B2E6F-75BA-4FEE-B45F-B0B52AC9A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E1363-A8FA-4E46-9E81-2BC5B1DB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D7CA7-D2E2-40A9-A2BE-64F50084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506AD-46D0-40ED-8473-8EAD971F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3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092C-89BB-48BE-B175-099DF1B6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1E88B-1FED-4C20-8708-3D338E32D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2BD88-6DBA-4042-8A66-49512555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4F26-58BF-4C6D-8AF1-92CC5A60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F3C8-2475-4100-AD4C-6C665C46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5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646C0-8F2C-4699-9E7F-11DB5F694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0A178-9300-40F4-AEDA-8486CD5C6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4896-60E4-4083-A88A-DF91E6B36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288E-1F3D-4E52-BFE9-562B5D2B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43167-5942-43E8-AFD1-F005002C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4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E415-74C6-46C6-B4AA-8CD23F74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869C-B77A-40B6-9C7C-FDB532474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5A661-0245-4DB1-B6AD-D21359B6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53F38-E63F-44EE-BAEC-2A6F5E7C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721BB-AF29-417D-BF9C-2EAB65C8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3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3974-AA3D-4BE7-B26D-2039A051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2B1FA-A31E-4583-8C78-029480DAE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FC848-7764-441E-A7AC-6505521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14BC0-0B0F-437A-9A99-AC1825B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C9DA-6A1E-4A0A-86CD-8D02374F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2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B225-90D8-400F-B5E9-37DAAA61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0736-62B5-4BCD-B6FD-D0FED96E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E94D4-D52A-41BF-ACFC-D0E2CB3B7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49740-01DC-4D32-9905-C009432F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4957A-9B1E-49C1-88B9-1AF17379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7BE8A-BFDF-422E-98BA-0BC63593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2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833B-F910-4169-8B05-81316D76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69E8A-E83D-4966-9EEF-D403DDED8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11265-961D-4287-9544-33A728539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61DAE-5619-4E5A-B6B6-7B6C1E38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08E62-E69E-4D39-81C9-7B184C4AE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E03CB-092B-4405-A10D-9A2E6E7D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C543C-0392-42EC-8FDD-5649CA72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D9BA0-0E81-4221-AB54-0DB902BC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7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B081-F908-4D96-9BA5-EAEA809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09AAE-C451-466C-8B16-965D699D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24664-4F99-4307-9B60-11B5C806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5169D-6A74-4796-A7D5-E2CEC643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8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C6C6F-A895-44C3-86DC-C4E4D1BC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ADB14-83F9-4543-9DCD-4CB2ADA1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8539F-EC1B-4188-807A-C4E1D68C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B852-DD47-4EC0-BCAC-1200B9A9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10BF-F7E5-43D5-B282-BF47F4B03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DCBC0-B64E-4DA0-B84C-986EFF36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773F6-B1FC-4FE3-866E-81589096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0F247-7BDD-42AF-98E2-F3F888F2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35508-DC16-437D-923C-06595D3E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0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97CE-D910-4B45-95E6-AAAF7035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FD0D8-FC0E-43C4-9DB2-1CEBAC47A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C6457-CFB1-4203-BB7E-830B65E01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33973-4FBD-4E30-B940-F24F4077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1610E-6E70-4664-A550-6349DD8B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0D9B5-27F1-4F66-99A4-AF52818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B75232-C5DF-461A-8065-76B8F72C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4E192-AA6D-41A9-9132-25AE90D8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19762-EC50-458B-8E96-41635516E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5836-3191-43DC-9EE4-754726DDDCC1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727F-B47A-4301-B4DB-3FF579AC3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D7A5C-BCE8-4370-8108-7AE7914F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1550-7121-41E8-869B-C2F663D2D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7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htm.ac.uk/research/centres-projects-groups/the-woman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lshtm.ac.uk/research/centres-projects-groups/the-woman-trials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D138-8E45-4465-092C-DF9E3D1F1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Intramuscular tranexamic acid for postpartum haemorrhage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901F5-0F21-4D33-2860-3B1A5A5B99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sz="2600" dirty="0"/>
              <a:t>Dr Amy Brenner</a:t>
            </a:r>
          </a:p>
          <a:p>
            <a:endParaRPr lang="en-GB" sz="1800" dirty="0"/>
          </a:p>
          <a:p>
            <a:r>
              <a:rPr lang="en-GB" sz="1800" dirty="0"/>
              <a:t>Assistant Professor</a:t>
            </a:r>
          </a:p>
          <a:p>
            <a:r>
              <a:rPr lang="en-GB" sz="1800" dirty="0"/>
              <a:t>London School of Hygiene and Tropical Medicine, UK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C0D7F6-C876-1EC3-49EF-B5CC6FFE2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76" y="5750805"/>
            <a:ext cx="1773038" cy="849377"/>
          </a:xfrm>
          <a:prstGeom prst="rect">
            <a:avLst/>
          </a:prstGeom>
        </p:spPr>
      </p:pic>
      <p:pic>
        <p:nvPicPr>
          <p:cNvPr id="6" name="x_Picture 2">
            <a:hlinkClick r:id="rId3"/>
            <a:extLst>
              <a:ext uri="{FF2B5EF4-FFF2-40B4-BE49-F238E27FC236}">
                <a16:creationId xmlns:a16="http://schemas.microsoft.com/office/drawing/2014/main" id="{5A2ACCA1-E161-0B7E-FD22-E8ADAEC4D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8" y="5666294"/>
            <a:ext cx="2007859" cy="93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A08CF67-AC38-7CC8-AC88-83E9AE1B0B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8" b="19410"/>
          <a:stretch/>
        </p:blipFill>
        <p:spPr>
          <a:xfrm>
            <a:off x="4733842" y="5790099"/>
            <a:ext cx="2724315" cy="8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3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>
            <a:extLst>
              <a:ext uri="{FF2B5EF4-FFF2-40B4-BE49-F238E27FC236}">
                <a16:creationId xmlns:a16="http://schemas.microsoft.com/office/drawing/2014/main" id="{C742438E-BE88-B1A6-38A5-8690B7A9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63" y="180105"/>
            <a:ext cx="1169228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+mj-lt"/>
              </a:rPr>
              <a:t>Balance of benefits and potential risks of </a:t>
            </a:r>
          </a:p>
          <a:p>
            <a:pPr algn="ctr" eaLnBrk="1" hangingPunct="1"/>
            <a:r>
              <a:rPr lang="en-GB" altLang="en-US" sz="4400" b="1" dirty="0">
                <a:latin typeface="+mj-lt"/>
              </a:rPr>
              <a:t>TXA for PPH prevention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73F86-C26C-DE87-3F1C-AF913D06AF0C}"/>
              </a:ext>
            </a:extLst>
          </p:cNvPr>
          <p:cNvSpPr txBox="1"/>
          <p:nvPr/>
        </p:nvSpPr>
        <p:spPr>
          <a:xfrm>
            <a:off x="317505" y="4896938"/>
            <a:ext cx="25632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1800" b="1" dirty="0">
                <a:latin typeface="+mj-lt"/>
              </a:rPr>
              <a:t>Net benefit if risk of PPH death is above threshold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53B7A8-8816-BC9F-7ED6-04647A570445}"/>
              </a:ext>
            </a:extLst>
          </p:cNvPr>
          <p:cNvGrpSpPr/>
          <p:nvPr/>
        </p:nvGrpSpPr>
        <p:grpSpPr>
          <a:xfrm>
            <a:off x="3100256" y="1718631"/>
            <a:ext cx="5991487" cy="5194453"/>
            <a:chOff x="2700821" y="764880"/>
            <a:chExt cx="6553348" cy="6093120"/>
          </a:xfrm>
        </p:grpSpPr>
        <p:pic>
          <p:nvPicPr>
            <p:cNvPr id="6147" name="Picture 2">
              <a:extLst>
                <a:ext uri="{FF2B5EF4-FFF2-40B4-BE49-F238E27FC236}">
                  <a16:creationId xmlns:a16="http://schemas.microsoft.com/office/drawing/2014/main" id="{71DDEDBF-4475-6B97-3CCD-A14E4DD1B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821" y="764880"/>
              <a:ext cx="6553348" cy="609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218C98-C12E-D78A-FE28-B6435822107D}"/>
                </a:ext>
              </a:extLst>
            </p:cNvPr>
            <p:cNvSpPr txBox="1"/>
            <p:nvPr/>
          </p:nvSpPr>
          <p:spPr>
            <a:xfrm>
              <a:off x="3720559" y="4154643"/>
              <a:ext cx="1487102" cy="361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I’M </a:t>
              </a:r>
              <a:r>
                <a:rPr lang="en-GB" sz="1200" dirty="0"/>
                <a:t>WOMAN</a:t>
              </a:r>
              <a:r>
                <a:rPr lang="en-GB" sz="1400" dirty="0"/>
                <a:t> trial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1B6474-7B9C-0964-4943-5DC774C91ECF}"/>
                </a:ext>
              </a:extLst>
            </p:cNvPr>
            <p:cNvSpPr/>
            <p:nvPr/>
          </p:nvSpPr>
          <p:spPr>
            <a:xfrm>
              <a:off x="5147680" y="4335156"/>
              <a:ext cx="59981" cy="589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08B93D2-98EE-A706-3F78-B509FBA0F604}"/>
              </a:ext>
            </a:extLst>
          </p:cNvPr>
          <p:cNvSpPr txBox="1"/>
          <p:nvPr/>
        </p:nvSpPr>
        <p:spPr>
          <a:xfrm>
            <a:off x="4814370" y="2095669"/>
            <a:ext cx="25632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b="1" dirty="0">
                <a:latin typeface="+mj-lt"/>
              </a:rPr>
              <a:t>Benefit increases with risk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575B8-797A-B64C-5433-F2CF5DC86C47}"/>
              </a:ext>
            </a:extLst>
          </p:cNvPr>
          <p:cNvSpPr txBox="1"/>
          <p:nvPr/>
        </p:nvSpPr>
        <p:spPr>
          <a:xfrm>
            <a:off x="9311238" y="4971303"/>
            <a:ext cx="25632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b="1" dirty="0">
                <a:latin typeface="+mj-lt"/>
              </a:rPr>
              <a:t>Harm constant?</a:t>
            </a:r>
            <a:endParaRPr lang="en-GB" altLang="en-US" sz="1800" b="1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0958E-C3A9-59CE-99C0-0462A88E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26" y="10767"/>
            <a:ext cx="9323897" cy="86106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PPH interventions (lack of) evidence base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96B181-D395-C7AC-6070-39AE07154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15338"/>
              </p:ext>
            </p:extLst>
          </p:nvPr>
        </p:nvGraphicFramePr>
        <p:xfrm>
          <a:off x="999064" y="913267"/>
          <a:ext cx="8165387" cy="5662775"/>
        </p:xfrm>
        <a:graphic>
          <a:graphicData uri="http://schemas.openxmlformats.org/drawingml/2006/table">
            <a:tbl>
              <a:tblPr/>
              <a:tblGrid>
                <a:gridCol w="3605483">
                  <a:extLst>
                    <a:ext uri="{9D8B030D-6E8A-4147-A177-3AD203B41FA5}">
                      <a16:colId xmlns:a16="http://schemas.microsoft.com/office/drawing/2014/main" val="1498861382"/>
                    </a:ext>
                  </a:extLst>
                </a:gridCol>
                <a:gridCol w="2000266">
                  <a:extLst>
                    <a:ext uri="{9D8B030D-6E8A-4147-A177-3AD203B41FA5}">
                      <a16:colId xmlns:a16="http://schemas.microsoft.com/office/drawing/2014/main" val="1252140335"/>
                    </a:ext>
                  </a:extLst>
                </a:gridCol>
                <a:gridCol w="2559638">
                  <a:extLst>
                    <a:ext uri="{9D8B030D-6E8A-4147-A177-3AD203B41FA5}">
                      <a16:colId xmlns:a16="http://schemas.microsoft.com/office/drawing/2014/main" val="146704164"/>
                    </a:ext>
                  </a:extLst>
                </a:gridCol>
              </a:tblGrid>
              <a:tr h="522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Interventions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recommended?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assessed</a:t>
                      </a:r>
                    </a:p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of evidence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291943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PPH prevention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12868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Tranexamic acid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3833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Controlled cord traction (VB with SBA)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869382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Oxytocin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79374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uterotonics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744981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Uterine massage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674547"/>
                  </a:ext>
                </a:extLst>
              </a:tr>
              <a:tr h="33908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008894"/>
                  </a:ext>
                </a:extLst>
              </a:tr>
              <a:tr h="37427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PPH treatment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89306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Tranexamic acid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Moderate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229169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Oxytocin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4770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uterotonics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786375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Uterine massage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553952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Fluid resuscitation (crystalloids)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861225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Bimanual uterine compression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723778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aortic compression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133189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Balloon tamponade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983882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Uterine artery embolization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612" marR="6612" marT="6612" marB="3173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9093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E83D9A-3F27-75EA-E031-E2B1836A59B1}"/>
              </a:ext>
            </a:extLst>
          </p:cNvPr>
          <p:cNvSpPr/>
          <p:nvPr/>
        </p:nvSpPr>
        <p:spPr>
          <a:xfrm>
            <a:off x="9036675" y="1771658"/>
            <a:ext cx="2740355" cy="14537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Do we need more high-quality evidence?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50B20-7356-FFA9-5EA7-02403FC5274B}"/>
              </a:ext>
            </a:extLst>
          </p:cNvPr>
          <p:cNvSpPr txBox="1"/>
          <p:nvPr/>
        </p:nvSpPr>
        <p:spPr>
          <a:xfrm>
            <a:off x="9036676" y="6298008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Based on WHO PPH guidelines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39A226-C641-2DAA-0D63-92745972F65A}"/>
              </a:ext>
            </a:extLst>
          </p:cNvPr>
          <p:cNvSpPr/>
          <p:nvPr/>
        </p:nvSpPr>
        <p:spPr>
          <a:xfrm>
            <a:off x="9023559" y="3848763"/>
            <a:ext cx="2740355" cy="14537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Do women deserve better evidence?</a:t>
            </a:r>
          </a:p>
        </p:txBody>
      </p:sp>
    </p:spTree>
    <p:extLst>
      <p:ext uri="{BB962C8B-B14F-4D97-AF65-F5344CB8AC3E}">
        <p14:creationId xmlns:p14="http://schemas.microsoft.com/office/powerpoint/2010/main" val="7545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5392-7B71-EB3E-0369-5CF0D916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806"/>
            <a:ext cx="10515600" cy="994678"/>
          </a:xfrm>
        </p:spPr>
        <p:txBody>
          <a:bodyPr/>
          <a:lstStyle/>
          <a:p>
            <a:pPr algn="ctr"/>
            <a:r>
              <a:rPr lang="en-GB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30BC0-4CE1-1512-6031-4A3FA6B4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091956"/>
            <a:ext cx="9840816" cy="45570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/>
              <a:t>High quality evidence that TXA is lifesaving, but the IV route is a major access barrier.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/>
              <a:t>The I’M WOMAN trial will provide evidence on: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en-GB" sz="1800" dirty="0"/>
              <a:t>the effects of IV and IM TXA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en-GB" sz="1800" dirty="0"/>
              <a:t>the balance of benefits and potential harms of TXA for PPH prevention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/>
              <a:t>Many PPH interventions are recommended based on low or very low-quality evidence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b="1" dirty="0"/>
              <a:t>Based on existing evidence, you can: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/>
              <a:t>Advocate for access to IV TXA for PPH treatment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/>
              <a:t>Demand that TXA is available in the labour ward of all hospitals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/>
              <a:t>Ensure training materials and guidelines are up-to-date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/>
              <a:t>Strive for better evidence in maternal healthcare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8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FE21FF6-D420-9D5F-8038-6D8B50F21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8" b="19410"/>
          <a:stretch/>
        </p:blipFill>
        <p:spPr>
          <a:xfrm>
            <a:off x="4695820" y="5790099"/>
            <a:ext cx="2800359" cy="832694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4D2266-D45F-E965-6595-2A85F484C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88" y="5790099"/>
            <a:ext cx="1691013" cy="810083"/>
          </a:xfrm>
          <a:prstGeom prst="rect">
            <a:avLst/>
          </a:prstGeom>
        </p:spPr>
      </p:pic>
      <p:pic>
        <p:nvPicPr>
          <p:cNvPr id="5" name="x_Picture 2">
            <a:hlinkClick r:id="rId5"/>
            <a:extLst>
              <a:ext uri="{FF2B5EF4-FFF2-40B4-BE49-F238E27FC236}">
                <a16:creationId xmlns:a16="http://schemas.microsoft.com/office/drawing/2014/main" id="{340EF445-BE09-3E57-6979-050F80D0E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8" y="5666294"/>
            <a:ext cx="2007859" cy="933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09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2BA940-5C52-4B06-92D0-D0819B1FF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69ADA7-27E0-7195-2193-5DB2BBDD1820}"/>
              </a:ext>
            </a:extLst>
          </p:cNvPr>
          <p:cNvSpPr txBox="1"/>
          <p:nvPr/>
        </p:nvSpPr>
        <p:spPr>
          <a:xfrm>
            <a:off x="1524000" y="187287"/>
            <a:ext cx="9144000" cy="63787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listening!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Amy.Brenner@lshtm.ac.uk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@WOMANtrial</a:t>
            </a:r>
          </a:p>
        </p:txBody>
      </p:sp>
    </p:spTree>
    <p:extLst>
      <p:ext uri="{BB962C8B-B14F-4D97-AF65-F5344CB8AC3E}">
        <p14:creationId xmlns:p14="http://schemas.microsoft.com/office/powerpoint/2010/main" val="2958010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DBE6-0F65-772A-9586-CF9F952E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TXA is lifesaving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6622C5-CB95-F75C-C4A4-0CA787BC748B}"/>
              </a:ext>
            </a:extLst>
          </p:cNvPr>
          <p:cNvSpPr txBox="1"/>
          <p:nvPr/>
        </p:nvSpPr>
        <p:spPr>
          <a:xfrm>
            <a:off x="3047082" y="1047049"/>
            <a:ext cx="6097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Randomised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placebo-controlled trials of &gt;500 participants</a:t>
            </a:r>
            <a:endParaRPr lang="en-GB" sz="160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2499324-EBB9-85AC-1313-36D6491E3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89" b="5850"/>
          <a:stretch/>
        </p:blipFill>
        <p:spPr>
          <a:xfrm>
            <a:off x="1612134" y="1443442"/>
            <a:ext cx="8967731" cy="54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6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E849-3E76-E745-9B6C-79449A32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815"/>
          </a:xfrm>
        </p:spPr>
        <p:txBody>
          <a:bodyPr/>
          <a:lstStyle/>
          <a:p>
            <a:pPr algn="ctr"/>
            <a:r>
              <a:rPr lang="en-GB" b="1" dirty="0"/>
              <a:t>Need alternative routes of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3BB6-2FD2-9A53-53FF-ADD503DE9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733" y="1715458"/>
            <a:ext cx="81246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TXA is most effective when given early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IV administration is major barrier to timely treatment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WHO initially called for research into alternative routes in 2017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WOMAN Trials Collaboration - programme of research:</a:t>
            </a:r>
          </a:p>
          <a:p>
            <a:pPr marL="0" indent="0">
              <a:buNone/>
            </a:pPr>
            <a:r>
              <a:rPr lang="en-GB" sz="2400" dirty="0"/>
              <a:t>PK-PD modelling, phase 1/2 trials in healthy volunteers, trauma victims and pregnant women to assess IV, IM and oral TXA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1BD3F3-D114-1CE7-C6F4-93378663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327" y="1715458"/>
            <a:ext cx="2840694" cy="40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1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DF05D-DB2E-0682-5B06-5DC13ECE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693" y="5478842"/>
            <a:ext cx="5872969" cy="1819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PK study in 30 bleeding trauma victims</a:t>
            </a:r>
          </a:p>
          <a:p>
            <a:pPr marL="0" indent="0" algn="ctr">
              <a:buNone/>
            </a:pPr>
            <a:r>
              <a:rPr lang="en-GB" sz="2400" dirty="0"/>
              <a:t>IM TXA rapidly absorbed and well tolerated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9689AE-22A4-F60D-5A68-13F9D4458AA6}"/>
              </a:ext>
            </a:extLst>
          </p:cNvPr>
          <p:cNvSpPr txBox="1">
            <a:spLocks/>
          </p:cNvSpPr>
          <p:nvPr/>
        </p:nvSpPr>
        <p:spPr>
          <a:xfrm>
            <a:off x="821399" y="469440"/>
            <a:ext cx="10859559" cy="84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IM TXA for traumatic haemorrhage</a:t>
            </a:r>
            <a:endParaRPr lang="en-GB" sz="4000" b="1" dirty="0">
              <a:latin typeface="+mn-lt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711699A-5141-4776-89CA-5AD76A90E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5" y="6025738"/>
            <a:ext cx="1136274" cy="696169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28BF449-FB2D-79B3-8E2E-A4083ABE3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t="30425" r="5579" b="24073"/>
          <a:stretch/>
        </p:blipFill>
        <p:spPr>
          <a:xfrm>
            <a:off x="6251177" y="2242969"/>
            <a:ext cx="5196637" cy="2062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3E954-945F-9801-48DE-C86A104FE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50" y="1708271"/>
            <a:ext cx="5094674" cy="34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2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3F7CBD-70B8-8FE9-E31B-C355167A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99" y="469440"/>
            <a:ext cx="10859559" cy="84763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IM TXA for postpartum haemorrhage</a:t>
            </a:r>
            <a:endParaRPr lang="en-GB" sz="4000" b="1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3A6B05-2D14-2263-41BE-EDB3D2B917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7503" y="5990602"/>
            <a:ext cx="1737195" cy="73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F1523-8677-0B0B-5AE7-C094F2707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996"/>
          <a:stretch/>
        </p:blipFill>
        <p:spPr>
          <a:xfrm>
            <a:off x="942127" y="1734164"/>
            <a:ext cx="10020581" cy="3039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FF5C-4953-534D-3045-F5A94043A4B7}"/>
              </a:ext>
            </a:extLst>
          </p:cNvPr>
          <p:cNvSpPr txBox="1">
            <a:spLocks/>
          </p:cNvSpPr>
          <p:nvPr/>
        </p:nvSpPr>
        <p:spPr>
          <a:xfrm>
            <a:off x="2851933" y="5190982"/>
            <a:ext cx="6798489" cy="178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Phase 2 trial in 120 women having caesarean section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/>
              <a:t>IM TXA rapidly absorbed and well tolerated</a:t>
            </a:r>
          </a:p>
        </p:txBody>
      </p:sp>
    </p:spTree>
    <p:extLst>
      <p:ext uri="{BB962C8B-B14F-4D97-AF65-F5344CB8AC3E}">
        <p14:creationId xmlns:p14="http://schemas.microsoft.com/office/powerpoint/2010/main" val="307210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3584-820C-9FE4-C712-34A8FAE4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135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Enough evidence to recommend the IM route?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1215D-2D75-9B1F-887C-EC677E115AFA}"/>
              </a:ext>
            </a:extLst>
          </p:cNvPr>
          <p:cNvSpPr txBox="1"/>
          <p:nvPr/>
        </p:nvSpPr>
        <p:spPr>
          <a:xfrm>
            <a:off x="838200" y="1947893"/>
            <a:ext cx="99224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Evidence not deemed sufficient, WHO called for more…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WHO PPH Roadmap priority research questions: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comparative effectiveness &amp; safety of alternative routes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effectiveness and safety of TXA for PPH prevention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Important IM TXA innovations:</a:t>
            </a:r>
          </a:p>
          <a:p>
            <a:pPr lvl="0"/>
            <a:r>
              <a:rPr lang="en-GB" sz="2400" dirty="0"/>
              <a:t>- autoinjector</a:t>
            </a:r>
          </a:p>
          <a:p>
            <a:pPr lvl="0"/>
            <a:r>
              <a:rPr lang="en-GB" sz="2400" dirty="0"/>
              <a:t>- concentrated formulation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1E674-74E5-46AD-30CF-F59C8CBB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826" y="3840719"/>
            <a:ext cx="3186259" cy="17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4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A7CF673A-61E5-63B4-05B5-801D22394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945470"/>
              </p:ext>
            </p:extLst>
          </p:nvPr>
        </p:nvGraphicFramePr>
        <p:xfrm>
          <a:off x="991970" y="1629065"/>
          <a:ext cx="10512862" cy="384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8415182-3D14-D6C3-38F9-671E9A1B89BE}"/>
              </a:ext>
            </a:extLst>
          </p:cNvPr>
          <p:cNvSpPr txBox="1">
            <a:spLocks/>
          </p:cNvSpPr>
          <p:nvPr/>
        </p:nvSpPr>
        <p:spPr>
          <a:xfrm>
            <a:off x="991970" y="5175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/>
          </a:p>
        </p:txBody>
      </p:sp>
      <p:pic>
        <p:nvPicPr>
          <p:cNvPr id="2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85E1ED-1163-9018-FA70-C1A70379A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31" y="5851664"/>
            <a:ext cx="2192536" cy="78658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FA9CE21-22B4-3736-AD60-48B4DA88E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5" y="6001167"/>
            <a:ext cx="1980203" cy="810083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A7A24B-5C5E-BD9F-7197-BEB0CD2156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766" y="6001167"/>
            <a:ext cx="1691013" cy="8100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D22620-37A0-BAD5-8BB2-AF90837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99" y="469440"/>
            <a:ext cx="10488285" cy="84763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The I’M WOMAN trial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04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3F7CBD-70B8-8FE9-E31B-C355167A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99" y="469440"/>
            <a:ext cx="10488285" cy="84763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TXA for the prevention of PPH – benefits?</a:t>
            </a:r>
            <a:endParaRPr lang="en-GB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84446-489E-70B6-5DE3-0BD4FC60D0FC}"/>
              </a:ext>
            </a:extLst>
          </p:cNvPr>
          <p:cNvSpPr txBox="1"/>
          <p:nvPr/>
        </p:nvSpPr>
        <p:spPr>
          <a:xfrm>
            <a:off x="1127648" y="5800122"/>
            <a:ext cx="10182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Prospectively registered, randomized placebo-controlled, well concealed trials of &gt;500 patients.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46BAB8-6D5F-0E78-49D1-A86FF8E044F6}"/>
              </a:ext>
            </a:extLst>
          </p:cNvPr>
          <p:cNvGrpSpPr/>
          <p:nvPr/>
        </p:nvGrpSpPr>
        <p:grpSpPr>
          <a:xfrm>
            <a:off x="1127648" y="1514713"/>
            <a:ext cx="10182036" cy="4050137"/>
            <a:chOff x="1797139" y="1842664"/>
            <a:chExt cx="8597721" cy="3081212"/>
          </a:xfrm>
        </p:grpSpPr>
        <p:pic>
          <p:nvPicPr>
            <p:cNvPr id="2050" name="Picture 3">
              <a:extLst>
                <a:ext uri="{FF2B5EF4-FFF2-40B4-BE49-F238E27FC236}">
                  <a16:creationId xmlns:a16="http://schemas.microsoft.com/office/drawing/2014/main" id="{B2CD4FF2-4079-9C76-DAA1-8EFA0DD5BB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465"/>
            <a:stretch/>
          </p:blipFill>
          <p:spPr bwMode="auto">
            <a:xfrm>
              <a:off x="1797139" y="1842664"/>
              <a:ext cx="8597721" cy="223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561DA203-9342-0EDF-5083-49BBFB305F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099"/>
            <a:stretch/>
          </p:blipFill>
          <p:spPr bwMode="auto">
            <a:xfrm>
              <a:off x="1797139" y="4076242"/>
              <a:ext cx="8597721" cy="847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71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3F7CBD-70B8-8FE9-E31B-C355167A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99" y="469440"/>
            <a:ext cx="10859559" cy="84763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TXA for the prevention of PPH – harms?</a:t>
            </a:r>
            <a:endParaRPr lang="en-GB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BF4C7-4384-8342-E952-1DA9291E0444}"/>
              </a:ext>
            </a:extLst>
          </p:cNvPr>
          <p:cNvSpPr txBox="1"/>
          <p:nvPr/>
        </p:nvSpPr>
        <p:spPr>
          <a:xfrm>
            <a:off x="1665985" y="6437857"/>
            <a:ext cx="631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Prospectively registered, randomised placebo-controlled trials of &gt;500 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EB696-BDE5-6C7A-F3F6-ADE95AB464A7}"/>
              </a:ext>
            </a:extLst>
          </p:cNvPr>
          <p:cNvSpPr txBox="1"/>
          <p:nvPr/>
        </p:nvSpPr>
        <p:spPr>
          <a:xfrm>
            <a:off x="3735238" y="1840948"/>
            <a:ext cx="11645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TXA</a:t>
            </a:r>
          </a:p>
          <a:p>
            <a:pPr algn="ctr"/>
            <a:r>
              <a:rPr lang="en-GB" sz="1200" b="1" dirty="0"/>
              <a:t>Thrombosis</a:t>
            </a:r>
          </a:p>
          <a:p>
            <a:r>
              <a:rPr lang="en-GB" sz="1200" b="1" dirty="0"/>
              <a:t>        n         </a:t>
            </a:r>
            <a:r>
              <a:rPr lang="en-GB" sz="1200" b="1" dirty="0" err="1"/>
              <a:t>N</a:t>
            </a:r>
            <a:endParaRPr lang="en-GB" sz="1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B32B56-45A5-D700-EF4A-2525D9FA803D}"/>
              </a:ext>
            </a:extLst>
          </p:cNvPr>
          <p:cNvGrpSpPr/>
          <p:nvPr/>
        </p:nvGrpSpPr>
        <p:grpSpPr>
          <a:xfrm>
            <a:off x="1665985" y="1212987"/>
            <a:ext cx="8860029" cy="5175573"/>
            <a:chOff x="2291448" y="1840948"/>
            <a:chExt cx="8010525" cy="4711635"/>
          </a:xfrm>
        </p:grpSpPr>
        <p:pic>
          <p:nvPicPr>
            <p:cNvPr id="5" name="Picture 4" descr="A screenshot of a graph&#10;&#10;Description automatically generated">
              <a:extLst>
                <a:ext uri="{FF2B5EF4-FFF2-40B4-BE49-F238E27FC236}">
                  <a16:creationId xmlns:a16="http://schemas.microsoft.com/office/drawing/2014/main" id="{0D7D19A4-9222-205A-3A75-F4CE7E4A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448" y="1980583"/>
              <a:ext cx="8010525" cy="4572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CE396D-C475-E639-C8D4-1F9FFE7C04F1}"/>
                </a:ext>
              </a:extLst>
            </p:cNvPr>
            <p:cNvSpPr txBox="1"/>
            <p:nvPr/>
          </p:nvSpPr>
          <p:spPr>
            <a:xfrm>
              <a:off x="4899804" y="1840948"/>
              <a:ext cx="1052907" cy="5883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Control</a:t>
              </a:r>
            </a:p>
            <a:p>
              <a:pPr algn="ctr"/>
              <a:r>
                <a:rPr lang="en-GB" sz="1200" b="1" dirty="0"/>
                <a:t>Thrombosis</a:t>
              </a:r>
            </a:p>
            <a:p>
              <a:r>
                <a:rPr lang="en-GB" sz="1200" b="1" dirty="0"/>
                <a:t>          n         </a:t>
              </a:r>
              <a:r>
                <a:rPr lang="en-GB" sz="1200" b="1" dirty="0" err="1"/>
                <a:t>N</a:t>
              </a:r>
              <a:endParaRPr lang="en-GB" sz="12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C386DD-FFD6-4390-3D04-9AB051843D0F}"/>
                </a:ext>
              </a:extLst>
            </p:cNvPr>
            <p:cNvSpPr txBox="1"/>
            <p:nvPr/>
          </p:nvSpPr>
          <p:spPr>
            <a:xfrm>
              <a:off x="3670162" y="1861555"/>
              <a:ext cx="1475057" cy="5883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TXA</a:t>
              </a:r>
            </a:p>
            <a:p>
              <a:pPr algn="ctr"/>
              <a:r>
                <a:rPr lang="en-GB" sz="1200" b="1" dirty="0"/>
                <a:t>Thrombosis</a:t>
              </a:r>
            </a:p>
            <a:p>
              <a:r>
                <a:rPr lang="en-GB" sz="1200" b="1" dirty="0"/>
                <a:t>               n         </a:t>
              </a:r>
              <a:r>
                <a:rPr lang="en-GB" sz="1200" b="1" dirty="0" err="1"/>
                <a:t>N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64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3BF1C0C6D9E4FBB5FEE4BC4B100D1" ma:contentTypeVersion="28" ma:contentTypeDescription="Create a new document." ma:contentTypeScope="" ma:versionID="9de85fd79bdf44096bb56d40431b246c">
  <xsd:schema xmlns:xsd="http://www.w3.org/2001/XMLSchema" xmlns:xs="http://www.w3.org/2001/XMLSchema" xmlns:p="http://schemas.microsoft.com/office/2006/metadata/properties" xmlns:ns2="98df5fae-d223-47c6-b404-12700d1af5f8" xmlns:ns3="8752884e-e047-4918-bf05-5227d9a8e506" xmlns:ns4="8d42e0dd-18ca-448e-996e-c2aaa315e839" targetNamespace="http://schemas.microsoft.com/office/2006/metadata/properties" ma:root="true" ma:fieldsID="22ce4fe4f0f51b690554d022bfd64858" ns2:_="" ns3:_="" ns4:_="">
    <xsd:import namespace="98df5fae-d223-47c6-b404-12700d1af5f8"/>
    <xsd:import namespace="8752884e-e047-4918-bf05-5227d9a8e506"/>
    <xsd:import namespace="8d42e0dd-18ca-448e-996e-c2aaa315e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k252aaa5d7654dc48bfb6a7e25aba0dd" minOccurs="0"/>
                <xsd:element ref="ns4:TaxCatchAll" minOccurs="0"/>
                <xsd:element ref="ns2:c7594fdb62a9436eaec39b12d3d1d6c7" minOccurs="0"/>
                <xsd:element ref="ns2:j1e5bf6c6b5c4a5488d284f84f6d57b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f5fae-d223-47c6-b404-12700d1af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252aaa5d7654dc48bfb6a7e25aba0dd" ma:index="15" nillable="true" ma:taxonomy="true" ma:internalName="k252aaa5d7654dc48bfb6a7e25aba0dd" ma:taxonomyFieldName="Country" ma:displayName="MCGL Country" ma:readOnly="false" ma:default="" ma:fieldId="{4252aaa5-d765-4dc4-8bfb-6a7e25aba0dd}" ma:taxonomyMulti="true" ma:sspId="b704c289-2b3b-45af-a6a7-9640d4e0aeeb" ma:termSetId="4945c31e-24a3-48ea-ae34-c0ae0ef254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594fdb62a9436eaec39b12d3d1d6c7" ma:index="18" nillable="true" ma:taxonomy="true" ma:internalName="c7594fdb62a9436eaec39b12d3d1d6c7" ma:taxonomyFieldName="MCGL_x0020_Accelerator" ma:displayName="MCGL Accelerator" ma:readOnly="false" ma:default="" ma:fieldId="{c7594fdb-62a9-436e-aec3-9b12d3d1d6c7}" ma:taxonomyMulti="true" ma:sspId="b704c289-2b3b-45af-a6a7-9640d4e0aeeb" ma:termSetId="e6e03eee-2b9a-4e86-8279-7e50d8f0b0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e5bf6c6b5c4a5488d284f84f6d57be" ma:index="20" nillable="true" ma:taxonomy="true" ma:internalName="j1e5bf6c6b5c4a5488d284f84f6d57be" ma:taxonomyFieldName="High_x002d_impact_x0020_Intervention" ma:displayName="High-impact Intervention" ma:readOnly="false" ma:default="" ma:fieldId="{31e5bf6c-6b5c-4a54-88d2-84f84f6d57be}" ma:taxonomyMulti="true" ma:sspId="b704c289-2b3b-45af-a6a7-9640d4e0aeeb" ma:termSetId="2340cb37-154c-490f-a45f-e628ae23e4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704c289-2b3b-45af-a6a7-9640d4e0a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2884e-e047-4918-bf05-5227d9a8e5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2e0dd-18ca-448e-996e-c2aaa315e83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5818b53-3051-4c6e-89da-e62728af6d94}" ma:internalName="TaxCatchAll" ma:showField="CatchAllData" ma:web="71c45d75-c9c9-409a-a4e9-a617adc7c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7594fdb62a9436eaec39b12d3d1d6c7 xmlns="98df5fae-d223-47c6-b404-12700d1af5f8">
      <Terms xmlns="http://schemas.microsoft.com/office/infopath/2007/PartnerControls"/>
    </c7594fdb62a9436eaec39b12d3d1d6c7>
    <k252aaa5d7654dc48bfb6a7e25aba0dd xmlns="98df5fae-d223-47c6-b404-12700d1af5f8">
      <Terms xmlns="http://schemas.microsoft.com/office/infopath/2007/PartnerControls"/>
    </k252aaa5d7654dc48bfb6a7e25aba0dd>
    <j1e5bf6c6b5c4a5488d284f84f6d57be xmlns="98df5fae-d223-47c6-b404-12700d1af5f8">
      <Terms xmlns="http://schemas.microsoft.com/office/infopath/2007/PartnerControls"/>
    </j1e5bf6c6b5c4a5488d284f84f6d57be>
    <lcf76f155ced4ddcb4097134ff3c332f xmlns="98df5fae-d223-47c6-b404-12700d1af5f8">
      <Terms xmlns="http://schemas.microsoft.com/office/infopath/2007/PartnerControls"/>
    </lcf76f155ced4ddcb4097134ff3c332f>
    <TaxCatchAll xmlns="8d42e0dd-18ca-448e-996e-c2aaa315e839" xsi:nil="true"/>
  </documentManagement>
</p:properties>
</file>

<file path=customXml/itemProps1.xml><?xml version="1.0" encoding="utf-8"?>
<ds:datastoreItem xmlns:ds="http://schemas.openxmlformats.org/officeDocument/2006/customXml" ds:itemID="{FB53BC4C-3FA9-439A-8084-442D8033498F}"/>
</file>

<file path=customXml/itemProps2.xml><?xml version="1.0" encoding="utf-8"?>
<ds:datastoreItem xmlns:ds="http://schemas.openxmlformats.org/officeDocument/2006/customXml" ds:itemID="{1DF5298E-03C5-49B3-B09E-1A3E0AED831A}"/>
</file>

<file path=customXml/itemProps3.xml><?xml version="1.0" encoding="utf-8"?>
<ds:datastoreItem xmlns:ds="http://schemas.openxmlformats.org/officeDocument/2006/customXml" ds:itemID="{A97323E5-64EC-4C94-8866-2707D8C48A1E}"/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12642</TotalTime>
  <Words>662</Words>
  <Application>Microsoft Macintosh PowerPoint</Application>
  <PresentationFormat>Widescreen</PresentationFormat>
  <Paragraphs>150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ElsevierGulliver</vt:lpstr>
      <vt:lpstr>Wingdings</vt:lpstr>
      <vt:lpstr>Office Theme</vt:lpstr>
      <vt:lpstr>Intramuscular tranexamic acid for postpartum haemorrhage</vt:lpstr>
      <vt:lpstr>TXA is lifesaving</vt:lpstr>
      <vt:lpstr>Need alternative routes of administration</vt:lpstr>
      <vt:lpstr>PowerPoint Presentation</vt:lpstr>
      <vt:lpstr>IM TXA for postpartum haemorrhage</vt:lpstr>
      <vt:lpstr>Enough evidence to recommend the IM route?</vt:lpstr>
      <vt:lpstr>The I’M WOMAN trial</vt:lpstr>
      <vt:lpstr>TXA for the prevention of PPH – benefits?</vt:lpstr>
      <vt:lpstr>TXA for the prevention of PPH – harms?</vt:lpstr>
      <vt:lpstr>PowerPoint Presentation</vt:lpstr>
      <vt:lpstr>PPH interventions (lack of) evidence base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Katharine Ker</dc:creator>
  <cp:lastModifiedBy>Mathea Pielemeier</cp:lastModifiedBy>
  <cp:revision>54</cp:revision>
  <dcterms:created xsi:type="dcterms:W3CDTF">2023-07-31T13:18:58Z</dcterms:created>
  <dcterms:modified xsi:type="dcterms:W3CDTF">2023-09-20T12:23:29Z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0x0101008543BF1C0C6D9E4FBB5FEE4BC4B100D1</vt:lpwstr>
  </property>
</Properties>
</file>