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rawings/drawing1.xml" ContentType="application/vnd.openxmlformats-officedocument.drawingml.chartshapes+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charts/style1.xml" ContentType="application/vnd.ms-office.chartstyl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charts/colors1.xml" ContentType="application/vnd.ms-office.chartcolorstyl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549" r:id="rId3"/>
    <p:sldId id="260" r:id="rId4"/>
    <p:sldId id="553" r:id="rId5"/>
    <p:sldId id="628" r:id="rId6"/>
    <p:sldId id="542" r:id="rId7"/>
    <p:sldId id="635" r:id="rId8"/>
    <p:sldId id="636" r:id="rId9"/>
    <p:sldId id="637" r:id="rId10"/>
    <p:sldId id="639" r:id="rId11"/>
    <p:sldId id="640" r:id="rId12"/>
    <p:sldId id="641" r:id="rId13"/>
    <p:sldId id="642" r:id="rId14"/>
    <p:sldId id="269"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2C0"/>
    <a:srgbClr val="FDADA8"/>
    <a:srgbClr val="F8CB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65"/>
  </p:normalViewPr>
  <p:slideViewPr>
    <p:cSldViewPr snapToGrid="0" snapToObjects="1">
      <p:cViewPr varScale="1">
        <p:scale>
          <a:sx n="113" d="100"/>
          <a:sy n="113"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sz="2400" b="1" dirty="0"/>
              <a:t>I was satisfied with the consent process for COPE?</a:t>
            </a:r>
          </a:p>
        </c:rich>
      </c:tx>
      <c:layout>
        <c:manualLayout>
          <c:xMode val="edge"/>
          <c:yMode val="edge"/>
          <c:x val="2.7263117674635677E-2"/>
          <c:y val="4.9696772955984125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1-0602-274F-9941-EE13CC5464C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602-274F-9941-EE13CC5464CF}"/>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0602-274F-9941-EE13CC5464CF}"/>
              </c:ext>
            </c:extLst>
          </c:dPt>
          <c:cat>
            <c:strRef>
              <c:f>Sheet1!$B$3:$B$5</c:f>
              <c:strCache>
                <c:ptCount val="3"/>
                <c:pt idx="0">
                  <c:v>Agree</c:v>
                </c:pt>
                <c:pt idx="1">
                  <c:v>Neither agree  nor disagree</c:v>
                </c:pt>
                <c:pt idx="2">
                  <c:v>Disagree</c:v>
                </c:pt>
              </c:strCache>
            </c:strRef>
          </c:cat>
          <c:val>
            <c:numRef>
              <c:f>Sheet1!$C$3:$C$5</c:f>
              <c:numCache>
                <c:formatCode>General</c:formatCode>
                <c:ptCount val="3"/>
                <c:pt idx="0">
                  <c:v>88.5</c:v>
                </c:pt>
                <c:pt idx="1">
                  <c:v>8.1</c:v>
                </c:pt>
                <c:pt idx="2">
                  <c:v>3.3</c:v>
                </c:pt>
              </c:numCache>
            </c:numRef>
          </c:val>
          <c:extLst>
            <c:ext xmlns:c16="http://schemas.microsoft.com/office/drawing/2014/chart" uri="{C3380CC4-5D6E-409C-BE32-E72D297353CC}">
              <c16:uniqueId val="{00000006-0602-274F-9941-EE13CC5464C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0.55126</cdr:x>
      <cdr:y>0.53183</cdr:y>
    </cdr:from>
    <cdr:to>
      <cdr:x>0.71581</cdr:x>
      <cdr:y>0.70049</cdr:y>
    </cdr:to>
    <cdr:sp macro="" textlink="">
      <cdr:nvSpPr>
        <cdr:cNvPr id="2" name="TextBox 1">
          <a:extLst xmlns:a="http://schemas.openxmlformats.org/drawingml/2006/main">
            <a:ext uri="{FF2B5EF4-FFF2-40B4-BE49-F238E27FC236}">
              <a16:creationId xmlns:a16="http://schemas.microsoft.com/office/drawing/2014/main" id="{250484EB-7720-28DB-54F7-EAD65BD33DD7}"/>
            </a:ext>
          </a:extLst>
        </cdr:cNvPr>
        <cdr:cNvSpPr txBox="1"/>
      </cdr:nvSpPr>
      <cdr:spPr>
        <a:xfrm xmlns:a="http://schemas.openxmlformats.org/drawingml/2006/main">
          <a:off x="3063353" y="288343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t>89%</a:t>
          </a:r>
        </a:p>
      </cdr:txBody>
    </cdr:sp>
  </cdr:relSizeAnchor>
  <cdr:relSizeAnchor xmlns:cdr="http://schemas.openxmlformats.org/drawingml/2006/chartDrawing">
    <cdr:from>
      <cdr:x>0.5</cdr:x>
      <cdr:y>0.20187</cdr:y>
    </cdr:from>
    <cdr:to>
      <cdr:x>0.66455</cdr:x>
      <cdr:y>0.37053</cdr:y>
    </cdr:to>
    <cdr:sp macro="" textlink="">
      <cdr:nvSpPr>
        <cdr:cNvPr id="3" name="TextBox 2">
          <a:extLst xmlns:a="http://schemas.openxmlformats.org/drawingml/2006/main">
            <a:ext uri="{FF2B5EF4-FFF2-40B4-BE49-F238E27FC236}">
              <a16:creationId xmlns:a16="http://schemas.microsoft.com/office/drawing/2014/main" id="{7ECEA4A1-EF5D-AE7D-48FA-FC3A8470296C}"/>
            </a:ext>
          </a:extLst>
        </cdr:cNvPr>
        <cdr:cNvSpPr txBox="1"/>
      </cdr:nvSpPr>
      <cdr:spPr>
        <a:xfrm xmlns:a="http://schemas.openxmlformats.org/drawingml/2006/main">
          <a:off x="2778512" y="109448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t>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054BF-0CE1-8F40-B969-F4D58FFB84C5}" type="datetimeFigureOut">
              <a:rPr lang="en-US" smtClean="0"/>
              <a:t>9/13/23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8B0332-A76F-5847-8C66-92543AEEC94C}" type="slidenum">
              <a:rPr lang="en-US" smtClean="0"/>
              <a:t>‹#›</a:t>
            </a:fld>
            <a:endParaRPr lang="en-US"/>
          </a:p>
        </p:txBody>
      </p:sp>
    </p:spTree>
    <p:extLst>
      <p:ext uri="{BB962C8B-B14F-4D97-AF65-F5344CB8AC3E}">
        <p14:creationId xmlns:p14="http://schemas.microsoft.com/office/powerpoint/2010/main" val="1488149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spcAft>
                <a:spcPts val="600"/>
              </a:spcAft>
              <a:buFont typeface="Arial" charset="0"/>
              <a:buNone/>
            </a:pPr>
            <a:r>
              <a:rPr lang="en-GB" b="0" dirty="0"/>
              <a:t>As we’ve said the Primary Objective of COPE is to compare intramuscular </a:t>
            </a:r>
            <a:r>
              <a:rPr lang="en-GB" b="0" dirty="0" err="1"/>
              <a:t>carboprost</a:t>
            </a:r>
            <a:r>
              <a:rPr lang="en-GB" b="0" dirty="0"/>
              <a:t> with intravenous oxytocin for the initial treatment for women with clinically diagnosed PPH.</a:t>
            </a:r>
          </a:p>
          <a:p>
            <a:pPr marL="0" indent="0">
              <a:spcAft>
                <a:spcPts val="600"/>
              </a:spcAft>
              <a:buFont typeface="Arial" charset="0"/>
              <a:buNone/>
            </a:pPr>
            <a:endParaRPr lang="en-GB" b="0" dirty="0"/>
          </a:p>
          <a:p>
            <a:pPr marL="0" indent="0">
              <a:spcAft>
                <a:spcPts val="600"/>
              </a:spcAft>
              <a:buFont typeface="Arial" charset="0"/>
              <a:buNone/>
            </a:pPr>
            <a:r>
              <a:rPr lang="en-GB" b="0" dirty="0"/>
              <a:t>The secondary objectives of the study are </a:t>
            </a:r>
          </a:p>
          <a:p>
            <a:pPr marL="0" indent="0">
              <a:spcAft>
                <a:spcPts val="600"/>
              </a:spcAft>
              <a:buFont typeface="Arial" charset="0"/>
              <a:buNone/>
            </a:pPr>
            <a:endParaRPr lang="en-GB" b="0" dirty="0"/>
          </a:p>
          <a:p>
            <a:pPr marL="171450" indent="-171450">
              <a:spcAft>
                <a:spcPts val="600"/>
              </a:spcAft>
              <a:buFontTx/>
              <a:buChar char="-"/>
            </a:pPr>
            <a:r>
              <a:rPr lang="en-GB" b="0" dirty="0"/>
              <a:t>To assess the relative cost-effectiveness of the use of </a:t>
            </a:r>
            <a:r>
              <a:rPr lang="en-GB" b="0" dirty="0" err="1"/>
              <a:t>carboprost</a:t>
            </a:r>
            <a:r>
              <a:rPr lang="en-GB" b="0" dirty="0"/>
              <a:t> and oxytocin</a:t>
            </a:r>
          </a:p>
          <a:p>
            <a:pPr marL="171450" indent="-171450">
              <a:spcAft>
                <a:spcPts val="600"/>
              </a:spcAft>
              <a:buFontTx/>
              <a:buChar char="-"/>
            </a:pPr>
            <a:r>
              <a:rPr lang="en-GB" b="0" dirty="0"/>
              <a:t>To explore the views of participants and their carers about their experiences of the two treatments and the consent process</a:t>
            </a:r>
          </a:p>
          <a:p>
            <a:endParaRPr lang="en-GB" dirty="0"/>
          </a:p>
        </p:txBody>
      </p:sp>
      <p:sp>
        <p:nvSpPr>
          <p:cNvPr id="4" name="Slide Number Placeholder 3"/>
          <p:cNvSpPr>
            <a:spLocks noGrp="1"/>
          </p:cNvSpPr>
          <p:nvPr>
            <p:ph type="sldNum" sz="quarter" idx="5"/>
          </p:nvPr>
        </p:nvSpPr>
        <p:spPr/>
        <p:txBody>
          <a:bodyPr/>
          <a:lstStyle/>
          <a:p>
            <a:fld id="{52060207-8BBF-4B92-A11B-2BA6AE7CA5A5}" type="slidenum">
              <a:rPr lang="en-GB" smtClean="0"/>
              <a:t>2</a:t>
            </a:fld>
            <a:endParaRPr lang="en-GB"/>
          </a:p>
        </p:txBody>
      </p:sp>
    </p:spTree>
    <p:extLst>
      <p:ext uri="{BB962C8B-B14F-4D97-AF65-F5344CB8AC3E}">
        <p14:creationId xmlns:p14="http://schemas.microsoft.com/office/powerpoint/2010/main" val="4178230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1" indent="0">
              <a:buFont typeface="Arial" panose="020B0604020202020204" pitchFamily="34" charset="0"/>
              <a:buNone/>
            </a:pPr>
            <a:r>
              <a:rPr lang="en-GB" dirty="0"/>
              <a:t>And this is the labelling of the drugs inside. Clearly labelled which is to be given IV and which is to be given IM. If upon inspection you notice that there is an issue with </a:t>
            </a:r>
            <a:r>
              <a:rPr lang="en-GB" sz="1600" dirty="0"/>
              <a:t>the kit, it should be </a:t>
            </a:r>
            <a:r>
              <a:rPr lang="en-GB" sz="1600" b="1" dirty="0"/>
              <a:t>quarantined</a:t>
            </a:r>
            <a:r>
              <a:rPr lang="en-GB" sz="1600" dirty="0"/>
              <a:t> &amp; pharmacy notified.</a:t>
            </a:r>
          </a:p>
          <a:p>
            <a:pPr marL="0" lvl="1" indent="0">
              <a:buFont typeface="Arial" panose="020B0604020202020204" pitchFamily="34" charset="0"/>
              <a:buNone/>
            </a:pPr>
            <a:endParaRPr lang="en-GB" sz="1600" dirty="0"/>
          </a:p>
          <a:p>
            <a:pPr marL="285750" lvl="1" indent="-285750">
              <a:buFont typeface="Arial" panose="020B0604020202020204" pitchFamily="34" charset="0"/>
              <a:buChar char="•"/>
            </a:pPr>
            <a:r>
              <a:rPr lang="en-GB" sz="1600" dirty="0"/>
              <a:t>If neither ampoule has been administered, the next sequential kit may be selected.</a:t>
            </a:r>
          </a:p>
          <a:p>
            <a:pPr marL="285750" lvl="1" indent="-285750">
              <a:buFont typeface="Arial" panose="020B0604020202020204" pitchFamily="34" charset="0"/>
              <a:buChar char="•"/>
            </a:pPr>
            <a:r>
              <a:rPr lang="en-GB" sz="1600" dirty="0"/>
              <a:t>If one ampoule has been administered and there’s a problem with the second one a further COPE kit should </a:t>
            </a:r>
            <a:r>
              <a:rPr lang="en-GB" sz="1600" u="sng" dirty="0"/>
              <a:t>not</a:t>
            </a:r>
            <a:r>
              <a:rPr lang="en-GB" sz="1600" dirty="0"/>
              <a:t> be selected. Care should continue as if both ampoules have been administered with use of emergency unblinding envelopes, if needed. We’re not sure where the unblinding envelopes will be just yet but we will know by the time we open</a:t>
            </a:r>
          </a:p>
          <a:p>
            <a:endParaRPr lang="en-GB" dirty="0"/>
          </a:p>
          <a:p>
            <a:r>
              <a:rPr lang="en-GB" dirty="0"/>
              <a:t>Anyone who usually administers medication can give these drugs, they don’t have to have had any extra training. </a:t>
            </a:r>
          </a:p>
          <a:p>
            <a:endParaRPr lang="en-GB" dirty="0"/>
          </a:p>
          <a:p>
            <a:r>
              <a:rPr lang="en-GB" dirty="0"/>
              <a:t>These should be given simultaneously if possible. </a:t>
            </a:r>
          </a:p>
          <a:p>
            <a:endParaRPr lang="en-GB" dirty="0"/>
          </a:p>
          <a:p>
            <a:r>
              <a:rPr lang="en-GB" dirty="0"/>
              <a:t>The next slide is just a short video about some potential recruitment scenarios. </a:t>
            </a:r>
          </a:p>
        </p:txBody>
      </p:sp>
      <p:sp>
        <p:nvSpPr>
          <p:cNvPr id="4" name="Slide Number Placeholder 3"/>
          <p:cNvSpPr>
            <a:spLocks noGrp="1"/>
          </p:cNvSpPr>
          <p:nvPr>
            <p:ph type="sldNum" sz="quarter" idx="5"/>
          </p:nvPr>
        </p:nvSpPr>
        <p:spPr/>
        <p:txBody>
          <a:bodyPr/>
          <a:lstStyle/>
          <a:p>
            <a:fld id="{52060207-8BBF-4B92-A11B-2BA6AE7CA5A5}" type="slidenum">
              <a:rPr lang="en-GB" smtClean="0"/>
              <a:t>12</a:t>
            </a:fld>
            <a:endParaRPr lang="en-GB"/>
          </a:p>
        </p:txBody>
      </p:sp>
    </p:spTree>
    <p:extLst>
      <p:ext uri="{BB962C8B-B14F-4D97-AF65-F5344CB8AC3E}">
        <p14:creationId xmlns:p14="http://schemas.microsoft.com/office/powerpoint/2010/main" val="2701064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1" indent="0">
              <a:buFont typeface="Arial" panose="020B0604020202020204" pitchFamily="34" charset="0"/>
              <a:buNone/>
            </a:pPr>
            <a:r>
              <a:rPr lang="en-GB" dirty="0"/>
              <a:t>And this is the labelling of the drugs inside. Clearly labelled which is to be given IV and which is to be given IM. If upon inspection you notice that there is an issue with </a:t>
            </a:r>
            <a:r>
              <a:rPr lang="en-GB" sz="1600" dirty="0"/>
              <a:t>the kit, it should be </a:t>
            </a:r>
            <a:r>
              <a:rPr lang="en-GB" sz="1600" b="1" dirty="0"/>
              <a:t>quarantined</a:t>
            </a:r>
            <a:r>
              <a:rPr lang="en-GB" sz="1600" dirty="0"/>
              <a:t> &amp; pharmacy notified.</a:t>
            </a:r>
          </a:p>
          <a:p>
            <a:pPr marL="0" lvl="1" indent="0">
              <a:buFont typeface="Arial" panose="020B0604020202020204" pitchFamily="34" charset="0"/>
              <a:buNone/>
            </a:pPr>
            <a:endParaRPr lang="en-GB" sz="1600" dirty="0"/>
          </a:p>
          <a:p>
            <a:pPr marL="285750" lvl="1" indent="-285750">
              <a:buFont typeface="Arial" panose="020B0604020202020204" pitchFamily="34" charset="0"/>
              <a:buChar char="•"/>
            </a:pPr>
            <a:r>
              <a:rPr lang="en-GB" sz="1600" dirty="0"/>
              <a:t>If neither ampoule has been administered, the next sequential kit may be selected.</a:t>
            </a:r>
          </a:p>
          <a:p>
            <a:pPr marL="285750" lvl="1" indent="-285750">
              <a:buFont typeface="Arial" panose="020B0604020202020204" pitchFamily="34" charset="0"/>
              <a:buChar char="•"/>
            </a:pPr>
            <a:r>
              <a:rPr lang="en-GB" sz="1600" dirty="0"/>
              <a:t>If one ampoule has been administered and there’s a problem with the second one a further COPE kit should </a:t>
            </a:r>
            <a:r>
              <a:rPr lang="en-GB" sz="1600" u="sng" dirty="0"/>
              <a:t>not</a:t>
            </a:r>
            <a:r>
              <a:rPr lang="en-GB" sz="1600" dirty="0"/>
              <a:t> be selected. Care should continue as if both ampoules have been administered with use of emergency unblinding envelopes, if needed. We’re not sure where the unblinding envelopes will be just yet but we will know by the time we open</a:t>
            </a:r>
          </a:p>
          <a:p>
            <a:endParaRPr lang="en-GB" dirty="0"/>
          </a:p>
          <a:p>
            <a:r>
              <a:rPr lang="en-GB" dirty="0"/>
              <a:t>Anyone who usually administers medication can give these drugs, they don’t have to have had any extra training. </a:t>
            </a:r>
          </a:p>
          <a:p>
            <a:endParaRPr lang="en-GB" dirty="0"/>
          </a:p>
          <a:p>
            <a:r>
              <a:rPr lang="en-GB" dirty="0"/>
              <a:t>These should be given simultaneously if possible. </a:t>
            </a:r>
          </a:p>
          <a:p>
            <a:endParaRPr lang="en-GB" dirty="0"/>
          </a:p>
          <a:p>
            <a:r>
              <a:rPr lang="en-GB" dirty="0"/>
              <a:t>The next slide is just a short video about some potential recruitment scenarios. </a:t>
            </a:r>
          </a:p>
        </p:txBody>
      </p:sp>
      <p:sp>
        <p:nvSpPr>
          <p:cNvPr id="4" name="Slide Number Placeholder 3"/>
          <p:cNvSpPr>
            <a:spLocks noGrp="1"/>
          </p:cNvSpPr>
          <p:nvPr>
            <p:ph type="sldNum" sz="quarter" idx="5"/>
          </p:nvPr>
        </p:nvSpPr>
        <p:spPr/>
        <p:txBody>
          <a:bodyPr/>
          <a:lstStyle/>
          <a:p>
            <a:fld id="{52060207-8BBF-4B92-A11B-2BA6AE7CA5A5}" type="slidenum">
              <a:rPr lang="en-GB" smtClean="0"/>
              <a:t>13</a:t>
            </a:fld>
            <a:endParaRPr lang="en-GB"/>
          </a:p>
        </p:txBody>
      </p:sp>
    </p:spTree>
    <p:extLst>
      <p:ext uri="{BB962C8B-B14F-4D97-AF65-F5344CB8AC3E}">
        <p14:creationId xmlns:p14="http://schemas.microsoft.com/office/powerpoint/2010/main" val="4066258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Every COPE box will have 1 active drug and 1 placebo.</a:t>
            </a:r>
          </a:p>
          <a:p>
            <a:r>
              <a:rPr lang="en-GB" dirty="0"/>
              <a:t>Either 250mcg of </a:t>
            </a:r>
            <a:r>
              <a:rPr lang="en-GB" dirty="0" err="1"/>
              <a:t>Carboprost</a:t>
            </a:r>
            <a:r>
              <a:rPr lang="en-GB" dirty="0"/>
              <a:t> given by deep IM injection and a placebo (0.9% sodium chloride) to be given IV </a:t>
            </a:r>
          </a:p>
          <a:p>
            <a:r>
              <a:rPr lang="en-GB" dirty="0"/>
              <a:t>OR</a:t>
            </a:r>
          </a:p>
          <a:p>
            <a:r>
              <a:rPr lang="en-GB" dirty="0"/>
              <a:t>10IU of oxytocin to be given IV and a placebo (0.9% sodium chloride) to be given IM</a:t>
            </a:r>
          </a:p>
          <a:p>
            <a:endParaRPr lang="en-GB" dirty="0"/>
          </a:p>
        </p:txBody>
      </p:sp>
      <p:sp>
        <p:nvSpPr>
          <p:cNvPr id="4" name="Slide Number Placeholder 3"/>
          <p:cNvSpPr>
            <a:spLocks noGrp="1"/>
          </p:cNvSpPr>
          <p:nvPr>
            <p:ph type="sldNum" sz="quarter" idx="5"/>
          </p:nvPr>
        </p:nvSpPr>
        <p:spPr/>
        <p:txBody>
          <a:bodyPr/>
          <a:lstStyle/>
          <a:p>
            <a:fld id="{52060207-8BBF-4B92-A11B-2BA6AE7CA5A5}" type="slidenum">
              <a:rPr lang="en-GB" smtClean="0"/>
              <a:t>4</a:t>
            </a:fld>
            <a:endParaRPr lang="en-GB"/>
          </a:p>
        </p:txBody>
      </p:sp>
    </p:spTree>
    <p:extLst>
      <p:ext uri="{BB962C8B-B14F-4D97-AF65-F5344CB8AC3E}">
        <p14:creationId xmlns:p14="http://schemas.microsoft.com/office/powerpoint/2010/main" val="1957187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To be eligible for COPE the woman must be over the age of 16 and need treatment for primary PPH. </a:t>
            </a:r>
          </a:p>
          <a:p>
            <a:endParaRPr lang="en-GB" dirty="0"/>
          </a:p>
          <a:p>
            <a:r>
              <a:rPr lang="en-GB" dirty="0"/>
              <a:t>Women are excluded from COPE if they’re known to have declined antenatally, are known to have a sensitivity to oxytocin or </a:t>
            </a:r>
            <a:r>
              <a:rPr lang="en-GB" dirty="0" err="1"/>
              <a:t>carboprost</a:t>
            </a:r>
            <a:r>
              <a:rPr lang="en-GB" dirty="0"/>
              <a:t>, have known active cardiac or pulmonary disease, known to have been previously treated as part of COPE, have already been treated for PPH, not including PPH prophylaxis, and women who have had a stillbirth.</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rPr>
              <a:t>Eligibility must be </a:t>
            </a:r>
            <a:r>
              <a:rPr lang="en-GB" b="1" dirty="0">
                <a:solidFill>
                  <a:schemeClr val="bg1"/>
                </a:solidFill>
              </a:rPr>
              <a:t>fully confirmed by a qualified DOCTOR </a:t>
            </a:r>
            <a:r>
              <a:rPr lang="en-GB" dirty="0">
                <a:solidFill>
                  <a:schemeClr val="bg1"/>
                </a:solidFill>
              </a:rPr>
              <a:t>authorised to do so on the Delegation Log. This must be explicitly recorded in the assessment of eligibility CRF </a:t>
            </a:r>
            <a:r>
              <a:rPr lang="en-GB" b="1" dirty="0">
                <a:solidFill>
                  <a:schemeClr val="bg1"/>
                </a:solidFill>
              </a:rPr>
              <a:t>prior to randomisation/no later than 12 hrs after randomisation.</a:t>
            </a:r>
          </a:p>
          <a:p>
            <a:endParaRPr lang="en-GB" dirty="0"/>
          </a:p>
        </p:txBody>
      </p:sp>
      <p:sp>
        <p:nvSpPr>
          <p:cNvPr id="4" name="Slide Number Placeholder 3"/>
          <p:cNvSpPr>
            <a:spLocks noGrp="1"/>
          </p:cNvSpPr>
          <p:nvPr>
            <p:ph type="sldNum" sz="quarter" idx="5"/>
          </p:nvPr>
        </p:nvSpPr>
        <p:spPr/>
        <p:txBody>
          <a:bodyPr/>
          <a:lstStyle/>
          <a:p>
            <a:fld id="{52060207-8BBF-4B92-A11B-2BA6AE7CA5A5}" type="slidenum">
              <a:rPr lang="en-GB" smtClean="0"/>
              <a:t>5</a:t>
            </a:fld>
            <a:endParaRPr lang="en-GB"/>
          </a:p>
        </p:txBody>
      </p:sp>
    </p:spTree>
    <p:extLst>
      <p:ext uri="{BB962C8B-B14F-4D97-AF65-F5344CB8AC3E}">
        <p14:creationId xmlns:p14="http://schemas.microsoft.com/office/powerpoint/2010/main" val="2036078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1" indent="0">
              <a:buFont typeface="Arial" panose="020B0604020202020204" pitchFamily="34" charset="0"/>
              <a:buNone/>
            </a:pPr>
            <a:r>
              <a:rPr lang="en-GB" dirty="0"/>
              <a:t>And this is the labelling of the drugs inside. Clearly labelled which is to be given IV and which is to be given IM. If upon inspection you notice that there is an issue with </a:t>
            </a:r>
            <a:r>
              <a:rPr lang="en-GB" sz="1600" dirty="0"/>
              <a:t>the kit, it should be </a:t>
            </a:r>
            <a:r>
              <a:rPr lang="en-GB" sz="1600" b="1" dirty="0"/>
              <a:t>quarantined</a:t>
            </a:r>
            <a:r>
              <a:rPr lang="en-GB" sz="1600" dirty="0"/>
              <a:t> &amp; pharmacy notified.</a:t>
            </a:r>
          </a:p>
          <a:p>
            <a:pPr marL="0" lvl="1" indent="0">
              <a:buFont typeface="Arial" panose="020B0604020202020204" pitchFamily="34" charset="0"/>
              <a:buNone/>
            </a:pPr>
            <a:endParaRPr lang="en-GB" sz="1600" dirty="0"/>
          </a:p>
          <a:p>
            <a:pPr marL="285750" lvl="1" indent="-285750">
              <a:buFont typeface="Arial" panose="020B0604020202020204" pitchFamily="34" charset="0"/>
              <a:buChar char="•"/>
            </a:pPr>
            <a:r>
              <a:rPr lang="en-GB" sz="1600" dirty="0"/>
              <a:t>If neither ampoule has been administered, the next sequential kit may be selected.</a:t>
            </a:r>
          </a:p>
          <a:p>
            <a:pPr marL="285750" lvl="1" indent="-285750">
              <a:buFont typeface="Arial" panose="020B0604020202020204" pitchFamily="34" charset="0"/>
              <a:buChar char="•"/>
            </a:pPr>
            <a:r>
              <a:rPr lang="en-GB" sz="1600" dirty="0"/>
              <a:t>If one ampoule has been administered and there’s a problem with the second one a further COPE kit should </a:t>
            </a:r>
            <a:r>
              <a:rPr lang="en-GB" sz="1600" u="sng" dirty="0"/>
              <a:t>not</a:t>
            </a:r>
            <a:r>
              <a:rPr lang="en-GB" sz="1600" dirty="0"/>
              <a:t> be selected. Care should continue as if both ampoules have been administered with use of emergency unblinding envelopes, if needed. We’re not sure where the unblinding envelopes will be just yet but we will know by the time we open</a:t>
            </a:r>
          </a:p>
          <a:p>
            <a:endParaRPr lang="en-GB" dirty="0"/>
          </a:p>
          <a:p>
            <a:r>
              <a:rPr lang="en-GB" dirty="0"/>
              <a:t>Anyone who usually administers medication can give these drugs, they don’t have to have had any extra training. </a:t>
            </a:r>
          </a:p>
          <a:p>
            <a:endParaRPr lang="en-GB" dirty="0"/>
          </a:p>
          <a:p>
            <a:r>
              <a:rPr lang="en-GB" dirty="0"/>
              <a:t>These should be given simultaneously if possible. </a:t>
            </a:r>
          </a:p>
          <a:p>
            <a:endParaRPr lang="en-GB" dirty="0"/>
          </a:p>
          <a:p>
            <a:r>
              <a:rPr lang="en-GB" dirty="0"/>
              <a:t>The next slide is just a short video about some potential recruitment scenarios. </a:t>
            </a:r>
          </a:p>
        </p:txBody>
      </p:sp>
      <p:sp>
        <p:nvSpPr>
          <p:cNvPr id="4" name="Slide Number Placeholder 3"/>
          <p:cNvSpPr>
            <a:spLocks noGrp="1"/>
          </p:cNvSpPr>
          <p:nvPr>
            <p:ph type="sldNum" sz="quarter" idx="5"/>
          </p:nvPr>
        </p:nvSpPr>
        <p:spPr/>
        <p:txBody>
          <a:bodyPr/>
          <a:lstStyle/>
          <a:p>
            <a:fld id="{52060207-8BBF-4B92-A11B-2BA6AE7CA5A5}" type="slidenum">
              <a:rPr lang="en-GB" smtClean="0"/>
              <a:t>6</a:t>
            </a:fld>
            <a:endParaRPr lang="en-GB"/>
          </a:p>
        </p:txBody>
      </p:sp>
    </p:spTree>
    <p:extLst>
      <p:ext uri="{BB962C8B-B14F-4D97-AF65-F5344CB8AC3E}">
        <p14:creationId xmlns:p14="http://schemas.microsoft.com/office/powerpoint/2010/main" val="3790274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1" indent="0">
              <a:buFont typeface="Arial" panose="020B0604020202020204" pitchFamily="34" charset="0"/>
              <a:buNone/>
            </a:pPr>
            <a:r>
              <a:rPr lang="en-GB" dirty="0"/>
              <a:t>And this is the labelling of the drugs inside. Clearly labelled which is to be given IV and which is to be given IM. If upon inspection you notice that there is an issue with </a:t>
            </a:r>
            <a:r>
              <a:rPr lang="en-GB" sz="1600" dirty="0"/>
              <a:t>the kit, it should be </a:t>
            </a:r>
            <a:r>
              <a:rPr lang="en-GB" sz="1600" b="1" dirty="0"/>
              <a:t>quarantined</a:t>
            </a:r>
            <a:r>
              <a:rPr lang="en-GB" sz="1600" dirty="0"/>
              <a:t> &amp; pharmacy notified.</a:t>
            </a:r>
          </a:p>
          <a:p>
            <a:pPr marL="0" lvl="1" indent="0">
              <a:buFont typeface="Arial" panose="020B0604020202020204" pitchFamily="34" charset="0"/>
              <a:buNone/>
            </a:pPr>
            <a:endParaRPr lang="en-GB" sz="1600" dirty="0"/>
          </a:p>
          <a:p>
            <a:pPr marL="285750" lvl="1" indent="-285750">
              <a:buFont typeface="Arial" panose="020B0604020202020204" pitchFamily="34" charset="0"/>
              <a:buChar char="•"/>
            </a:pPr>
            <a:r>
              <a:rPr lang="en-GB" sz="1600" dirty="0"/>
              <a:t>If neither ampoule has been administered, the next sequential kit may be selected.</a:t>
            </a:r>
          </a:p>
          <a:p>
            <a:pPr marL="285750" lvl="1" indent="-285750">
              <a:buFont typeface="Arial" panose="020B0604020202020204" pitchFamily="34" charset="0"/>
              <a:buChar char="•"/>
            </a:pPr>
            <a:r>
              <a:rPr lang="en-GB" sz="1600" dirty="0"/>
              <a:t>If one ampoule has been administered and there’s a problem with the second one a further COPE kit should </a:t>
            </a:r>
            <a:r>
              <a:rPr lang="en-GB" sz="1600" u="sng" dirty="0"/>
              <a:t>not</a:t>
            </a:r>
            <a:r>
              <a:rPr lang="en-GB" sz="1600" dirty="0"/>
              <a:t> be selected. Care should continue as if both ampoules have been administered with use of emergency unblinding envelopes, if needed. We’re not sure where the unblinding envelopes will be just yet but we will know by the time we open</a:t>
            </a:r>
          </a:p>
          <a:p>
            <a:endParaRPr lang="en-GB" dirty="0"/>
          </a:p>
          <a:p>
            <a:r>
              <a:rPr lang="en-GB" dirty="0"/>
              <a:t>Anyone who usually administers medication can give these drugs, they don’t have to have had any extra training. </a:t>
            </a:r>
          </a:p>
          <a:p>
            <a:endParaRPr lang="en-GB" dirty="0"/>
          </a:p>
          <a:p>
            <a:r>
              <a:rPr lang="en-GB" dirty="0"/>
              <a:t>These should be given simultaneously if possible. </a:t>
            </a:r>
          </a:p>
          <a:p>
            <a:endParaRPr lang="en-GB" dirty="0"/>
          </a:p>
          <a:p>
            <a:r>
              <a:rPr lang="en-GB" dirty="0"/>
              <a:t>The next slide is just a short video about some potential recruitment scenarios. </a:t>
            </a:r>
          </a:p>
        </p:txBody>
      </p:sp>
      <p:sp>
        <p:nvSpPr>
          <p:cNvPr id="4" name="Slide Number Placeholder 3"/>
          <p:cNvSpPr>
            <a:spLocks noGrp="1"/>
          </p:cNvSpPr>
          <p:nvPr>
            <p:ph type="sldNum" sz="quarter" idx="5"/>
          </p:nvPr>
        </p:nvSpPr>
        <p:spPr/>
        <p:txBody>
          <a:bodyPr/>
          <a:lstStyle/>
          <a:p>
            <a:fld id="{52060207-8BBF-4B92-A11B-2BA6AE7CA5A5}" type="slidenum">
              <a:rPr lang="en-GB" smtClean="0"/>
              <a:t>7</a:t>
            </a:fld>
            <a:endParaRPr lang="en-GB"/>
          </a:p>
        </p:txBody>
      </p:sp>
    </p:spTree>
    <p:extLst>
      <p:ext uri="{BB962C8B-B14F-4D97-AF65-F5344CB8AC3E}">
        <p14:creationId xmlns:p14="http://schemas.microsoft.com/office/powerpoint/2010/main" val="4170229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1" indent="0">
              <a:buFont typeface="Arial" panose="020B0604020202020204" pitchFamily="34" charset="0"/>
              <a:buNone/>
            </a:pPr>
            <a:r>
              <a:rPr lang="en-GB" dirty="0"/>
              <a:t>And this is the labelling of the drugs inside. Clearly labelled which is to be given IV and which is to be given IM. If upon inspection you notice that there is an issue with </a:t>
            </a:r>
            <a:r>
              <a:rPr lang="en-GB" sz="1600" dirty="0"/>
              <a:t>the kit, it should be </a:t>
            </a:r>
            <a:r>
              <a:rPr lang="en-GB" sz="1600" b="1" dirty="0"/>
              <a:t>quarantined</a:t>
            </a:r>
            <a:r>
              <a:rPr lang="en-GB" sz="1600" dirty="0"/>
              <a:t> &amp; pharmacy notified.</a:t>
            </a:r>
          </a:p>
          <a:p>
            <a:pPr marL="0" lvl="1" indent="0">
              <a:buFont typeface="Arial" panose="020B0604020202020204" pitchFamily="34" charset="0"/>
              <a:buNone/>
            </a:pPr>
            <a:endParaRPr lang="en-GB" sz="1600" dirty="0"/>
          </a:p>
          <a:p>
            <a:pPr marL="285750" lvl="1" indent="-285750">
              <a:buFont typeface="Arial" panose="020B0604020202020204" pitchFamily="34" charset="0"/>
              <a:buChar char="•"/>
            </a:pPr>
            <a:r>
              <a:rPr lang="en-GB" sz="1600" dirty="0"/>
              <a:t>If neither ampoule has been administered, the next sequential kit may be selected.</a:t>
            </a:r>
          </a:p>
          <a:p>
            <a:pPr marL="285750" lvl="1" indent="-285750">
              <a:buFont typeface="Arial" panose="020B0604020202020204" pitchFamily="34" charset="0"/>
              <a:buChar char="•"/>
            </a:pPr>
            <a:r>
              <a:rPr lang="en-GB" sz="1600" dirty="0"/>
              <a:t>If one ampoule has been administered and there’s a problem with the second one a further COPE kit should </a:t>
            </a:r>
            <a:r>
              <a:rPr lang="en-GB" sz="1600" u="sng" dirty="0"/>
              <a:t>not</a:t>
            </a:r>
            <a:r>
              <a:rPr lang="en-GB" sz="1600" dirty="0"/>
              <a:t> be selected. Care should continue as if both ampoules have been administered with use of emergency unblinding envelopes, if needed. We’re not sure where the unblinding envelopes will be just yet but we will know by the time we open</a:t>
            </a:r>
          </a:p>
          <a:p>
            <a:endParaRPr lang="en-GB" dirty="0"/>
          </a:p>
          <a:p>
            <a:r>
              <a:rPr lang="en-GB" dirty="0"/>
              <a:t>Anyone who usually administers medication can give these drugs, they don’t have to have had any extra training. </a:t>
            </a:r>
          </a:p>
          <a:p>
            <a:endParaRPr lang="en-GB" dirty="0"/>
          </a:p>
          <a:p>
            <a:r>
              <a:rPr lang="en-GB" dirty="0"/>
              <a:t>These should be given simultaneously if possible. </a:t>
            </a:r>
          </a:p>
          <a:p>
            <a:endParaRPr lang="en-GB" dirty="0"/>
          </a:p>
          <a:p>
            <a:r>
              <a:rPr lang="en-GB" dirty="0"/>
              <a:t>The next slide is just a short video about some potential recruitment scenarios. </a:t>
            </a:r>
          </a:p>
        </p:txBody>
      </p:sp>
      <p:sp>
        <p:nvSpPr>
          <p:cNvPr id="4" name="Slide Number Placeholder 3"/>
          <p:cNvSpPr>
            <a:spLocks noGrp="1"/>
          </p:cNvSpPr>
          <p:nvPr>
            <p:ph type="sldNum" sz="quarter" idx="5"/>
          </p:nvPr>
        </p:nvSpPr>
        <p:spPr/>
        <p:txBody>
          <a:bodyPr/>
          <a:lstStyle/>
          <a:p>
            <a:fld id="{52060207-8BBF-4B92-A11B-2BA6AE7CA5A5}" type="slidenum">
              <a:rPr lang="en-GB" smtClean="0"/>
              <a:t>8</a:t>
            </a:fld>
            <a:endParaRPr lang="en-GB"/>
          </a:p>
        </p:txBody>
      </p:sp>
    </p:spTree>
    <p:extLst>
      <p:ext uri="{BB962C8B-B14F-4D97-AF65-F5344CB8AC3E}">
        <p14:creationId xmlns:p14="http://schemas.microsoft.com/office/powerpoint/2010/main" val="111295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1" indent="0">
              <a:buFont typeface="Arial" panose="020B0604020202020204" pitchFamily="34" charset="0"/>
              <a:buNone/>
            </a:pPr>
            <a:r>
              <a:rPr lang="en-GB" dirty="0"/>
              <a:t>And this is the labelling of the drugs inside. Clearly labelled which is to be given IV and which is to be given IM. If upon inspection you notice that there is an issue with </a:t>
            </a:r>
            <a:r>
              <a:rPr lang="en-GB" sz="1600" dirty="0"/>
              <a:t>the kit, it should be </a:t>
            </a:r>
            <a:r>
              <a:rPr lang="en-GB" sz="1600" b="1" dirty="0"/>
              <a:t>quarantined</a:t>
            </a:r>
            <a:r>
              <a:rPr lang="en-GB" sz="1600" dirty="0"/>
              <a:t> &amp; pharmacy notified.</a:t>
            </a:r>
          </a:p>
          <a:p>
            <a:pPr marL="0" lvl="1" indent="0">
              <a:buFont typeface="Arial" panose="020B0604020202020204" pitchFamily="34" charset="0"/>
              <a:buNone/>
            </a:pPr>
            <a:endParaRPr lang="en-GB" sz="1600" dirty="0"/>
          </a:p>
          <a:p>
            <a:pPr marL="285750" lvl="1" indent="-285750">
              <a:buFont typeface="Arial" panose="020B0604020202020204" pitchFamily="34" charset="0"/>
              <a:buChar char="•"/>
            </a:pPr>
            <a:r>
              <a:rPr lang="en-GB" sz="1600" dirty="0"/>
              <a:t>If neither ampoule has been administered, the next sequential kit may be selected.</a:t>
            </a:r>
          </a:p>
          <a:p>
            <a:pPr marL="285750" lvl="1" indent="-285750">
              <a:buFont typeface="Arial" panose="020B0604020202020204" pitchFamily="34" charset="0"/>
              <a:buChar char="•"/>
            </a:pPr>
            <a:r>
              <a:rPr lang="en-GB" sz="1600" dirty="0"/>
              <a:t>If one ampoule has been administered and there’s a problem with the second one a further COPE kit should </a:t>
            </a:r>
            <a:r>
              <a:rPr lang="en-GB" sz="1600" u="sng" dirty="0"/>
              <a:t>not</a:t>
            </a:r>
            <a:r>
              <a:rPr lang="en-GB" sz="1600" dirty="0"/>
              <a:t> be selected. Care should continue as if both ampoules have been administered with use of emergency unblinding envelopes, if needed. We’re not sure where the unblinding envelopes will be just yet but we will know by the time we open</a:t>
            </a:r>
          </a:p>
          <a:p>
            <a:endParaRPr lang="en-GB" dirty="0"/>
          </a:p>
          <a:p>
            <a:r>
              <a:rPr lang="en-GB" dirty="0"/>
              <a:t>Anyone who usually administers medication can give these drugs, they don’t have to have had any extra training. </a:t>
            </a:r>
          </a:p>
          <a:p>
            <a:endParaRPr lang="en-GB" dirty="0"/>
          </a:p>
          <a:p>
            <a:r>
              <a:rPr lang="en-GB" dirty="0"/>
              <a:t>These should be given simultaneously if possible. </a:t>
            </a:r>
          </a:p>
          <a:p>
            <a:endParaRPr lang="en-GB" dirty="0"/>
          </a:p>
          <a:p>
            <a:r>
              <a:rPr lang="en-GB" dirty="0"/>
              <a:t>The next slide is just a short video about some potential recruitment scenarios. </a:t>
            </a:r>
          </a:p>
        </p:txBody>
      </p:sp>
      <p:sp>
        <p:nvSpPr>
          <p:cNvPr id="4" name="Slide Number Placeholder 3"/>
          <p:cNvSpPr>
            <a:spLocks noGrp="1"/>
          </p:cNvSpPr>
          <p:nvPr>
            <p:ph type="sldNum" sz="quarter" idx="5"/>
          </p:nvPr>
        </p:nvSpPr>
        <p:spPr/>
        <p:txBody>
          <a:bodyPr/>
          <a:lstStyle/>
          <a:p>
            <a:fld id="{52060207-8BBF-4B92-A11B-2BA6AE7CA5A5}" type="slidenum">
              <a:rPr lang="en-GB" smtClean="0"/>
              <a:t>9</a:t>
            </a:fld>
            <a:endParaRPr lang="en-GB"/>
          </a:p>
        </p:txBody>
      </p:sp>
    </p:spTree>
    <p:extLst>
      <p:ext uri="{BB962C8B-B14F-4D97-AF65-F5344CB8AC3E}">
        <p14:creationId xmlns:p14="http://schemas.microsoft.com/office/powerpoint/2010/main" val="1266492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1" indent="0">
              <a:buFont typeface="Arial" panose="020B0604020202020204" pitchFamily="34" charset="0"/>
              <a:buNone/>
            </a:pPr>
            <a:r>
              <a:rPr lang="en-GB" dirty="0"/>
              <a:t>And this is the labelling of the drugs inside. Clearly labelled which is to be given IV and which is to be given IM. If upon inspection you notice that there is an issue with </a:t>
            </a:r>
            <a:r>
              <a:rPr lang="en-GB" sz="1600" dirty="0"/>
              <a:t>the kit, it should be </a:t>
            </a:r>
            <a:r>
              <a:rPr lang="en-GB" sz="1600" b="1" dirty="0"/>
              <a:t>quarantined</a:t>
            </a:r>
            <a:r>
              <a:rPr lang="en-GB" sz="1600" dirty="0"/>
              <a:t> &amp; pharmacy notified.</a:t>
            </a:r>
          </a:p>
          <a:p>
            <a:pPr marL="0" lvl="1" indent="0">
              <a:buFont typeface="Arial" panose="020B0604020202020204" pitchFamily="34" charset="0"/>
              <a:buNone/>
            </a:pPr>
            <a:endParaRPr lang="en-GB" sz="1600" dirty="0"/>
          </a:p>
          <a:p>
            <a:pPr marL="285750" lvl="1" indent="-285750">
              <a:buFont typeface="Arial" panose="020B0604020202020204" pitchFamily="34" charset="0"/>
              <a:buChar char="•"/>
            </a:pPr>
            <a:r>
              <a:rPr lang="en-GB" sz="1600" dirty="0"/>
              <a:t>If neither ampoule has been administered, the next sequential kit may be selected.</a:t>
            </a:r>
          </a:p>
          <a:p>
            <a:pPr marL="285750" lvl="1" indent="-285750">
              <a:buFont typeface="Arial" panose="020B0604020202020204" pitchFamily="34" charset="0"/>
              <a:buChar char="•"/>
            </a:pPr>
            <a:r>
              <a:rPr lang="en-GB" sz="1600" dirty="0"/>
              <a:t>If one ampoule has been administered and there’s a problem with the second one a further COPE kit should </a:t>
            </a:r>
            <a:r>
              <a:rPr lang="en-GB" sz="1600" u="sng" dirty="0"/>
              <a:t>not</a:t>
            </a:r>
            <a:r>
              <a:rPr lang="en-GB" sz="1600" dirty="0"/>
              <a:t> be selected. Care should continue as if both ampoules have been administered with use of emergency unblinding envelopes, if needed. We’re not sure where the unblinding envelopes will be just yet but we will know by the time we open</a:t>
            </a:r>
          </a:p>
          <a:p>
            <a:endParaRPr lang="en-GB" dirty="0"/>
          </a:p>
          <a:p>
            <a:r>
              <a:rPr lang="en-GB" dirty="0"/>
              <a:t>Anyone who usually administers medication can give these drugs, they don’t have to have had any extra training. </a:t>
            </a:r>
          </a:p>
          <a:p>
            <a:endParaRPr lang="en-GB" dirty="0"/>
          </a:p>
          <a:p>
            <a:r>
              <a:rPr lang="en-GB" dirty="0"/>
              <a:t>These should be given simultaneously if possible. </a:t>
            </a:r>
          </a:p>
          <a:p>
            <a:endParaRPr lang="en-GB" dirty="0"/>
          </a:p>
          <a:p>
            <a:r>
              <a:rPr lang="en-GB" dirty="0"/>
              <a:t>The next slide is just a short video about some potential recruitment scenarios. </a:t>
            </a:r>
          </a:p>
        </p:txBody>
      </p:sp>
      <p:sp>
        <p:nvSpPr>
          <p:cNvPr id="4" name="Slide Number Placeholder 3"/>
          <p:cNvSpPr>
            <a:spLocks noGrp="1"/>
          </p:cNvSpPr>
          <p:nvPr>
            <p:ph type="sldNum" sz="quarter" idx="5"/>
          </p:nvPr>
        </p:nvSpPr>
        <p:spPr/>
        <p:txBody>
          <a:bodyPr/>
          <a:lstStyle/>
          <a:p>
            <a:fld id="{52060207-8BBF-4B92-A11B-2BA6AE7CA5A5}" type="slidenum">
              <a:rPr lang="en-GB" smtClean="0"/>
              <a:t>10</a:t>
            </a:fld>
            <a:endParaRPr lang="en-GB"/>
          </a:p>
        </p:txBody>
      </p:sp>
    </p:spTree>
    <p:extLst>
      <p:ext uri="{BB962C8B-B14F-4D97-AF65-F5344CB8AC3E}">
        <p14:creationId xmlns:p14="http://schemas.microsoft.com/office/powerpoint/2010/main" val="4128125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1" indent="0">
              <a:buFont typeface="Arial" panose="020B0604020202020204" pitchFamily="34" charset="0"/>
              <a:buNone/>
            </a:pPr>
            <a:r>
              <a:rPr lang="en-GB" dirty="0"/>
              <a:t>And this is the labelling of the drugs inside. Clearly labelled which is to be given IV and which is to be given IM. If upon inspection you notice that there is an issue with </a:t>
            </a:r>
            <a:r>
              <a:rPr lang="en-GB" sz="1600" dirty="0"/>
              <a:t>the kit, it should be </a:t>
            </a:r>
            <a:r>
              <a:rPr lang="en-GB" sz="1600" b="1" dirty="0"/>
              <a:t>quarantined</a:t>
            </a:r>
            <a:r>
              <a:rPr lang="en-GB" sz="1600" dirty="0"/>
              <a:t> &amp; pharmacy notified.</a:t>
            </a:r>
          </a:p>
          <a:p>
            <a:pPr marL="0" lvl="1" indent="0">
              <a:buFont typeface="Arial" panose="020B0604020202020204" pitchFamily="34" charset="0"/>
              <a:buNone/>
            </a:pPr>
            <a:endParaRPr lang="en-GB" sz="1600" dirty="0"/>
          </a:p>
          <a:p>
            <a:pPr marL="285750" lvl="1" indent="-285750">
              <a:buFont typeface="Arial" panose="020B0604020202020204" pitchFamily="34" charset="0"/>
              <a:buChar char="•"/>
            </a:pPr>
            <a:r>
              <a:rPr lang="en-GB" sz="1600" dirty="0"/>
              <a:t>If neither ampoule has been administered, the next sequential kit may be selected.</a:t>
            </a:r>
          </a:p>
          <a:p>
            <a:pPr marL="285750" lvl="1" indent="-285750">
              <a:buFont typeface="Arial" panose="020B0604020202020204" pitchFamily="34" charset="0"/>
              <a:buChar char="•"/>
            </a:pPr>
            <a:r>
              <a:rPr lang="en-GB" sz="1600" dirty="0"/>
              <a:t>If one ampoule has been administered and there’s a problem with the second one a further COPE kit should </a:t>
            </a:r>
            <a:r>
              <a:rPr lang="en-GB" sz="1600" u="sng" dirty="0"/>
              <a:t>not</a:t>
            </a:r>
            <a:r>
              <a:rPr lang="en-GB" sz="1600" dirty="0"/>
              <a:t> be selected. Care should continue as if both ampoules have been administered with use of emergency unblinding envelopes, if needed. We’re not sure where the unblinding envelopes will be just yet but we will know by the time we open</a:t>
            </a:r>
          </a:p>
          <a:p>
            <a:endParaRPr lang="en-GB" dirty="0"/>
          </a:p>
          <a:p>
            <a:r>
              <a:rPr lang="en-GB" dirty="0"/>
              <a:t>Anyone who usually administers medication can give these drugs, they don’t have to have had any extra training. </a:t>
            </a:r>
          </a:p>
          <a:p>
            <a:endParaRPr lang="en-GB" dirty="0"/>
          </a:p>
          <a:p>
            <a:r>
              <a:rPr lang="en-GB" dirty="0"/>
              <a:t>These should be given simultaneously if possible. </a:t>
            </a:r>
          </a:p>
          <a:p>
            <a:endParaRPr lang="en-GB" dirty="0"/>
          </a:p>
          <a:p>
            <a:r>
              <a:rPr lang="en-GB" dirty="0"/>
              <a:t>The next slide is just a short video about some potential recruitment scenarios. </a:t>
            </a:r>
          </a:p>
        </p:txBody>
      </p:sp>
      <p:sp>
        <p:nvSpPr>
          <p:cNvPr id="4" name="Slide Number Placeholder 3"/>
          <p:cNvSpPr>
            <a:spLocks noGrp="1"/>
          </p:cNvSpPr>
          <p:nvPr>
            <p:ph type="sldNum" sz="quarter" idx="5"/>
          </p:nvPr>
        </p:nvSpPr>
        <p:spPr/>
        <p:txBody>
          <a:bodyPr/>
          <a:lstStyle/>
          <a:p>
            <a:fld id="{52060207-8BBF-4B92-A11B-2BA6AE7CA5A5}" type="slidenum">
              <a:rPr lang="en-GB" smtClean="0"/>
              <a:t>11</a:t>
            </a:fld>
            <a:endParaRPr lang="en-GB"/>
          </a:p>
        </p:txBody>
      </p:sp>
    </p:spTree>
    <p:extLst>
      <p:ext uri="{BB962C8B-B14F-4D97-AF65-F5344CB8AC3E}">
        <p14:creationId xmlns:p14="http://schemas.microsoft.com/office/powerpoint/2010/main" val="1495967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5421-4CA0-3C99-2363-CC572E1DA6C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5E3D513-F67A-732F-2344-111EAB5502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CDEF8FD-86D1-B597-0560-5387529A0BFB}"/>
              </a:ext>
            </a:extLst>
          </p:cNvPr>
          <p:cNvSpPr>
            <a:spLocks noGrp="1"/>
          </p:cNvSpPr>
          <p:nvPr>
            <p:ph type="dt" sz="half" idx="10"/>
          </p:nvPr>
        </p:nvSpPr>
        <p:spPr/>
        <p:txBody>
          <a:bodyPr/>
          <a:lstStyle/>
          <a:p>
            <a:fld id="{E9F3A22B-DDB5-A941-8438-EDB9C2FDE715}" type="datetimeFigureOut">
              <a:rPr lang="en-US" smtClean="0"/>
              <a:t>9/13/23</a:t>
            </a:fld>
            <a:endParaRPr lang="en-US"/>
          </a:p>
        </p:txBody>
      </p:sp>
      <p:sp>
        <p:nvSpPr>
          <p:cNvPr id="5" name="Footer Placeholder 4">
            <a:extLst>
              <a:ext uri="{FF2B5EF4-FFF2-40B4-BE49-F238E27FC236}">
                <a16:creationId xmlns:a16="http://schemas.microsoft.com/office/drawing/2014/main" id="{D18E8F96-072F-41BA-8A1F-66F04884D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7B9F3-4B72-44E7-6E95-6BAE49FCF516}"/>
              </a:ext>
            </a:extLst>
          </p:cNvPr>
          <p:cNvSpPr>
            <a:spLocks noGrp="1"/>
          </p:cNvSpPr>
          <p:nvPr>
            <p:ph type="sldNum" sz="quarter" idx="12"/>
          </p:nvPr>
        </p:nvSpPr>
        <p:spPr/>
        <p:txBody>
          <a:bodyPr/>
          <a:lstStyle/>
          <a:p>
            <a:fld id="{6D4F6095-7DE5-4A42-B0D3-FF16C6280DC6}" type="slidenum">
              <a:rPr lang="en-US" smtClean="0"/>
              <a:t>‹#›</a:t>
            </a:fld>
            <a:endParaRPr lang="en-US"/>
          </a:p>
        </p:txBody>
      </p:sp>
    </p:spTree>
    <p:extLst>
      <p:ext uri="{BB962C8B-B14F-4D97-AF65-F5344CB8AC3E}">
        <p14:creationId xmlns:p14="http://schemas.microsoft.com/office/powerpoint/2010/main" val="137137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E0C66-5CBC-B861-94A0-1F368C61258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9A06A87-E7B6-397A-8879-9F3D9395B03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2D4EDC-A67B-750D-9BB0-1748F1F8C47F}"/>
              </a:ext>
            </a:extLst>
          </p:cNvPr>
          <p:cNvSpPr>
            <a:spLocks noGrp="1"/>
          </p:cNvSpPr>
          <p:nvPr>
            <p:ph type="dt" sz="half" idx="10"/>
          </p:nvPr>
        </p:nvSpPr>
        <p:spPr/>
        <p:txBody>
          <a:bodyPr/>
          <a:lstStyle/>
          <a:p>
            <a:fld id="{E9F3A22B-DDB5-A941-8438-EDB9C2FDE715}" type="datetimeFigureOut">
              <a:rPr lang="en-US" smtClean="0"/>
              <a:t>9/13/23</a:t>
            </a:fld>
            <a:endParaRPr lang="en-US"/>
          </a:p>
        </p:txBody>
      </p:sp>
      <p:sp>
        <p:nvSpPr>
          <p:cNvPr id="5" name="Footer Placeholder 4">
            <a:extLst>
              <a:ext uri="{FF2B5EF4-FFF2-40B4-BE49-F238E27FC236}">
                <a16:creationId xmlns:a16="http://schemas.microsoft.com/office/drawing/2014/main" id="{E87BCA0F-BD1B-160F-D9E9-EED299650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2EFB48-55A1-2E09-DDA0-BB897119DC0F}"/>
              </a:ext>
            </a:extLst>
          </p:cNvPr>
          <p:cNvSpPr>
            <a:spLocks noGrp="1"/>
          </p:cNvSpPr>
          <p:nvPr>
            <p:ph type="sldNum" sz="quarter" idx="12"/>
          </p:nvPr>
        </p:nvSpPr>
        <p:spPr/>
        <p:txBody>
          <a:bodyPr/>
          <a:lstStyle/>
          <a:p>
            <a:fld id="{6D4F6095-7DE5-4A42-B0D3-FF16C6280DC6}" type="slidenum">
              <a:rPr lang="en-US" smtClean="0"/>
              <a:t>‹#›</a:t>
            </a:fld>
            <a:endParaRPr lang="en-US"/>
          </a:p>
        </p:txBody>
      </p:sp>
    </p:spTree>
    <p:extLst>
      <p:ext uri="{BB962C8B-B14F-4D97-AF65-F5344CB8AC3E}">
        <p14:creationId xmlns:p14="http://schemas.microsoft.com/office/powerpoint/2010/main" val="82108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238634-943D-9876-BAAD-7B79F6B2DEE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D8006D-698B-3469-491D-3205EAF5093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01108EE-1CFF-F56B-ACA6-9357600A622A}"/>
              </a:ext>
            </a:extLst>
          </p:cNvPr>
          <p:cNvSpPr>
            <a:spLocks noGrp="1"/>
          </p:cNvSpPr>
          <p:nvPr>
            <p:ph type="dt" sz="half" idx="10"/>
          </p:nvPr>
        </p:nvSpPr>
        <p:spPr/>
        <p:txBody>
          <a:bodyPr/>
          <a:lstStyle/>
          <a:p>
            <a:fld id="{E9F3A22B-DDB5-A941-8438-EDB9C2FDE715}" type="datetimeFigureOut">
              <a:rPr lang="en-US" smtClean="0"/>
              <a:t>9/13/23</a:t>
            </a:fld>
            <a:endParaRPr lang="en-US"/>
          </a:p>
        </p:txBody>
      </p:sp>
      <p:sp>
        <p:nvSpPr>
          <p:cNvPr id="5" name="Footer Placeholder 4">
            <a:extLst>
              <a:ext uri="{FF2B5EF4-FFF2-40B4-BE49-F238E27FC236}">
                <a16:creationId xmlns:a16="http://schemas.microsoft.com/office/drawing/2014/main" id="{A3F7FD25-B22A-47A2-3C09-ABF1D15A5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0012-ED55-0CB2-5A27-6F8D3D4479D1}"/>
              </a:ext>
            </a:extLst>
          </p:cNvPr>
          <p:cNvSpPr>
            <a:spLocks noGrp="1"/>
          </p:cNvSpPr>
          <p:nvPr>
            <p:ph type="sldNum" sz="quarter" idx="12"/>
          </p:nvPr>
        </p:nvSpPr>
        <p:spPr/>
        <p:txBody>
          <a:bodyPr/>
          <a:lstStyle/>
          <a:p>
            <a:fld id="{6D4F6095-7DE5-4A42-B0D3-FF16C6280DC6}" type="slidenum">
              <a:rPr lang="en-US" smtClean="0"/>
              <a:t>‹#›</a:t>
            </a:fld>
            <a:endParaRPr lang="en-US"/>
          </a:p>
        </p:txBody>
      </p:sp>
    </p:spTree>
    <p:extLst>
      <p:ext uri="{BB962C8B-B14F-4D97-AF65-F5344CB8AC3E}">
        <p14:creationId xmlns:p14="http://schemas.microsoft.com/office/powerpoint/2010/main" val="291243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C544C-027C-519C-BF67-C95B2F2224C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24C058F-1D93-88CF-727E-CA957D064B2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43C5176-8498-38C2-3D3E-D4CEE572EA94}"/>
              </a:ext>
            </a:extLst>
          </p:cNvPr>
          <p:cNvSpPr>
            <a:spLocks noGrp="1"/>
          </p:cNvSpPr>
          <p:nvPr>
            <p:ph type="dt" sz="half" idx="10"/>
          </p:nvPr>
        </p:nvSpPr>
        <p:spPr/>
        <p:txBody>
          <a:bodyPr/>
          <a:lstStyle/>
          <a:p>
            <a:fld id="{E9F3A22B-DDB5-A941-8438-EDB9C2FDE715}" type="datetimeFigureOut">
              <a:rPr lang="en-US" smtClean="0"/>
              <a:t>9/13/23</a:t>
            </a:fld>
            <a:endParaRPr lang="en-US"/>
          </a:p>
        </p:txBody>
      </p:sp>
      <p:sp>
        <p:nvSpPr>
          <p:cNvPr id="5" name="Footer Placeholder 4">
            <a:extLst>
              <a:ext uri="{FF2B5EF4-FFF2-40B4-BE49-F238E27FC236}">
                <a16:creationId xmlns:a16="http://schemas.microsoft.com/office/drawing/2014/main" id="{DDA041A7-D6BD-7060-B921-7366805651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B91EEF-4817-AFF7-E689-CF90B956F966}"/>
              </a:ext>
            </a:extLst>
          </p:cNvPr>
          <p:cNvSpPr>
            <a:spLocks noGrp="1"/>
          </p:cNvSpPr>
          <p:nvPr>
            <p:ph type="sldNum" sz="quarter" idx="12"/>
          </p:nvPr>
        </p:nvSpPr>
        <p:spPr/>
        <p:txBody>
          <a:bodyPr/>
          <a:lstStyle/>
          <a:p>
            <a:fld id="{6D4F6095-7DE5-4A42-B0D3-FF16C6280DC6}" type="slidenum">
              <a:rPr lang="en-US" smtClean="0"/>
              <a:t>‹#›</a:t>
            </a:fld>
            <a:endParaRPr lang="en-US"/>
          </a:p>
        </p:txBody>
      </p:sp>
    </p:spTree>
    <p:extLst>
      <p:ext uri="{BB962C8B-B14F-4D97-AF65-F5344CB8AC3E}">
        <p14:creationId xmlns:p14="http://schemas.microsoft.com/office/powerpoint/2010/main" val="169513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FC07C-1E2E-2A17-4FFA-52B279BFDA4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8BEA008-E042-CC37-EFD2-1F8DBE86F2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6E13505-CF13-44EB-5464-F186E8BE0B9E}"/>
              </a:ext>
            </a:extLst>
          </p:cNvPr>
          <p:cNvSpPr>
            <a:spLocks noGrp="1"/>
          </p:cNvSpPr>
          <p:nvPr>
            <p:ph type="dt" sz="half" idx="10"/>
          </p:nvPr>
        </p:nvSpPr>
        <p:spPr/>
        <p:txBody>
          <a:bodyPr/>
          <a:lstStyle/>
          <a:p>
            <a:fld id="{E9F3A22B-DDB5-A941-8438-EDB9C2FDE715}" type="datetimeFigureOut">
              <a:rPr lang="en-US" smtClean="0"/>
              <a:t>9/13/23</a:t>
            </a:fld>
            <a:endParaRPr lang="en-US"/>
          </a:p>
        </p:txBody>
      </p:sp>
      <p:sp>
        <p:nvSpPr>
          <p:cNvPr id="5" name="Footer Placeholder 4">
            <a:extLst>
              <a:ext uri="{FF2B5EF4-FFF2-40B4-BE49-F238E27FC236}">
                <a16:creationId xmlns:a16="http://schemas.microsoft.com/office/drawing/2014/main" id="{560DEE43-DE73-3110-0D2A-EFD9E2464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2BE03-CB86-F2EF-8FF1-B57DDE3D8B69}"/>
              </a:ext>
            </a:extLst>
          </p:cNvPr>
          <p:cNvSpPr>
            <a:spLocks noGrp="1"/>
          </p:cNvSpPr>
          <p:nvPr>
            <p:ph type="sldNum" sz="quarter" idx="12"/>
          </p:nvPr>
        </p:nvSpPr>
        <p:spPr/>
        <p:txBody>
          <a:bodyPr/>
          <a:lstStyle/>
          <a:p>
            <a:fld id="{6D4F6095-7DE5-4A42-B0D3-FF16C6280DC6}" type="slidenum">
              <a:rPr lang="en-US" smtClean="0"/>
              <a:t>‹#›</a:t>
            </a:fld>
            <a:endParaRPr lang="en-US"/>
          </a:p>
        </p:txBody>
      </p:sp>
    </p:spTree>
    <p:extLst>
      <p:ext uri="{BB962C8B-B14F-4D97-AF65-F5344CB8AC3E}">
        <p14:creationId xmlns:p14="http://schemas.microsoft.com/office/powerpoint/2010/main" val="3861064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21AD-CB92-7902-D599-626F61D8EAE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0C6B65-7644-FD66-9341-102283C121D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1D629C6-C61C-11C2-4F37-A86BF6C333D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135549-8909-DD93-FDF6-B4C09C74FDD7}"/>
              </a:ext>
            </a:extLst>
          </p:cNvPr>
          <p:cNvSpPr>
            <a:spLocks noGrp="1"/>
          </p:cNvSpPr>
          <p:nvPr>
            <p:ph type="dt" sz="half" idx="10"/>
          </p:nvPr>
        </p:nvSpPr>
        <p:spPr/>
        <p:txBody>
          <a:bodyPr/>
          <a:lstStyle/>
          <a:p>
            <a:fld id="{E9F3A22B-DDB5-A941-8438-EDB9C2FDE715}" type="datetimeFigureOut">
              <a:rPr lang="en-US" smtClean="0"/>
              <a:t>9/13/23</a:t>
            </a:fld>
            <a:endParaRPr lang="en-US"/>
          </a:p>
        </p:txBody>
      </p:sp>
      <p:sp>
        <p:nvSpPr>
          <p:cNvPr id="6" name="Footer Placeholder 5">
            <a:extLst>
              <a:ext uri="{FF2B5EF4-FFF2-40B4-BE49-F238E27FC236}">
                <a16:creationId xmlns:a16="http://schemas.microsoft.com/office/drawing/2014/main" id="{39944215-EBA1-478D-2F65-6F87B233BC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AB5CD-4A7E-E4DA-95B1-908717F3087B}"/>
              </a:ext>
            </a:extLst>
          </p:cNvPr>
          <p:cNvSpPr>
            <a:spLocks noGrp="1"/>
          </p:cNvSpPr>
          <p:nvPr>
            <p:ph type="sldNum" sz="quarter" idx="12"/>
          </p:nvPr>
        </p:nvSpPr>
        <p:spPr/>
        <p:txBody>
          <a:bodyPr/>
          <a:lstStyle/>
          <a:p>
            <a:fld id="{6D4F6095-7DE5-4A42-B0D3-FF16C6280DC6}" type="slidenum">
              <a:rPr lang="en-US" smtClean="0"/>
              <a:t>‹#›</a:t>
            </a:fld>
            <a:endParaRPr lang="en-US"/>
          </a:p>
        </p:txBody>
      </p:sp>
    </p:spTree>
    <p:extLst>
      <p:ext uri="{BB962C8B-B14F-4D97-AF65-F5344CB8AC3E}">
        <p14:creationId xmlns:p14="http://schemas.microsoft.com/office/powerpoint/2010/main" val="3150958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AA005-3A23-3ACB-A805-A727CCF9CF5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5BB87FE-EAE8-703D-BBC8-34867290C6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3EED6C9-A289-F229-FC81-49A04BF8C36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2DA7CD0-7EF4-60D6-7B84-2C2432E35C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F3B377D-3004-A861-960D-6D2EBDFEA09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61839D7-014B-EF1E-25D6-C6250BA5F3B7}"/>
              </a:ext>
            </a:extLst>
          </p:cNvPr>
          <p:cNvSpPr>
            <a:spLocks noGrp="1"/>
          </p:cNvSpPr>
          <p:nvPr>
            <p:ph type="dt" sz="half" idx="10"/>
          </p:nvPr>
        </p:nvSpPr>
        <p:spPr/>
        <p:txBody>
          <a:bodyPr/>
          <a:lstStyle/>
          <a:p>
            <a:fld id="{E9F3A22B-DDB5-A941-8438-EDB9C2FDE715}" type="datetimeFigureOut">
              <a:rPr lang="en-US" smtClean="0"/>
              <a:t>9/13/23</a:t>
            </a:fld>
            <a:endParaRPr lang="en-US"/>
          </a:p>
        </p:txBody>
      </p:sp>
      <p:sp>
        <p:nvSpPr>
          <p:cNvPr id="8" name="Footer Placeholder 7">
            <a:extLst>
              <a:ext uri="{FF2B5EF4-FFF2-40B4-BE49-F238E27FC236}">
                <a16:creationId xmlns:a16="http://schemas.microsoft.com/office/drawing/2014/main" id="{E7E0E672-A392-5A10-CA23-CA106BF3EE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6230A7-ADF8-630E-C4CF-A5EC9C2CCF74}"/>
              </a:ext>
            </a:extLst>
          </p:cNvPr>
          <p:cNvSpPr>
            <a:spLocks noGrp="1"/>
          </p:cNvSpPr>
          <p:nvPr>
            <p:ph type="sldNum" sz="quarter" idx="12"/>
          </p:nvPr>
        </p:nvSpPr>
        <p:spPr/>
        <p:txBody>
          <a:bodyPr/>
          <a:lstStyle/>
          <a:p>
            <a:fld id="{6D4F6095-7DE5-4A42-B0D3-FF16C6280DC6}" type="slidenum">
              <a:rPr lang="en-US" smtClean="0"/>
              <a:t>‹#›</a:t>
            </a:fld>
            <a:endParaRPr lang="en-US"/>
          </a:p>
        </p:txBody>
      </p:sp>
    </p:spTree>
    <p:extLst>
      <p:ext uri="{BB962C8B-B14F-4D97-AF65-F5344CB8AC3E}">
        <p14:creationId xmlns:p14="http://schemas.microsoft.com/office/powerpoint/2010/main" val="2133982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A2CE-020C-72F2-5F2C-59C98E0DEB3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1C56E42-38E0-932A-01B7-E533986B28DE}"/>
              </a:ext>
            </a:extLst>
          </p:cNvPr>
          <p:cNvSpPr>
            <a:spLocks noGrp="1"/>
          </p:cNvSpPr>
          <p:nvPr>
            <p:ph type="dt" sz="half" idx="10"/>
          </p:nvPr>
        </p:nvSpPr>
        <p:spPr/>
        <p:txBody>
          <a:bodyPr/>
          <a:lstStyle/>
          <a:p>
            <a:fld id="{E9F3A22B-DDB5-A941-8438-EDB9C2FDE715}" type="datetimeFigureOut">
              <a:rPr lang="en-US" smtClean="0"/>
              <a:t>9/13/23</a:t>
            </a:fld>
            <a:endParaRPr lang="en-US"/>
          </a:p>
        </p:txBody>
      </p:sp>
      <p:sp>
        <p:nvSpPr>
          <p:cNvPr id="4" name="Footer Placeholder 3">
            <a:extLst>
              <a:ext uri="{FF2B5EF4-FFF2-40B4-BE49-F238E27FC236}">
                <a16:creationId xmlns:a16="http://schemas.microsoft.com/office/drawing/2014/main" id="{8CA52E78-BD12-07E9-A214-F6F3107F35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53F9F2-A0C5-029D-7F98-E937358B4AC4}"/>
              </a:ext>
            </a:extLst>
          </p:cNvPr>
          <p:cNvSpPr>
            <a:spLocks noGrp="1"/>
          </p:cNvSpPr>
          <p:nvPr>
            <p:ph type="sldNum" sz="quarter" idx="12"/>
          </p:nvPr>
        </p:nvSpPr>
        <p:spPr/>
        <p:txBody>
          <a:bodyPr/>
          <a:lstStyle/>
          <a:p>
            <a:fld id="{6D4F6095-7DE5-4A42-B0D3-FF16C6280DC6}" type="slidenum">
              <a:rPr lang="en-US" smtClean="0"/>
              <a:t>‹#›</a:t>
            </a:fld>
            <a:endParaRPr lang="en-US"/>
          </a:p>
        </p:txBody>
      </p:sp>
    </p:spTree>
    <p:extLst>
      <p:ext uri="{BB962C8B-B14F-4D97-AF65-F5344CB8AC3E}">
        <p14:creationId xmlns:p14="http://schemas.microsoft.com/office/powerpoint/2010/main" val="250934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BB46AC-7546-4148-C6B0-04654AC878FD}"/>
              </a:ext>
            </a:extLst>
          </p:cNvPr>
          <p:cNvSpPr>
            <a:spLocks noGrp="1"/>
          </p:cNvSpPr>
          <p:nvPr>
            <p:ph type="dt" sz="half" idx="10"/>
          </p:nvPr>
        </p:nvSpPr>
        <p:spPr/>
        <p:txBody>
          <a:bodyPr/>
          <a:lstStyle/>
          <a:p>
            <a:fld id="{E9F3A22B-DDB5-A941-8438-EDB9C2FDE715}" type="datetimeFigureOut">
              <a:rPr lang="en-US" smtClean="0"/>
              <a:t>9/13/23</a:t>
            </a:fld>
            <a:endParaRPr lang="en-US"/>
          </a:p>
        </p:txBody>
      </p:sp>
      <p:sp>
        <p:nvSpPr>
          <p:cNvPr id="3" name="Footer Placeholder 2">
            <a:extLst>
              <a:ext uri="{FF2B5EF4-FFF2-40B4-BE49-F238E27FC236}">
                <a16:creationId xmlns:a16="http://schemas.microsoft.com/office/drawing/2014/main" id="{9D6ABE60-0EC4-70DB-71E9-004745F3D3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A8394F-37D1-0583-9D54-DCA544C905F1}"/>
              </a:ext>
            </a:extLst>
          </p:cNvPr>
          <p:cNvSpPr>
            <a:spLocks noGrp="1"/>
          </p:cNvSpPr>
          <p:nvPr>
            <p:ph type="sldNum" sz="quarter" idx="12"/>
          </p:nvPr>
        </p:nvSpPr>
        <p:spPr/>
        <p:txBody>
          <a:bodyPr/>
          <a:lstStyle/>
          <a:p>
            <a:fld id="{6D4F6095-7DE5-4A42-B0D3-FF16C6280DC6}" type="slidenum">
              <a:rPr lang="en-US" smtClean="0"/>
              <a:t>‹#›</a:t>
            </a:fld>
            <a:endParaRPr lang="en-US"/>
          </a:p>
        </p:txBody>
      </p:sp>
    </p:spTree>
    <p:extLst>
      <p:ext uri="{BB962C8B-B14F-4D97-AF65-F5344CB8AC3E}">
        <p14:creationId xmlns:p14="http://schemas.microsoft.com/office/powerpoint/2010/main" val="329868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C00DE-24F2-EAE6-F5B9-3BFFE1C6BF1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C1D2AA7-5C1B-3A25-17BA-40011551F5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60DBEAD-78F5-AC4F-EBB6-E9AA97771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66F03E5-7354-6E6F-DF02-533CBDE79D79}"/>
              </a:ext>
            </a:extLst>
          </p:cNvPr>
          <p:cNvSpPr>
            <a:spLocks noGrp="1"/>
          </p:cNvSpPr>
          <p:nvPr>
            <p:ph type="dt" sz="half" idx="10"/>
          </p:nvPr>
        </p:nvSpPr>
        <p:spPr/>
        <p:txBody>
          <a:bodyPr/>
          <a:lstStyle/>
          <a:p>
            <a:fld id="{E9F3A22B-DDB5-A941-8438-EDB9C2FDE715}" type="datetimeFigureOut">
              <a:rPr lang="en-US" smtClean="0"/>
              <a:t>9/13/23</a:t>
            </a:fld>
            <a:endParaRPr lang="en-US"/>
          </a:p>
        </p:txBody>
      </p:sp>
      <p:sp>
        <p:nvSpPr>
          <p:cNvPr id="6" name="Footer Placeholder 5">
            <a:extLst>
              <a:ext uri="{FF2B5EF4-FFF2-40B4-BE49-F238E27FC236}">
                <a16:creationId xmlns:a16="http://schemas.microsoft.com/office/drawing/2014/main" id="{1FBFF8D0-14ED-5F41-37E9-18F10F38CF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D0DCCC-B86E-F7D8-475D-8119C9B42F5A}"/>
              </a:ext>
            </a:extLst>
          </p:cNvPr>
          <p:cNvSpPr>
            <a:spLocks noGrp="1"/>
          </p:cNvSpPr>
          <p:nvPr>
            <p:ph type="sldNum" sz="quarter" idx="12"/>
          </p:nvPr>
        </p:nvSpPr>
        <p:spPr/>
        <p:txBody>
          <a:bodyPr/>
          <a:lstStyle/>
          <a:p>
            <a:fld id="{6D4F6095-7DE5-4A42-B0D3-FF16C6280DC6}" type="slidenum">
              <a:rPr lang="en-US" smtClean="0"/>
              <a:t>‹#›</a:t>
            </a:fld>
            <a:endParaRPr lang="en-US"/>
          </a:p>
        </p:txBody>
      </p:sp>
    </p:spTree>
    <p:extLst>
      <p:ext uri="{BB962C8B-B14F-4D97-AF65-F5344CB8AC3E}">
        <p14:creationId xmlns:p14="http://schemas.microsoft.com/office/powerpoint/2010/main" val="391117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E20EF-B0B4-1909-2EB8-59C9EF3037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CB60DDD-BAB3-0C82-49AE-DFCCF9F31E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4DF057-3086-3B67-1D0A-5B5FD33C61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A11123-9B2D-11C8-91F9-517D260354A8}"/>
              </a:ext>
            </a:extLst>
          </p:cNvPr>
          <p:cNvSpPr>
            <a:spLocks noGrp="1"/>
          </p:cNvSpPr>
          <p:nvPr>
            <p:ph type="dt" sz="half" idx="10"/>
          </p:nvPr>
        </p:nvSpPr>
        <p:spPr/>
        <p:txBody>
          <a:bodyPr/>
          <a:lstStyle/>
          <a:p>
            <a:fld id="{E9F3A22B-DDB5-A941-8438-EDB9C2FDE715}" type="datetimeFigureOut">
              <a:rPr lang="en-US" smtClean="0"/>
              <a:t>9/13/23</a:t>
            </a:fld>
            <a:endParaRPr lang="en-US"/>
          </a:p>
        </p:txBody>
      </p:sp>
      <p:sp>
        <p:nvSpPr>
          <p:cNvPr id="6" name="Footer Placeholder 5">
            <a:extLst>
              <a:ext uri="{FF2B5EF4-FFF2-40B4-BE49-F238E27FC236}">
                <a16:creationId xmlns:a16="http://schemas.microsoft.com/office/drawing/2014/main" id="{2CAC035B-4AB1-7DE3-CE1D-FAFC2A2B4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F87F48-957D-C6C1-1669-0467E9C11B7C}"/>
              </a:ext>
            </a:extLst>
          </p:cNvPr>
          <p:cNvSpPr>
            <a:spLocks noGrp="1"/>
          </p:cNvSpPr>
          <p:nvPr>
            <p:ph type="sldNum" sz="quarter" idx="12"/>
          </p:nvPr>
        </p:nvSpPr>
        <p:spPr/>
        <p:txBody>
          <a:bodyPr/>
          <a:lstStyle/>
          <a:p>
            <a:fld id="{6D4F6095-7DE5-4A42-B0D3-FF16C6280DC6}" type="slidenum">
              <a:rPr lang="en-US" smtClean="0"/>
              <a:t>‹#›</a:t>
            </a:fld>
            <a:endParaRPr lang="en-US"/>
          </a:p>
        </p:txBody>
      </p:sp>
    </p:spTree>
    <p:extLst>
      <p:ext uri="{BB962C8B-B14F-4D97-AF65-F5344CB8AC3E}">
        <p14:creationId xmlns:p14="http://schemas.microsoft.com/office/powerpoint/2010/main" val="652824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9DD228-403C-42FE-7C72-6492D7447B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78F87F4-B664-253D-E00C-FC1225B809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47A8EE-5F39-12F9-267A-0196157B66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3A22B-DDB5-A941-8438-EDB9C2FDE715}" type="datetimeFigureOut">
              <a:rPr lang="en-US" smtClean="0"/>
              <a:t>9/13/23</a:t>
            </a:fld>
            <a:endParaRPr lang="en-US"/>
          </a:p>
        </p:txBody>
      </p:sp>
      <p:sp>
        <p:nvSpPr>
          <p:cNvPr id="5" name="Footer Placeholder 4">
            <a:extLst>
              <a:ext uri="{FF2B5EF4-FFF2-40B4-BE49-F238E27FC236}">
                <a16:creationId xmlns:a16="http://schemas.microsoft.com/office/drawing/2014/main" id="{E6A1A85E-4AB4-84E6-AE71-299AF019E1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D4F21B-6ED3-B46F-6844-83E711BD3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F6095-7DE5-4A42-B0D3-FF16C6280DC6}" type="slidenum">
              <a:rPr lang="en-US" smtClean="0"/>
              <a:t>‹#›</a:t>
            </a:fld>
            <a:endParaRPr lang="en-US"/>
          </a:p>
        </p:txBody>
      </p:sp>
    </p:spTree>
    <p:extLst>
      <p:ext uri="{BB962C8B-B14F-4D97-AF65-F5344CB8AC3E}">
        <p14:creationId xmlns:p14="http://schemas.microsoft.com/office/powerpoint/2010/main" val="1108410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mailto:ctrccope@liverpool.ac.uk" TargetMode="External"/><Relationship Id="rId2" Type="http://schemas.openxmlformats.org/officeDocument/2006/relationships/hyperlink" Target="http://www.copestudy.uk/" TargetMode="Externa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0822" y="4753612"/>
            <a:ext cx="10193132" cy="1867934"/>
          </a:xfrm>
        </p:spPr>
        <p:txBody>
          <a:bodyPr>
            <a:normAutofit fontScale="70000" lnSpcReduction="20000"/>
          </a:bodyPr>
          <a:lstStyle/>
          <a:p>
            <a:r>
              <a:rPr lang="en-US" sz="4200" b="1" dirty="0"/>
              <a:t>Shireen </a:t>
            </a:r>
            <a:r>
              <a:rPr lang="en-US" sz="4200" b="1" dirty="0" err="1"/>
              <a:t>Meher</a:t>
            </a:r>
            <a:endParaRPr lang="en-US" sz="4200" b="1" dirty="0"/>
          </a:p>
          <a:p>
            <a:r>
              <a:rPr lang="en-US" sz="3200" dirty="0"/>
              <a:t>Deputy Chief Investigator, Birmingham Women’s and Children’s NHS Foundation Trust</a:t>
            </a:r>
          </a:p>
          <a:p>
            <a:endParaRPr lang="en-US" sz="1500" dirty="0"/>
          </a:p>
          <a:p>
            <a:r>
              <a:rPr lang="en-US" sz="4200" b="1" dirty="0"/>
              <a:t>Prof Andrew Weeks</a:t>
            </a:r>
          </a:p>
          <a:p>
            <a:r>
              <a:rPr lang="en-US" sz="3200" dirty="0"/>
              <a:t>Chief Investigator, University of Liverpool / Liverpool Women’s Hospital</a:t>
            </a:r>
          </a:p>
          <a:p>
            <a:endParaRPr lang="en-US" sz="3500" dirty="0"/>
          </a:p>
          <a:p>
            <a:endParaRPr lang="en-US" sz="2595" dirty="0"/>
          </a:p>
          <a:p>
            <a:endParaRPr lang="en-US" dirty="0">
              <a:solidFill>
                <a:schemeClr val="tx1"/>
              </a:solidFill>
            </a:endParaRPr>
          </a:p>
        </p:txBody>
      </p:sp>
      <p:pic>
        <p:nvPicPr>
          <p:cNvPr id="4" name="Picture 3"/>
          <p:cNvPicPr/>
          <p:nvPr/>
        </p:nvPicPr>
        <p:blipFill rotWithShape="1">
          <a:blip r:embed="rId2" cstate="screen">
            <a:extLst>
              <a:ext uri="{28A0092B-C50C-407E-A947-70E740481C1C}">
                <a14:useLocalDpi xmlns:a14="http://schemas.microsoft.com/office/drawing/2010/main"/>
              </a:ext>
            </a:extLst>
          </a:blip>
          <a:srcRect l="11221" t="60137" r="26096" b="7764"/>
          <a:stretch/>
        </p:blipFill>
        <p:spPr bwMode="auto">
          <a:xfrm>
            <a:off x="3238441" y="2104388"/>
            <a:ext cx="5136171" cy="2281615"/>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77E4A57C-4635-7959-C546-158E2E4DACBE}"/>
              </a:ext>
            </a:extLst>
          </p:cNvPr>
          <p:cNvPicPr>
            <a:picLocks noChangeAspect="1"/>
          </p:cNvPicPr>
          <p:nvPr/>
        </p:nvPicPr>
        <p:blipFill>
          <a:blip r:embed="rId3"/>
          <a:stretch>
            <a:fillRect/>
          </a:stretch>
        </p:blipFill>
        <p:spPr>
          <a:xfrm>
            <a:off x="10299861" y="114255"/>
            <a:ext cx="1742115" cy="388262"/>
          </a:xfrm>
          <a:prstGeom prst="rect">
            <a:avLst/>
          </a:prstGeom>
        </p:spPr>
      </p:pic>
      <p:sp>
        <p:nvSpPr>
          <p:cNvPr id="8" name="TextBox 7">
            <a:extLst>
              <a:ext uri="{FF2B5EF4-FFF2-40B4-BE49-F238E27FC236}">
                <a16:creationId xmlns:a16="http://schemas.microsoft.com/office/drawing/2014/main" id="{F931A45E-083F-0D74-1B35-B3B5FF1B7B6A}"/>
              </a:ext>
            </a:extLst>
          </p:cNvPr>
          <p:cNvSpPr txBox="1"/>
          <p:nvPr/>
        </p:nvSpPr>
        <p:spPr>
          <a:xfrm>
            <a:off x="522789" y="709726"/>
            <a:ext cx="11146421" cy="1077218"/>
          </a:xfrm>
          <a:prstGeom prst="rect">
            <a:avLst/>
          </a:prstGeom>
          <a:noFill/>
          <a:ln w="50800" cmpd="thickThin">
            <a:noFill/>
          </a:ln>
          <a:effectLst/>
        </p:spPr>
        <p:txBody>
          <a:bodyPr wrap="square" rtlCol="0">
            <a:spAutoFit/>
          </a:bodyPr>
          <a:lstStyle/>
          <a:p>
            <a:pPr algn="ctr"/>
            <a:r>
              <a:rPr lang="en-GB" sz="2800" b="1" dirty="0">
                <a:latin typeface="Calibri" panose="020F0502020204030204" pitchFamily="34" charset="0"/>
                <a:cs typeface="Calibri" panose="020F0502020204030204" pitchFamily="34" charset="0"/>
              </a:rPr>
              <a:t>CARBOPROST VS OXYTOCIN AS FIRST LINE TREATMENT OF PRIMARY PPH</a:t>
            </a:r>
          </a:p>
          <a:p>
            <a:pPr algn="ctr"/>
            <a:r>
              <a:rPr lang="en-GB" sz="2800" b="1" dirty="0">
                <a:latin typeface="Calibri" panose="020F0502020204030204" pitchFamily="34" charset="0"/>
                <a:cs typeface="Calibri" panose="020F0502020204030204" pitchFamily="34" charset="0"/>
              </a:rPr>
              <a:t>A PHASE IV DOUBLE BLIND DOUBLE DUMMY RCT</a:t>
            </a:r>
          </a:p>
          <a:p>
            <a:pPr algn="ctr"/>
            <a:endParaRPr lang="en-GB" sz="800"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7618AF5F-B55E-DE39-EECF-5FA8B7A186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024" y="114255"/>
            <a:ext cx="2116373" cy="2443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6B6FB-32C3-48CE-BBC7-6214D515F680}"/>
              </a:ext>
            </a:extLst>
          </p:cNvPr>
          <p:cNvSpPr/>
          <p:nvPr/>
        </p:nvSpPr>
        <p:spPr>
          <a:xfrm>
            <a:off x="0" y="0"/>
            <a:ext cx="12192000" cy="11458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1EE877F-2ED0-4222-A645-A8A1A96040CC}"/>
              </a:ext>
            </a:extLst>
          </p:cNvPr>
          <p:cNvPicPr>
            <a:picLocks noChangeAspect="1"/>
          </p:cNvPicPr>
          <p:nvPr/>
        </p:nvPicPr>
        <p:blipFill>
          <a:blip r:embed="rId3"/>
          <a:stretch>
            <a:fillRect/>
          </a:stretch>
        </p:blipFill>
        <p:spPr>
          <a:xfrm>
            <a:off x="10926087" y="116022"/>
            <a:ext cx="968212" cy="891036"/>
          </a:xfrm>
          <a:prstGeom prst="rect">
            <a:avLst/>
          </a:prstGeom>
        </p:spPr>
      </p:pic>
      <p:sp>
        <p:nvSpPr>
          <p:cNvPr id="6" name="TextBox 5">
            <a:extLst>
              <a:ext uri="{FF2B5EF4-FFF2-40B4-BE49-F238E27FC236}">
                <a16:creationId xmlns:a16="http://schemas.microsoft.com/office/drawing/2014/main" id="{4056F99B-6D8B-451A-B413-4811F3697F16}"/>
              </a:ext>
            </a:extLst>
          </p:cNvPr>
          <p:cNvSpPr txBox="1"/>
          <p:nvPr/>
        </p:nvSpPr>
        <p:spPr>
          <a:xfrm>
            <a:off x="435696" y="116022"/>
            <a:ext cx="10192690" cy="830997"/>
          </a:xfrm>
          <a:prstGeom prst="rect">
            <a:avLst/>
          </a:prstGeom>
          <a:noFill/>
        </p:spPr>
        <p:txBody>
          <a:bodyPr wrap="square" rtlCol="0">
            <a:spAutoFit/>
          </a:bodyPr>
          <a:lstStyle/>
          <a:p>
            <a:r>
              <a:rPr lang="en-GB" sz="4800" b="1" dirty="0">
                <a:solidFill>
                  <a:schemeClr val="bg1"/>
                </a:solidFill>
              </a:rPr>
              <a:t>3. Consent: women’s views of RWPC</a:t>
            </a:r>
            <a:endParaRPr lang="en-GB" sz="4000" b="1" dirty="0">
              <a:solidFill>
                <a:schemeClr val="bg1"/>
              </a:solidFill>
            </a:endParaRPr>
          </a:p>
        </p:txBody>
      </p:sp>
      <p:graphicFrame>
        <p:nvGraphicFramePr>
          <p:cNvPr id="8" name="Chart 7">
            <a:extLst>
              <a:ext uri="{FF2B5EF4-FFF2-40B4-BE49-F238E27FC236}">
                <a16:creationId xmlns:a16="http://schemas.microsoft.com/office/drawing/2014/main" id="{809E8E6C-E5CC-5D54-AF9D-C4D87F5119E0}"/>
              </a:ext>
            </a:extLst>
          </p:cNvPr>
          <p:cNvGraphicFramePr>
            <a:graphicFrameLocks/>
          </p:cNvGraphicFramePr>
          <p:nvPr>
            <p:extLst>
              <p:ext uri="{D42A27DB-BD31-4B8C-83A1-F6EECF244321}">
                <p14:modId xmlns:p14="http://schemas.microsoft.com/office/powerpoint/2010/main" val="3392556618"/>
              </p:ext>
            </p:extLst>
          </p:nvPr>
        </p:nvGraphicFramePr>
        <p:xfrm>
          <a:off x="547948" y="1237156"/>
          <a:ext cx="5557024" cy="542168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C873F3D4-7D7D-8315-C7F1-1B31CC9A4869}"/>
              </a:ext>
            </a:extLst>
          </p:cNvPr>
          <p:cNvSpPr txBox="1"/>
          <p:nvPr/>
        </p:nvSpPr>
        <p:spPr>
          <a:xfrm>
            <a:off x="2523281" y="2558005"/>
            <a:ext cx="559769" cy="461665"/>
          </a:xfrm>
          <a:prstGeom prst="rect">
            <a:avLst/>
          </a:prstGeom>
          <a:noFill/>
        </p:spPr>
        <p:txBody>
          <a:bodyPr wrap="none" rtlCol="0">
            <a:spAutoFit/>
          </a:bodyPr>
          <a:lstStyle/>
          <a:p>
            <a:r>
              <a:rPr lang="en-US" sz="2400" dirty="0"/>
              <a:t>8%</a:t>
            </a:r>
          </a:p>
        </p:txBody>
      </p:sp>
      <p:sp>
        <p:nvSpPr>
          <p:cNvPr id="9" name="Content Placeholder 2">
            <a:extLst>
              <a:ext uri="{FF2B5EF4-FFF2-40B4-BE49-F238E27FC236}">
                <a16:creationId xmlns:a16="http://schemas.microsoft.com/office/drawing/2014/main" id="{FBE07A8E-01C8-25C7-F8F1-4AAF3BD841CF}"/>
              </a:ext>
            </a:extLst>
          </p:cNvPr>
          <p:cNvSpPr txBox="1">
            <a:spLocks/>
          </p:cNvSpPr>
          <p:nvPr/>
        </p:nvSpPr>
        <p:spPr>
          <a:xfrm>
            <a:off x="7019608" y="1689903"/>
            <a:ext cx="3906479" cy="3951626"/>
          </a:xfrm>
          <a:prstGeom prst="wedgeRoundRectCallout">
            <a:avLst>
              <a:gd name="adj1" fmla="val 35777"/>
              <a:gd name="adj2" fmla="val 62501"/>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10000"/>
              </a:lnSpc>
              <a:buFont typeface="Arial" panose="020B0604020202020204" pitchFamily="34" charset="0"/>
              <a:buNone/>
            </a:pPr>
            <a:r>
              <a:rPr lang="en-GB" sz="2400" dirty="0">
                <a:solidFill>
                  <a:schemeClr val="accent1">
                    <a:lumMod val="75000"/>
                  </a:schemeClr>
                </a:solidFill>
              </a:rPr>
              <a:t>“You can be completely low risk and end up, you know, requiring litres of blood. I think nobody is going to retain that information at the time if they are haemorrhaging or having somebody place metal forceps in their vagina”. </a:t>
            </a:r>
          </a:p>
          <a:p>
            <a:pPr marL="0" indent="0">
              <a:buFont typeface="Arial" panose="020B0604020202020204" pitchFamily="34" charset="0"/>
              <a:buNone/>
            </a:pPr>
            <a:r>
              <a:rPr lang="en-GB" sz="2400" b="1" dirty="0">
                <a:solidFill>
                  <a:schemeClr val="accent1">
                    <a:lumMod val="75000"/>
                  </a:schemeClr>
                </a:solidFill>
              </a:rPr>
              <a:t>		P18 Mother </a:t>
            </a:r>
          </a:p>
          <a:p>
            <a:pPr marL="0" indent="0">
              <a:buFont typeface="Arial" panose="020B0604020202020204" pitchFamily="34" charset="0"/>
              <a:buNone/>
            </a:pPr>
            <a:endParaRPr lang="en-GB" sz="1754" dirty="0"/>
          </a:p>
        </p:txBody>
      </p:sp>
    </p:spTree>
    <p:extLst>
      <p:ext uri="{BB962C8B-B14F-4D97-AF65-F5344CB8AC3E}">
        <p14:creationId xmlns:p14="http://schemas.microsoft.com/office/powerpoint/2010/main" val="1144687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6B6FB-32C3-48CE-BBC7-6214D515F680}"/>
              </a:ext>
            </a:extLst>
          </p:cNvPr>
          <p:cNvSpPr/>
          <p:nvPr/>
        </p:nvSpPr>
        <p:spPr>
          <a:xfrm>
            <a:off x="0" y="0"/>
            <a:ext cx="12192000" cy="11458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pic>
        <p:nvPicPr>
          <p:cNvPr id="5" name="Picture 4">
            <a:extLst>
              <a:ext uri="{FF2B5EF4-FFF2-40B4-BE49-F238E27FC236}">
                <a16:creationId xmlns:a16="http://schemas.microsoft.com/office/drawing/2014/main" id="{D1EE877F-2ED0-4222-A645-A8A1A96040CC}"/>
              </a:ext>
            </a:extLst>
          </p:cNvPr>
          <p:cNvPicPr>
            <a:picLocks noChangeAspect="1"/>
          </p:cNvPicPr>
          <p:nvPr/>
        </p:nvPicPr>
        <p:blipFill>
          <a:blip r:embed="rId3"/>
          <a:stretch>
            <a:fillRect/>
          </a:stretch>
        </p:blipFill>
        <p:spPr>
          <a:xfrm>
            <a:off x="10926087" y="116022"/>
            <a:ext cx="968212" cy="891036"/>
          </a:xfrm>
          <a:prstGeom prst="rect">
            <a:avLst/>
          </a:prstGeom>
        </p:spPr>
      </p:pic>
      <p:sp>
        <p:nvSpPr>
          <p:cNvPr id="6" name="TextBox 5">
            <a:extLst>
              <a:ext uri="{FF2B5EF4-FFF2-40B4-BE49-F238E27FC236}">
                <a16:creationId xmlns:a16="http://schemas.microsoft.com/office/drawing/2014/main" id="{4056F99B-6D8B-451A-B413-4811F3697F16}"/>
              </a:ext>
            </a:extLst>
          </p:cNvPr>
          <p:cNvSpPr txBox="1"/>
          <p:nvPr/>
        </p:nvSpPr>
        <p:spPr>
          <a:xfrm>
            <a:off x="435696" y="116022"/>
            <a:ext cx="10192690" cy="830997"/>
          </a:xfrm>
          <a:prstGeom prst="rect">
            <a:avLst/>
          </a:prstGeom>
          <a:noFill/>
        </p:spPr>
        <p:txBody>
          <a:bodyPr wrap="square" rtlCol="0">
            <a:spAutoFit/>
          </a:bodyPr>
          <a:lstStyle/>
          <a:p>
            <a:r>
              <a:rPr lang="en-US" sz="4800" b="1" dirty="0">
                <a:solidFill>
                  <a:schemeClr val="bg1"/>
                </a:solidFill>
              </a:rPr>
              <a:t>3. Consent: </a:t>
            </a:r>
            <a:r>
              <a:rPr lang="en-GB" sz="4800" b="1" dirty="0">
                <a:solidFill>
                  <a:schemeClr val="bg1"/>
                </a:solidFill>
                <a:latin typeface="Calibri" panose="020F0502020204030204"/>
              </a:rPr>
              <a:t>timing of consent</a:t>
            </a:r>
            <a:endParaRPr lang="en-GB" sz="4000" b="1" dirty="0">
              <a:solidFill>
                <a:schemeClr val="bg1"/>
              </a:solidFill>
            </a:endParaRPr>
          </a:p>
        </p:txBody>
      </p:sp>
      <p:sp>
        <p:nvSpPr>
          <p:cNvPr id="7" name="Rectangle 6">
            <a:extLst>
              <a:ext uri="{FF2B5EF4-FFF2-40B4-BE49-F238E27FC236}">
                <a16:creationId xmlns:a16="http://schemas.microsoft.com/office/drawing/2014/main" id="{096809EA-A01C-4979-29D3-CEA2603B5115}"/>
              </a:ext>
            </a:extLst>
          </p:cNvPr>
          <p:cNvSpPr/>
          <p:nvPr/>
        </p:nvSpPr>
        <p:spPr>
          <a:xfrm>
            <a:off x="242976" y="2377822"/>
            <a:ext cx="11795255" cy="523220"/>
          </a:xfrm>
          <a:prstGeom prst="rect">
            <a:avLst/>
          </a:prstGeom>
        </p:spPr>
        <p:txBody>
          <a:bodyPr wrap="square">
            <a:spAutoFit/>
          </a:bodyPr>
          <a:lstStyle/>
          <a:p>
            <a:pPr defTabSz="685751">
              <a:defRPr/>
            </a:pPr>
            <a:r>
              <a:rPr lang="en-GB" sz="2800" b="1" dirty="0">
                <a:solidFill>
                  <a:srgbClr val="FF7C80"/>
                </a:solidFill>
                <a:latin typeface="Calibri" panose="020F0502020204030204"/>
              </a:rPr>
              <a:t>Not intrapartum verbal: </a:t>
            </a:r>
            <a:r>
              <a:rPr lang="en-GB" sz="2800" b="1" dirty="0">
                <a:latin typeface="Calibri" panose="020F0502020204030204"/>
              </a:rPr>
              <a:t>“</a:t>
            </a:r>
            <a:r>
              <a:rPr lang="en-GB" sz="2400" i="1" dirty="0">
                <a:solidFill>
                  <a:prstClr val="black"/>
                </a:solidFill>
                <a:latin typeface="Calibri" panose="020F0502020204030204"/>
              </a:rPr>
              <a:t>…</a:t>
            </a:r>
            <a:r>
              <a:rPr lang="en-GB" sz="2400" b="1" i="1" dirty="0">
                <a:solidFill>
                  <a:prstClr val="black"/>
                </a:solidFill>
                <a:latin typeface="Calibri" panose="020F0502020204030204"/>
              </a:rPr>
              <a:t>I couldn’t relay anything that they said </a:t>
            </a:r>
            <a:r>
              <a:rPr lang="en-GB" sz="2400" i="1" dirty="0">
                <a:latin typeface="Calibri" panose="020F0502020204030204"/>
              </a:rPr>
              <a:t>in there </a:t>
            </a:r>
            <a:r>
              <a:rPr lang="en-GB" sz="2400" i="1" dirty="0">
                <a:solidFill>
                  <a:prstClr val="black"/>
                </a:solidFill>
                <a:latin typeface="Calibri" panose="020F0502020204030204"/>
              </a:rPr>
              <a:t>(Mother P6)</a:t>
            </a:r>
            <a:endParaRPr lang="en-GB" sz="1600" i="1" dirty="0">
              <a:solidFill>
                <a:prstClr val="black"/>
              </a:solidFill>
              <a:latin typeface="Calibri" panose="020F0502020204030204"/>
            </a:endParaRPr>
          </a:p>
        </p:txBody>
      </p:sp>
      <p:sp>
        <p:nvSpPr>
          <p:cNvPr id="8" name="Rectangle 7">
            <a:extLst>
              <a:ext uri="{FF2B5EF4-FFF2-40B4-BE49-F238E27FC236}">
                <a16:creationId xmlns:a16="http://schemas.microsoft.com/office/drawing/2014/main" id="{0E7B7168-C25F-5048-EE77-846DEB780435}"/>
              </a:ext>
            </a:extLst>
          </p:cNvPr>
          <p:cNvSpPr/>
          <p:nvPr/>
        </p:nvSpPr>
        <p:spPr>
          <a:xfrm>
            <a:off x="242976" y="4584903"/>
            <a:ext cx="9630229" cy="523220"/>
          </a:xfrm>
          <a:prstGeom prst="rect">
            <a:avLst/>
          </a:prstGeom>
        </p:spPr>
        <p:txBody>
          <a:bodyPr wrap="square">
            <a:spAutoFit/>
          </a:bodyPr>
          <a:lstStyle/>
          <a:p>
            <a:pPr defTabSz="685751"/>
            <a:r>
              <a:rPr lang="en-GB" sz="2800" b="1" dirty="0">
                <a:solidFill>
                  <a:srgbClr val="FF7C80"/>
                </a:solidFill>
                <a:latin typeface="Calibri" panose="020F0502020204030204"/>
              </a:rPr>
              <a:t>When partner present:  </a:t>
            </a:r>
            <a:r>
              <a:rPr lang="en-GB" sz="2800" b="1" dirty="0">
                <a:latin typeface="Calibri" panose="020F0502020204030204"/>
              </a:rPr>
              <a:t>“</a:t>
            </a:r>
            <a:r>
              <a:rPr lang="en-GB" sz="2400" i="1" dirty="0">
                <a:solidFill>
                  <a:prstClr val="black"/>
                </a:solidFill>
                <a:latin typeface="Calibri" panose="020F0502020204030204"/>
              </a:rPr>
              <a:t>I think </a:t>
            </a:r>
            <a:r>
              <a:rPr lang="en-GB" sz="2400" b="1" i="1" dirty="0">
                <a:solidFill>
                  <a:prstClr val="black"/>
                </a:solidFill>
                <a:latin typeface="Calibri" panose="020F0502020204030204"/>
              </a:rPr>
              <a:t>he liked it as well</a:t>
            </a:r>
            <a:r>
              <a:rPr lang="en-GB" sz="2400" i="1" dirty="0">
                <a:solidFill>
                  <a:prstClr val="black"/>
                </a:solidFill>
                <a:latin typeface="Calibri" panose="020F0502020204030204"/>
              </a:rPr>
              <a:t>…“ </a:t>
            </a:r>
            <a:r>
              <a:rPr lang="en-GB" sz="2400" dirty="0">
                <a:solidFill>
                  <a:prstClr val="black"/>
                </a:solidFill>
                <a:latin typeface="Calibri" panose="020F0502020204030204"/>
              </a:rPr>
              <a:t>(Mother P4)</a:t>
            </a:r>
          </a:p>
        </p:txBody>
      </p:sp>
      <p:sp>
        <p:nvSpPr>
          <p:cNvPr id="9" name="Rectangle 8">
            <a:extLst>
              <a:ext uri="{FF2B5EF4-FFF2-40B4-BE49-F238E27FC236}">
                <a16:creationId xmlns:a16="http://schemas.microsoft.com/office/drawing/2014/main" id="{7B59CD31-9790-951D-840A-F357BF70F5A4}"/>
              </a:ext>
            </a:extLst>
          </p:cNvPr>
          <p:cNvSpPr/>
          <p:nvPr/>
        </p:nvSpPr>
        <p:spPr>
          <a:xfrm>
            <a:off x="242977" y="3326978"/>
            <a:ext cx="11795255" cy="892552"/>
          </a:xfrm>
          <a:prstGeom prst="rect">
            <a:avLst/>
          </a:prstGeom>
        </p:spPr>
        <p:txBody>
          <a:bodyPr wrap="square">
            <a:spAutoFit/>
          </a:bodyPr>
          <a:lstStyle/>
          <a:p>
            <a:pPr defTabSz="685751"/>
            <a:r>
              <a:rPr lang="en-GB" sz="2800" b="1" dirty="0">
                <a:solidFill>
                  <a:srgbClr val="FF7C80"/>
                </a:solidFill>
                <a:latin typeface="Calibri" panose="020F0502020204030204"/>
              </a:rPr>
              <a:t>Not too soon after birth:  </a:t>
            </a:r>
            <a:r>
              <a:rPr lang="en-GB" sz="2800" b="1" dirty="0">
                <a:latin typeface="Calibri" panose="020F0502020204030204"/>
              </a:rPr>
              <a:t>“</a:t>
            </a:r>
            <a:r>
              <a:rPr lang="en-GB" sz="2400" i="1" dirty="0">
                <a:solidFill>
                  <a:prstClr val="black"/>
                </a:solidFill>
                <a:latin typeface="Calibri" panose="020F0502020204030204"/>
              </a:rPr>
              <a:t>It took </a:t>
            </a:r>
            <a:r>
              <a:rPr lang="en-GB" sz="2400" b="1" i="1" dirty="0">
                <a:solidFill>
                  <a:prstClr val="black"/>
                </a:solidFill>
                <a:latin typeface="Calibri" panose="020F0502020204030204"/>
              </a:rPr>
              <a:t>a few days </a:t>
            </a:r>
            <a:r>
              <a:rPr lang="en-GB" sz="2400" i="1" dirty="0">
                <a:solidFill>
                  <a:prstClr val="black"/>
                </a:solidFill>
                <a:latin typeface="Calibri" panose="020F0502020204030204"/>
              </a:rPr>
              <a:t>to come back to normal… and start thinking properly” </a:t>
            </a:r>
            <a:r>
              <a:rPr lang="en-GB" sz="2400" dirty="0">
                <a:solidFill>
                  <a:prstClr val="black"/>
                </a:solidFill>
                <a:latin typeface="Calibri" panose="020F0502020204030204"/>
              </a:rPr>
              <a:t>(Mother, P1)</a:t>
            </a:r>
            <a:endParaRPr lang="en-GB" sz="1600" dirty="0">
              <a:solidFill>
                <a:prstClr val="black"/>
              </a:solidFill>
              <a:latin typeface="Calibri" panose="020F0502020204030204"/>
            </a:endParaRPr>
          </a:p>
        </p:txBody>
      </p:sp>
      <p:sp>
        <p:nvSpPr>
          <p:cNvPr id="10" name="Rectangle 9">
            <a:extLst>
              <a:ext uri="{FF2B5EF4-FFF2-40B4-BE49-F238E27FC236}">
                <a16:creationId xmlns:a16="http://schemas.microsoft.com/office/drawing/2014/main" id="{86733937-5772-B131-6CEF-6868365540BC}"/>
              </a:ext>
            </a:extLst>
          </p:cNvPr>
          <p:cNvSpPr/>
          <p:nvPr/>
        </p:nvSpPr>
        <p:spPr>
          <a:xfrm>
            <a:off x="242976" y="1372955"/>
            <a:ext cx="9787236" cy="523220"/>
          </a:xfrm>
          <a:prstGeom prst="rect">
            <a:avLst/>
          </a:prstGeom>
        </p:spPr>
        <p:txBody>
          <a:bodyPr wrap="square">
            <a:spAutoFit/>
          </a:bodyPr>
          <a:lstStyle/>
          <a:p>
            <a:pPr defTabSz="685751">
              <a:defRPr/>
            </a:pPr>
            <a:r>
              <a:rPr lang="en-GB" sz="2800" b="1" dirty="0">
                <a:solidFill>
                  <a:srgbClr val="FF7C80"/>
                </a:solidFill>
                <a:latin typeface="Calibri" panose="020F0502020204030204"/>
              </a:rPr>
              <a:t>Not antenatal: </a:t>
            </a:r>
            <a:r>
              <a:rPr lang="en-GB" sz="2400" b="1" i="1" dirty="0"/>
              <a:t>it may cause ‘unnecessary panic</a:t>
            </a:r>
            <a:r>
              <a:rPr lang="en-GB" sz="2400" i="1" dirty="0"/>
              <a:t>’ </a:t>
            </a:r>
          </a:p>
        </p:txBody>
      </p:sp>
      <p:sp>
        <p:nvSpPr>
          <p:cNvPr id="12" name="Rectangle 11">
            <a:extLst>
              <a:ext uri="{FF2B5EF4-FFF2-40B4-BE49-F238E27FC236}">
                <a16:creationId xmlns:a16="http://schemas.microsoft.com/office/drawing/2014/main" id="{6D6B5E63-564F-D8C1-5A18-B10CFEBCEA3E}"/>
              </a:ext>
            </a:extLst>
          </p:cNvPr>
          <p:cNvSpPr/>
          <p:nvPr/>
        </p:nvSpPr>
        <p:spPr>
          <a:xfrm>
            <a:off x="242976" y="5492730"/>
            <a:ext cx="11507389" cy="892552"/>
          </a:xfrm>
          <a:prstGeom prst="rect">
            <a:avLst/>
          </a:prstGeom>
        </p:spPr>
        <p:txBody>
          <a:bodyPr wrap="square">
            <a:spAutoFit/>
          </a:bodyPr>
          <a:lstStyle/>
          <a:p>
            <a:pPr defTabSz="685751"/>
            <a:r>
              <a:rPr lang="en-GB" sz="2800" b="1" dirty="0">
                <a:solidFill>
                  <a:srgbClr val="FF7C80"/>
                </a:solidFill>
                <a:latin typeface="Calibri" panose="020F0502020204030204"/>
              </a:rPr>
              <a:t>Increase visibility: </a:t>
            </a:r>
            <a:r>
              <a:rPr lang="en-GB" sz="2800" b="1" dirty="0">
                <a:latin typeface="Calibri" panose="020F0502020204030204"/>
              </a:rPr>
              <a:t>“</a:t>
            </a:r>
            <a:r>
              <a:rPr lang="en-GB" sz="2400" i="1" dirty="0"/>
              <a:t>I would personally </a:t>
            </a:r>
            <a:r>
              <a:rPr lang="en-GB" sz="2400" b="1" i="1" dirty="0"/>
              <a:t>liked to have known before</a:t>
            </a:r>
            <a:r>
              <a:rPr lang="en-GB" sz="2400" i="1" dirty="0"/>
              <a:t>, even if nothing went wrong” </a:t>
            </a:r>
            <a:r>
              <a:rPr lang="en-GB" sz="2400" dirty="0"/>
              <a:t>(Mother, P2)</a:t>
            </a:r>
            <a:endParaRPr lang="en-GB" sz="1600" dirty="0"/>
          </a:p>
        </p:txBody>
      </p:sp>
    </p:spTree>
    <p:extLst>
      <p:ext uri="{BB962C8B-B14F-4D97-AF65-F5344CB8AC3E}">
        <p14:creationId xmlns:p14="http://schemas.microsoft.com/office/powerpoint/2010/main" val="144933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6B6FB-32C3-48CE-BBC7-6214D515F680}"/>
              </a:ext>
            </a:extLst>
          </p:cNvPr>
          <p:cNvSpPr/>
          <p:nvPr/>
        </p:nvSpPr>
        <p:spPr>
          <a:xfrm>
            <a:off x="0" y="0"/>
            <a:ext cx="12192000" cy="1007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1EE877F-2ED0-4222-A645-A8A1A96040CC}"/>
              </a:ext>
            </a:extLst>
          </p:cNvPr>
          <p:cNvPicPr>
            <a:picLocks noChangeAspect="1"/>
          </p:cNvPicPr>
          <p:nvPr/>
        </p:nvPicPr>
        <p:blipFill>
          <a:blip r:embed="rId3"/>
          <a:stretch>
            <a:fillRect/>
          </a:stretch>
        </p:blipFill>
        <p:spPr>
          <a:xfrm>
            <a:off x="10926087" y="116022"/>
            <a:ext cx="968212" cy="891036"/>
          </a:xfrm>
          <a:prstGeom prst="rect">
            <a:avLst/>
          </a:prstGeom>
        </p:spPr>
      </p:pic>
      <p:sp>
        <p:nvSpPr>
          <p:cNvPr id="6" name="TextBox 5">
            <a:extLst>
              <a:ext uri="{FF2B5EF4-FFF2-40B4-BE49-F238E27FC236}">
                <a16:creationId xmlns:a16="http://schemas.microsoft.com/office/drawing/2014/main" id="{4056F99B-6D8B-451A-B413-4811F3697F16}"/>
              </a:ext>
            </a:extLst>
          </p:cNvPr>
          <p:cNvSpPr txBox="1"/>
          <p:nvPr/>
        </p:nvSpPr>
        <p:spPr>
          <a:xfrm>
            <a:off x="435696" y="116022"/>
            <a:ext cx="10192690" cy="830997"/>
          </a:xfrm>
          <a:prstGeom prst="rect">
            <a:avLst/>
          </a:prstGeom>
          <a:noFill/>
        </p:spPr>
        <p:txBody>
          <a:bodyPr wrap="square" rtlCol="0">
            <a:spAutoFit/>
          </a:bodyPr>
          <a:lstStyle/>
          <a:p>
            <a:r>
              <a:rPr lang="en-US" sz="4800" b="1" dirty="0">
                <a:solidFill>
                  <a:schemeClr val="bg1"/>
                </a:solidFill>
              </a:rPr>
              <a:t>3. Consent: </a:t>
            </a:r>
            <a:r>
              <a:rPr lang="en-GB" sz="4800" b="1" dirty="0">
                <a:solidFill>
                  <a:schemeClr val="bg1"/>
                </a:solidFill>
                <a:latin typeface="+mn-lt"/>
              </a:rPr>
              <a:t>staff views of RWPC</a:t>
            </a:r>
            <a:endParaRPr lang="en-GB" sz="4000" b="1" dirty="0">
              <a:solidFill>
                <a:schemeClr val="bg1"/>
              </a:solidFill>
            </a:endParaRPr>
          </a:p>
        </p:txBody>
      </p:sp>
      <p:pic>
        <p:nvPicPr>
          <p:cNvPr id="7" name="Picture 6">
            <a:extLst>
              <a:ext uri="{FF2B5EF4-FFF2-40B4-BE49-F238E27FC236}">
                <a16:creationId xmlns:a16="http://schemas.microsoft.com/office/drawing/2014/main" id="{740536D7-825F-F591-5A12-BD4BB7F04400}"/>
              </a:ext>
            </a:extLst>
          </p:cNvPr>
          <p:cNvPicPr>
            <a:picLocks noChangeAspect="1"/>
          </p:cNvPicPr>
          <p:nvPr/>
        </p:nvPicPr>
        <p:blipFill>
          <a:blip r:embed="rId4"/>
          <a:stretch>
            <a:fillRect/>
          </a:stretch>
        </p:blipFill>
        <p:spPr>
          <a:xfrm>
            <a:off x="268307" y="1638367"/>
            <a:ext cx="11542243" cy="3292449"/>
          </a:xfrm>
          <a:prstGeom prst="rect">
            <a:avLst/>
          </a:prstGeom>
          <a:ln w="19050">
            <a:solidFill>
              <a:srgbClr val="FF0000"/>
            </a:solidFill>
          </a:ln>
        </p:spPr>
      </p:pic>
      <p:sp>
        <p:nvSpPr>
          <p:cNvPr id="8" name="TextBox 7">
            <a:extLst>
              <a:ext uri="{FF2B5EF4-FFF2-40B4-BE49-F238E27FC236}">
                <a16:creationId xmlns:a16="http://schemas.microsoft.com/office/drawing/2014/main" id="{B79E94F1-8EF6-E781-D69A-23D7A78FA7BA}"/>
              </a:ext>
            </a:extLst>
          </p:cNvPr>
          <p:cNvSpPr txBox="1"/>
          <p:nvPr/>
        </p:nvSpPr>
        <p:spPr>
          <a:xfrm>
            <a:off x="457227" y="5562125"/>
            <a:ext cx="11277545" cy="830997"/>
          </a:xfrm>
          <a:prstGeom prst="rect">
            <a:avLst/>
          </a:prstGeom>
          <a:solidFill>
            <a:srgbClr val="E6EFFF"/>
          </a:solidFill>
        </p:spPr>
        <p:txBody>
          <a:bodyPr wrap="square" rtlCol="0">
            <a:spAutoFit/>
          </a:bodyPr>
          <a:lstStyle/>
          <a:p>
            <a:pPr defTabSz="685751">
              <a:defRPr/>
            </a:pPr>
            <a:r>
              <a:rPr lang="en-GB" sz="2400" dirty="0">
                <a:solidFill>
                  <a:prstClr val="black"/>
                </a:solidFill>
                <a:latin typeface="Calibri" panose="020F0502020204030204"/>
              </a:rPr>
              <a:t>“I think the fact that the women are okay with it, puts to bed any worries that I had about how it would be perceived…”</a:t>
            </a:r>
          </a:p>
        </p:txBody>
      </p:sp>
    </p:spTree>
    <p:extLst>
      <p:ext uri="{BB962C8B-B14F-4D97-AF65-F5344CB8AC3E}">
        <p14:creationId xmlns:p14="http://schemas.microsoft.com/office/powerpoint/2010/main" val="1756240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6B6FB-32C3-48CE-BBC7-6214D515F680}"/>
              </a:ext>
            </a:extLst>
          </p:cNvPr>
          <p:cNvSpPr/>
          <p:nvPr/>
        </p:nvSpPr>
        <p:spPr>
          <a:xfrm>
            <a:off x="0" y="0"/>
            <a:ext cx="12192000" cy="11458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1EE877F-2ED0-4222-A645-A8A1A96040CC}"/>
              </a:ext>
            </a:extLst>
          </p:cNvPr>
          <p:cNvPicPr>
            <a:picLocks noChangeAspect="1"/>
          </p:cNvPicPr>
          <p:nvPr/>
        </p:nvPicPr>
        <p:blipFill>
          <a:blip r:embed="rId3"/>
          <a:stretch>
            <a:fillRect/>
          </a:stretch>
        </p:blipFill>
        <p:spPr>
          <a:xfrm>
            <a:off x="10926087" y="116022"/>
            <a:ext cx="968212" cy="891036"/>
          </a:xfrm>
          <a:prstGeom prst="rect">
            <a:avLst/>
          </a:prstGeom>
        </p:spPr>
      </p:pic>
      <p:sp>
        <p:nvSpPr>
          <p:cNvPr id="6" name="TextBox 5">
            <a:extLst>
              <a:ext uri="{FF2B5EF4-FFF2-40B4-BE49-F238E27FC236}">
                <a16:creationId xmlns:a16="http://schemas.microsoft.com/office/drawing/2014/main" id="{4056F99B-6D8B-451A-B413-4811F3697F16}"/>
              </a:ext>
            </a:extLst>
          </p:cNvPr>
          <p:cNvSpPr txBox="1"/>
          <p:nvPr/>
        </p:nvSpPr>
        <p:spPr>
          <a:xfrm>
            <a:off x="297701" y="146041"/>
            <a:ext cx="10192690" cy="707886"/>
          </a:xfrm>
          <a:prstGeom prst="rect">
            <a:avLst/>
          </a:prstGeom>
          <a:noFill/>
        </p:spPr>
        <p:txBody>
          <a:bodyPr wrap="square" rtlCol="0">
            <a:spAutoFit/>
          </a:bodyPr>
          <a:lstStyle/>
          <a:p>
            <a:r>
              <a:rPr lang="en-GB" sz="4000" b="1" dirty="0">
                <a:solidFill>
                  <a:schemeClr val="bg1"/>
                </a:solidFill>
              </a:rPr>
              <a:t>Improving recruitment and supporting sites</a:t>
            </a:r>
          </a:p>
        </p:txBody>
      </p:sp>
      <p:sp>
        <p:nvSpPr>
          <p:cNvPr id="7" name="Title 1">
            <a:extLst>
              <a:ext uri="{FF2B5EF4-FFF2-40B4-BE49-F238E27FC236}">
                <a16:creationId xmlns:a16="http://schemas.microsoft.com/office/drawing/2014/main" id="{0F177533-5502-04A7-3D9E-16D5688BA174}"/>
              </a:ext>
            </a:extLst>
          </p:cNvPr>
          <p:cNvSpPr txBox="1">
            <a:spLocks/>
          </p:cNvSpPr>
          <p:nvPr/>
        </p:nvSpPr>
        <p:spPr>
          <a:xfrm>
            <a:off x="199558" y="1863525"/>
            <a:ext cx="6189446" cy="4201609"/>
          </a:xfrm>
          <a:prstGeom prst="rect">
            <a:avLst/>
          </a:prstGeom>
        </p:spPr>
        <p:txBody>
          <a:bodyPr vert="horz" lIns="91440" tIns="45720" rIns="91440" bIns="45720" rtlCol="0" anchor="ctr">
            <a:normAutofit/>
          </a:bodyPr>
          <a:lstStyle>
            <a:lvl1pPr algn="l" defTabSz="685751" rtl="0" eaLnBrk="1" latinLnBrk="0" hangingPunct="1">
              <a:lnSpc>
                <a:spcPct val="90000"/>
              </a:lnSpc>
              <a:spcBef>
                <a:spcPct val="0"/>
              </a:spcBef>
              <a:buNone/>
              <a:defRPr sz="3300" kern="1200">
                <a:solidFill>
                  <a:schemeClr val="tx1"/>
                </a:solidFill>
                <a:latin typeface="+mj-lt"/>
                <a:ea typeface="+mj-ea"/>
                <a:cs typeface="+mj-cs"/>
              </a:defRPr>
            </a:lvl1pPr>
          </a:lstStyle>
          <a:p>
            <a:pPr marL="457200" indent="-457200">
              <a:lnSpc>
                <a:spcPct val="110000"/>
              </a:lnSpc>
              <a:spcBef>
                <a:spcPts val="0"/>
              </a:spcBef>
              <a:buFont typeface="Arial" panose="020B0604020202020204" pitchFamily="34" charset="0"/>
              <a:buChar char="•"/>
              <a:defRPr/>
            </a:pPr>
            <a:r>
              <a:rPr lang="en-GB" sz="2400" dirty="0">
                <a:solidFill>
                  <a:sysClr val="windowText" lastClr="000000"/>
                </a:solidFill>
                <a:latin typeface="+mn-lt"/>
                <a:cs typeface="Calibri" panose="020F0502020204030204" pitchFamily="34" charset="0"/>
              </a:rPr>
              <a:t>Remove antenatal recruitment pathway </a:t>
            </a:r>
          </a:p>
          <a:p>
            <a:pPr marL="457200" indent="-457200">
              <a:lnSpc>
                <a:spcPct val="110000"/>
              </a:lnSpc>
              <a:spcBef>
                <a:spcPts val="0"/>
              </a:spcBef>
              <a:buFont typeface="Arial" panose="020B0604020202020204" pitchFamily="34" charset="0"/>
              <a:buChar char="•"/>
              <a:defRPr/>
            </a:pPr>
            <a:endParaRPr lang="en-GB" sz="2400" dirty="0">
              <a:solidFill>
                <a:sysClr val="windowText" lastClr="000000"/>
              </a:solidFill>
              <a:latin typeface="+mn-lt"/>
              <a:cs typeface="Calibri" panose="020F0502020204030204" pitchFamily="34" charset="0"/>
            </a:endParaRPr>
          </a:p>
          <a:p>
            <a:pPr marL="457200" indent="-457200">
              <a:lnSpc>
                <a:spcPct val="110000"/>
              </a:lnSpc>
              <a:spcBef>
                <a:spcPts val="0"/>
              </a:spcBef>
              <a:buFont typeface="Arial" panose="020B0604020202020204" pitchFamily="34" charset="0"/>
              <a:buChar char="•"/>
              <a:defRPr/>
            </a:pPr>
            <a:r>
              <a:rPr lang="en-GB" sz="2400" dirty="0">
                <a:solidFill>
                  <a:sysClr val="windowText" lastClr="000000"/>
                </a:solidFill>
                <a:latin typeface="+mn-lt"/>
                <a:cs typeface="Calibri" panose="020F0502020204030204" pitchFamily="34" charset="0"/>
              </a:rPr>
              <a:t>Move from paper to online data collection </a:t>
            </a:r>
          </a:p>
          <a:p>
            <a:pPr>
              <a:lnSpc>
                <a:spcPct val="110000"/>
              </a:lnSpc>
              <a:spcBef>
                <a:spcPts val="0"/>
              </a:spcBef>
              <a:defRPr/>
            </a:pPr>
            <a:endParaRPr lang="en-GB" sz="2400" dirty="0">
              <a:solidFill>
                <a:sysClr val="windowText" lastClr="000000"/>
              </a:solidFill>
              <a:latin typeface="+mn-lt"/>
              <a:cs typeface="Calibri" panose="020F0502020204030204" pitchFamily="34" charset="0"/>
            </a:endParaRPr>
          </a:p>
          <a:p>
            <a:pPr marL="342900" indent="-342900">
              <a:lnSpc>
                <a:spcPct val="110000"/>
              </a:lnSpc>
              <a:spcBef>
                <a:spcPts val="0"/>
              </a:spcBef>
              <a:buFont typeface="Arial" panose="020B0604020202020204" pitchFamily="34" charset="0"/>
              <a:buChar char="•"/>
              <a:defRPr/>
            </a:pPr>
            <a:r>
              <a:rPr lang="en-GB" sz="2400" dirty="0">
                <a:solidFill>
                  <a:sysClr val="windowText" lastClr="000000"/>
                </a:solidFill>
                <a:latin typeface="+mn-lt"/>
                <a:cs typeface="Calibri" panose="020F0502020204030204" pitchFamily="34" charset="0"/>
              </a:rPr>
              <a:t>Supporting sites: weekly online How to Cope Drop in Sessions / Newsletter / Tip and tricks to recruit: </a:t>
            </a:r>
            <a:r>
              <a:rPr lang="en-GB" sz="2400" b="1" dirty="0">
                <a:solidFill>
                  <a:sysClr val="windowText" lastClr="000000"/>
                </a:solidFill>
                <a:cs typeface="Calibri" panose="020F0502020204030204" pitchFamily="34" charset="0"/>
              </a:rPr>
              <a:t>COPE eligibility stickers / </a:t>
            </a:r>
            <a:r>
              <a:rPr lang="en-GB" sz="2400" dirty="0">
                <a:solidFill>
                  <a:sysClr val="windowText" lastClr="000000"/>
                </a:solidFill>
                <a:latin typeface="+mn-lt"/>
                <a:cs typeface="Calibri" panose="020F0502020204030204" pitchFamily="34" charset="0"/>
              </a:rPr>
              <a:t>f</a:t>
            </a:r>
            <a:r>
              <a:rPr lang="en-GB" sz="2400" dirty="0"/>
              <a:t>ridges </a:t>
            </a:r>
            <a:r>
              <a:rPr lang="en-GB" sz="2400" b="1" dirty="0"/>
              <a:t>with trial drugs close to delivery area /Online training</a:t>
            </a:r>
          </a:p>
          <a:p>
            <a:pPr marL="342900" indent="-342900">
              <a:lnSpc>
                <a:spcPct val="110000"/>
              </a:lnSpc>
              <a:spcBef>
                <a:spcPts val="0"/>
              </a:spcBef>
              <a:buFont typeface="Arial" panose="020B0604020202020204" pitchFamily="34" charset="0"/>
              <a:buChar char="•"/>
              <a:defRPr/>
            </a:pPr>
            <a:endParaRPr lang="en-GB" sz="2400" dirty="0">
              <a:latin typeface="+mn-lt"/>
            </a:endParaRPr>
          </a:p>
          <a:p>
            <a:pPr marL="914400" lvl="1" indent="-457200">
              <a:lnSpc>
                <a:spcPct val="110000"/>
              </a:lnSpc>
              <a:buFont typeface="Arial" panose="020B0604020202020204" pitchFamily="34" charset="0"/>
              <a:buChar char="•"/>
              <a:defRPr/>
            </a:pPr>
            <a:endParaRPr lang="en-GB" sz="2400" dirty="0">
              <a:solidFill>
                <a:sysClr val="windowText" lastClr="000000"/>
              </a:solidFill>
            </a:endParaRPr>
          </a:p>
        </p:txBody>
      </p:sp>
      <p:pic>
        <p:nvPicPr>
          <p:cNvPr id="8" name="Picture 7">
            <a:extLst>
              <a:ext uri="{FF2B5EF4-FFF2-40B4-BE49-F238E27FC236}">
                <a16:creationId xmlns:a16="http://schemas.microsoft.com/office/drawing/2014/main" id="{4646E343-F636-1993-D148-6B94C829D0E9}"/>
              </a:ext>
            </a:extLst>
          </p:cNvPr>
          <p:cNvPicPr>
            <a:picLocks noChangeAspect="1"/>
          </p:cNvPicPr>
          <p:nvPr/>
        </p:nvPicPr>
        <p:blipFill>
          <a:blip r:embed="rId4"/>
          <a:stretch>
            <a:fillRect/>
          </a:stretch>
        </p:blipFill>
        <p:spPr>
          <a:xfrm>
            <a:off x="8885797" y="1438508"/>
            <a:ext cx="3029194" cy="1576710"/>
          </a:xfrm>
          <a:prstGeom prst="rect">
            <a:avLst/>
          </a:prstGeom>
          <a:ln>
            <a:solidFill>
              <a:schemeClr val="accent1"/>
            </a:solidFill>
          </a:ln>
        </p:spPr>
      </p:pic>
      <p:sp>
        <p:nvSpPr>
          <p:cNvPr id="9" name="TextBox 8">
            <a:extLst>
              <a:ext uri="{FF2B5EF4-FFF2-40B4-BE49-F238E27FC236}">
                <a16:creationId xmlns:a16="http://schemas.microsoft.com/office/drawing/2014/main" id="{5DF5AE54-8CB2-1B4D-0506-BD8F41FC3F54}"/>
              </a:ext>
            </a:extLst>
          </p:cNvPr>
          <p:cNvSpPr txBox="1"/>
          <p:nvPr/>
        </p:nvSpPr>
        <p:spPr>
          <a:xfrm>
            <a:off x="9505122" y="4552122"/>
            <a:ext cx="1964467" cy="1908215"/>
          </a:xfrm>
          <a:prstGeom prst="rect">
            <a:avLst/>
          </a:prstGeom>
          <a:noFill/>
        </p:spPr>
        <p:txBody>
          <a:bodyPr wrap="square" rtlCol="0">
            <a:spAutoFit/>
          </a:bodyPr>
          <a:lstStyle/>
          <a:p>
            <a:pPr algn="ctr"/>
            <a:r>
              <a:rPr lang="en-GB" sz="3200" u="sng" dirty="0">
                <a:latin typeface="Tempus Sans ITC" panose="04020404030D07020202" pitchFamily="82" charset="0"/>
              </a:rPr>
              <a:t>How To COPE…</a:t>
            </a:r>
          </a:p>
          <a:p>
            <a:pPr algn="ctr"/>
            <a:r>
              <a:rPr lang="en-GB" dirty="0"/>
              <a:t>Weekly Teams drop-in </a:t>
            </a:r>
          </a:p>
          <a:p>
            <a:pPr algn="ctr"/>
            <a:r>
              <a:rPr lang="en-GB" dirty="0"/>
              <a:t>Wed 4-5pm</a:t>
            </a:r>
          </a:p>
        </p:txBody>
      </p:sp>
      <p:pic>
        <p:nvPicPr>
          <p:cNvPr id="10" name="Picture 9">
            <a:extLst>
              <a:ext uri="{FF2B5EF4-FFF2-40B4-BE49-F238E27FC236}">
                <a16:creationId xmlns:a16="http://schemas.microsoft.com/office/drawing/2014/main" id="{DDB17AC1-D31E-0E04-FAFD-11C4E61ACB83}"/>
              </a:ext>
            </a:extLst>
          </p:cNvPr>
          <p:cNvPicPr>
            <a:picLocks noChangeAspect="1"/>
          </p:cNvPicPr>
          <p:nvPr/>
        </p:nvPicPr>
        <p:blipFill>
          <a:blip r:embed="rId5"/>
          <a:stretch>
            <a:fillRect/>
          </a:stretch>
        </p:blipFill>
        <p:spPr>
          <a:xfrm rot="21005259">
            <a:off x="7106199" y="3299079"/>
            <a:ext cx="2278943" cy="3099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B0EDDBFC-9416-6D52-17BE-EE52189F4D61}"/>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6740713" y="1362234"/>
            <a:ext cx="1782080" cy="1729257"/>
          </a:xfrm>
          <a:prstGeom prst="rect">
            <a:avLst/>
          </a:prstGeom>
        </p:spPr>
      </p:pic>
      <p:sp>
        <p:nvSpPr>
          <p:cNvPr id="12" name="TextBox 11">
            <a:extLst>
              <a:ext uri="{FF2B5EF4-FFF2-40B4-BE49-F238E27FC236}">
                <a16:creationId xmlns:a16="http://schemas.microsoft.com/office/drawing/2014/main" id="{886EF18E-C1A7-2CE5-D262-9671E04819FC}"/>
              </a:ext>
            </a:extLst>
          </p:cNvPr>
          <p:cNvSpPr txBox="1"/>
          <p:nvPr/>
        </p:nvSpPr>
        <p:spPr>
          <a:xfrm>
            <a:off x="9417959" y="3126060"/>
            <a:ext cx="2138791" cy="369332"/>
          </a:xfrm>
          <a:prstGeom prst="rect">
            <a:avLst/>
          </a:prstGeom>
          <a:noFill/>
          <a:ln>
            <a:solidFill>
              <a:schemeClr val="tx2">
                <a:lumMod val="75000"/>
              </a:schemeClr>
            </a:solidFill>
          </a:ln>
        </p:spPr>
        <p:txBody>
          <a:bodyPr wrap="none" rtlCol="0">
            <a:spAutoFit/>
          </a:bodyPr>
          <a:lstStyle/>
          <a:p>
            <a:r>
              <a:rPr lang="en-GB" dirty="0"/>
              <a:t>https://copestudy.uk</a:t>
            </a:r>
          </a:p>
        </p:txBody>
      </p:sp>
      <p:sp>
        <p:nvSpPr>
          <p:cNvPr id="13" name="TextBox 12">
            <a:extLst>
              <a:ext uri="{FF2B5EF4-FFF2-40B4-BE49-F238E27FC236}">
                <a16:creationId xmlns:a16="http://schemas.microsoft.com/office/drawing/2014/main" id="{E27F0719-654C-82CB-0176-C405151FED3B}"/>
              </a:ext>
            </a:extLst>
          </p:cNvPr>
          <p:cNvSpPr txBox="1"/>
          <p:nvPr/>
        </p:nvSpPr>
        <p:spPr>
          <a:xfrm>
            <a:off x="9208701" y="3519617"/>
            <a:ext cx="2805127" cy="646331"/>
          </a:xfrm>
          <a:prstGeom prst="rect">
            <a:avLst/>
          </a:prstGeom>
          <a:noFill/>
        </p:spPr>
        <p:txBody>
          <a:bodyPr wrap="none" rtlCol="0">
            <a:spAutoFit/>
          </a:bodyPr>
          <a:lstStyle/>
          <a:p>
            <a:r>
              <a:rPr lang="en-GB" dirty="0"/>
              <a:t>Username: training</a:t>
            </a:r>
          </a:p>
          <a:p>
            <a:r>
              <a:rPr lang="en-GB" dirty="0"/>
              <a:t>Password: copeTRAINING56</a:t>
            </a:r>
          </a:p>
        </p:txBody>
      </p:sp>
    </p:spTree>
    <p:extLst>
      <p:ext uri="{BB962C8B-B14F-4D97-AF65-F5344CB8AC3E}">
        <p14:creationId xmlns:p14="http://schemas.microsoft.com/office/powerpoint/2010/main" val="3353098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5378243"/>
            <a:ext cx="12192000" cy="1083733"/>
          </a:xfrm>
          <a:solidFill>
            <a:srgbClr val="F8D2C0"/>
          </a:solidFill>
        </p:spPr>
        <p:txBody>
          <a:bodyPr>
            <a:normAutofit/>
          </a:bodyPr>
          <a:lstStyle/>
          <a:p>
            <a:r>
              <a:rPr lang="en-US" sz="2800" dirty="0">
                <a:solidFill>
                  <a:srgbClr val="000000"/>
                </a:solidFill>
              </a:rPr>
              <a:t>Website: </a:t>
            </a:r>
            <a:r>
              <a:rPr lang="en-US" sz="2800" dirty="0">
                <a:solidFill>
                  <a:srgbClr val="000000"/>
                </a:solidFill>
                <a:hlinkClick r:id="rId2"/>
              </a:rPr>
              <a:t>www.copestudy.uk</a:t>
            </a:r>
            <a:endParaRPr lang="en-US" sz="2800" dirty="0">
              <a:solidFill>
                <a:srgbClr val="000000"/>
              </a:solidFill>
            </a:endParaRPr>
          </a:p>
          <a:p>
            <a:r>
              <a:rPr lang="en-US" sz="2800" dirty="0">
                <a:solidFill>
                  <a:srgbClr val="000000"/>
                </a:solidFill>
              </a:rPr>
              <a:t>For further information contact </a:t>
            </a:r>
            <a:r>
              <a:rPr lang="en-US" sz="2800" dirty="0">
                <a:solidFill>
                  <a:srgbClr val="000000"/>
                </a:solidFill>
                <a:hlinkClick r:id="rId3"/>
              </a:rPr>
              <a:t>ctrccope@liverpool.ac.uk</a:t>
            </a:r>
            <a:endParaRPr lang="en-US" sz="2800" dirty="0">
              <a:solidFill>
                <a:srgbClr val="000000"/>
              </a:solidFill>
            </a:endParaRPr>
          </a:p>
          <a:p>
            <a:endParaRPr lang="en-US" sz="2800" dirty="0">
              <a:solidFill>
                <a:srgbClr val="000000"/>
              </a:solidFill>
            </a:endParaRPr>
          </a:p>
        </p:txBody>
      </p:sp>
      <p:pic>
        <p:nvPicPr>
          <p:cNvPr id="8" name="Picture 7"/>
          <p:cNvPicPr/>
          <p:nvPr/>
        </p:nvPicPr>
        <p:blipFill rotWithShape="1">
          <a:blip r:embed="rId4" cstate="print">
            <a:extLst>
              <a:ext uri="{28A0092B-C50C-407E-A947-70E740481C1C}">
                <a14:useLocalDpi xmlns:a14="http://schemas.microsoft.com/office/drawing/2010/main" val="0"/>
              </a:ext>
            </a:extLst>
          </a:blip>
          <a:srcRect l="11221" t="60137" r="26096" b="7764"/>
          <a:stretch/>
        </p:blipFill>
        <p:spPr bwMode="auto">
          <a:xfrm>
            <a:off x="3456879" y="558338"/>
            <a:ext cx="5026328" cy="1961837"/>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01CEA4A8-FEC4-7028-33E9-A3D41D1BA11D}"/>
              </a:ext>
            </a:extLst>
          </p:cNvPr>
          <p:cNvSpPr/>
          <p:nvPr/>
        </p:nvSpPr>
        <p:spPr>
          <a:xfrm>
            <a:off x="0" y="3429000"/>
            <a:ext cx="12192000" cy="1340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Thank you</a:t>
            </a:r>
          </a:p>
          <a:p>
            <a:pPr algn="ctr"/>
            <a:r>
              <a:rPr lang="en-GB" sz="3600" dirty="0"/>
              <a:t>Any questions?</a:t>
            </a:r>
          </a:p>
        </p:txBody>
      </p:sp>
    </p:spTree>
    <p:extLst>
      <p:ext uri="{BB962C8B-B14F-4D97-AF65-F5344CB8AC3E}">
        <p14:creationId xmlns:p14="http://schemas.microsoft.com/office/powerpoint/2010/main" val="3777801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D5CCFF5-B136-B3FE-C265-C2E659432FC1}"/>
              </a:ext>
            </a:extLst>
          </p:cNvPr>
          <p:cNvGrpSpPr/>
          <p:nvPr/>
        </p:nvGrpSpPr>
        <p:grpSpPr>
          <a:xfrm>
            <a:off x="1743447" y="1250827"/>
            <a:ext cx="8110229" cy="5459982"/>
            <a:chOff x="1755022" y="1088781"/>
            <a:chExt cx="8110229" cy="5459982"/>
          </a:xfrm>
        </p:grpSpPr>
        <p:sp>
          <p:nvSpPr>
            <p:cNvPr id="19" name="TextBox 18"/>
            <p:cNvSpPr txBox="1"/>
            <p:nvPr/>
          </p:nvSpPr>
          <p:spPr>
            <a:xfrm>
              <a:off x="6653752" y="1100922"/>
              <a:ext cx="3211499" cy="338554"/>
            </a:xfrm>
            <a:prstGeom prst="rect">
              <a:avLst/>
            </a:prstGeom>
            <a:solidFill>
              <a:schemeClr val="tx2">
                <a:lumMod val="40000"/>
                <a:lumOff val="60000"/>
              </a:schemeClr>
            </a:solidFill>
            <a:ln>
              <a:solidFill>
                <a:schemeClr val="tx1"/>
              </a:solidFill>
            </a:ln>
          </p:spPr>
          <p:txBody>
            <a:bodyPr wrap="square" rtlCol="0">
              <a:spAutoFit/>
            </a:bodyPr>
            <a:lstStyle/>
            <a:p>
              <a:r>
                <a:rPr lang="en-US" sz="1600" dirty="0"/>
                <a:t>Additional interventions (if required)</a:t>
              </a:r>
            </a:p>
          </p:txBody>
        </p:sp>
        <p:sp>
          <p:nvSpPr>
            <p:cNvPr id="23" name="TextBox 22"/>
            <p:cNvSpPr txBox="1"/>
            <p:nvPr/>
          </p:nvSpPr>
          <p:spPr>
            <a:xfrm>
              <a:off x="5632934" y="5281954"/>
              <a:ext cx="603050" cy="369332"/>
            </a:xfrm>
            <a:prstGeom prst="rect">
              <a:avLst/>
            </a:prstGeom>
            <a:noFill/>
          </p:spPr>
          <p:txBody>
            <a:bodyPr wrap="none" rtlCol="0">
              <a:spAutoFit/>
            </a:bodyPr>
            <a:lstStyle/>
            <a:p>
              <a:pPr marL="342900" indent="-342900"/>
              <a:r>
                <a:rPr lang="en-US" dirty="0"/>
                <a:t>15m</a:t>
              </a:r>
            </a:p>
          </p:txBody>
        </p:sp>
        <p:sp>
          <p:nvSpPr>
            <p:cNvPr id="31" name="TextBox 30"/>
            <p:cNvSpPr txBox="1"/>
            <p:nvPr/>
          </p:nvSpPr>
          <p:spPr>
            <a:xfrm>
              <a:off x="1755022" y="5089064"/>
              <a:ext cx="2004092" cy="369332"/>
            </a:xfrm>
            <a:prstGeom prst="rect">
              <a:avLst/>
            </a:prstGeom>
            <a:solidFill>
              <a:srgbClr val="1DB042"/>
            </a:solidFill>
          </p:spPr>
          <p:txBody>
            <a:bodyPr wrap="square" rtlCol="0">
              <a:spAutoFit/>
            </a:bodyPr>
            <a:lstStyle/>
            <a:p>
              <a:r>
                <a:rPr lang="en-US" dirty="0"/>
                <a:t> antenatal consent        </a:t>
              </a:r>
            </a:p>
          </p:txBody>
        </p:sp>
        <p:cxnSp>
          <p:nvCxnSpPr>
            <p:cNvPr id="34" name="Straight Arrow Connector 33"/>
            <p:cNvCxnSpPr>
              <a:cxnSpLocks/>
            </p:cNvCxnSpPr>
            <p:nvPr/>
          </p:nvCxnSpPr>
          <p:spPr>
            <a:xfrm flipV="1">
              <a:off x="2854742" y="4294054"/>
              <a:ext cx="0" cy="7557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8583894" y="5261175"/>
              <a:ext cx="623789" cy="369332"/>
            </a:xfrm>
            <a:prstGeom prst="rect">
              <a:avLst/>
            </a:prstGeom>
            <a:noFill/>
          </p:spPr>
          <p:txBody>
            <a:bodyPr wrap="none" rtlCol="0">
              <a:spAutoFit/>
            </a:bodyPr>
            <a:lstStyle/>
            <a:p>
              <a:pPr marL="342900" indent="-342900"/>
              <a:r>
                <a:rPr lang="en-US" dirty="0"/>
                <a:t>4 wk</a:t>
              </a:r>
            </a:p>
          </p:txBody>
        </p:sp>
        <p:sp>
          <p:nvSpPr>
            <p:cNvPr id="49" name="TextBox 48"/>
            <p:cNvSpPr txBox="1"/>
            <p:nvPr/>
          </p:nvSpPr>
          <p:spPr>
            <a:xfrm>
              <a:off x="8259502" y="6179431"/>
              <a:ext cx="1436461" cy="369332"/>
            </a:xfrm>
            <a:prstGeom prst="rect">
              <a:avLst/>
            </a:prstGeom>
            <a:solidFill>
              <a:schemeClr val="accent6">
                <a:lumMod val="75000"/>
              </a:schemeClr>
            </a:solidFill>
          </p:spPr>
          <p:txBody>
            <a:bodyPr wrap="square" rtlCol="0">
              <a:spAutoFit/>
            </a:bodyPr>
            <a:lstStyle/>
            <a:p>
              <a:pPr algn="ctr"/>
              <a:r>
                <a:rPr lang="en-US" dirty="0"/>
                <a:t>Outcomes</a:t>
              </a:r>
            </a:p>
          </p:txBody>
        </p:sp>
        <p:cxnSp>
          <p:nvCxnSpPr>
            <p:cNvPr id="50" name="Straight Arrow Connector 49"/>
            <p:cNvCxnSpPr>
              <a:cxnSpLocks/>
            </p:cNvCxnSpPr>
            <p:nvPr/>
          </p:nvCxnSpPr>
          <p:spPr>
            <a:xfrm flipV="1">
              <a:off x="8890851" y="5625282"/>
              <a:ext cx="18876" cy="52814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2" name="Group 64"/>
            <p:cNvGrpSpPr/>
            <p:nvPr/>
          </p:nvGrpSpPr>
          <p:grpSpPr>
            <a:xfrm>
              <a:off x="1911998" y="3370322"/>
              <a:ext cx="3162299" cy="923330"/>
              <a:chOff x="387997" y="3370322"/>
              <a:chExt cx="3162299" cy="923330"/>
            </a:xfrm>
          </p:grpSpPr>
          <p:sp>
            <p:nvSpPr>
              <p:cNvPr id="7" name="TextBox 6"/>
              <p:cNvSpPr txBox="1"/>
              <p:nvPr/>
            </p:nvSpPr>
            <p:spPr>
              <a:xfrm>
                <a:off x="387997" y="3370322"/>
                <a:ext cx="1892299" cy="923330"/>
              </a:xfrm>
              <a:prstGeom prst="rect">
                <a:avLst/>
              </a:prstGeom>
              <a:solidFill>
                <a:schemeClr val="accent2">
                  <a:lumMod val="60000"/>
                  <a:lumOff val="40000"/>
                </a:schemeClr>
              </a:solidFill>
              <a:ln>
                <a:solidFill>
                  <a:schemeClr val="tx1"/>
                </a:solidFill>
              </a:ln>
            </p:spPr>
            <p:txBody>
              <a:bodyPr wrap="square" rtlCol="0">
                <a:spAutoFit/>
              </a:bodyPr>
              <a:lstStyle/>
              <a:p>
                <a:r>
                  <a:rPr lang="en-US" dirty="0"/>
                  <a:t>Pregnant women </a:t>
                </a:r>
              </a:p>
              <a:p>
                <a:r>
                  <a:rPr lang="en-US" dirty="0"/>
                  <a:t>High / low risk</a:t>
                </a:r>
              </a:p>
              <a:p>
                <a:r>
                  <a:rPr lang="en-US" dirty="0"/>
                  <a:t>vaginal birth / CS</a:t>
                </a:r>
              </a:p>
            </p:txBody>
          </p:sp>
          <p:sp>
            <p:nvSpPr>
              <p:cNvPr id="8" name="TextBox 7"/>
              <p:cNvSpPr txBox="1"/>
              <p:nvPr/>
            </p:nvSpPr>
            <p:spPr>
              <a:xfrm>
                <a:off x="2280296" y="3370322"/>
                <a:ext cx="1270000" cy="923330"/>
              </a:xfrm>
              <a:prstGeom prst="rect">
                <a:avLst/>
              </a:prstGeom>
              <a:solidFill>
                <a:srgbClr val="FF0000"/>
              </a:solidFill>
              <a:ln>
                <a:solidFill>
                  <a:schemeClr val="tx1"/>
                </a:solidFill>
              </a:ln>
            </p:spPr>
            <p:txBody>
              <a:bodyPr wrap="square" rtlCol="0">
                <a:spAutoFit/>
              </a:bodyPr>
              <a:lstStyle/>
              <a:p>
                <a:endParaRPr lang="en-US" dirty="0">
                  <a:solidFill>
                    <a:schemeClr val="bg1"/>
                  </a:solidFill>
                </a:endParaRPr>
              </a:p>
              <a:p>
                <a:pPr algn="ctr"/>
                <a:r>
                  <a:rPr lang="en-US" dirty="0">
                    <a:solidFill>
                      <a:schemeClr val="bg1"/>
                    </a:solidFill>
                  </a:rPr>
                  <a:t> PPH</a:t>
                </a:r>
              </a:p>
              <a:p>
                <a:endParaRPr lang="en-US" dirty="0">
                  <a:solidFill>
                    <a:schemeClr val="bg1"/>
                  </a:solidFill>
                </a:endParaRPr>
              </a:p>
            </p:txBody>
          </p:sp>
        </p:grpSp>
        <p:sp>
          <p:nvSpPr>
            <p:cNvPr id="9" name="TextBox 8"/>
            <p:cNvSpPr txBox="1"/>
            <p:nvPr/>
          </p:nvSpPr>
          <p:spPr>
            <a:xfrm>
              <a:off x="1803548" y="2562676"/>
              <a:ext cx="3485583" cy="338554"/>
            </a:xfrm>
            <a:prstGeom prst="rect">
              <a:avLst/>
            </a:prstGeom>
            <a:solidFill>
              <a:schemeClr val="tx2">
                <a:lumMod val="40000"/>
                <a:lumOff val="60000"/>
              </a:schemeClr>
            </a:solidFill>
            <a:ln>
              <a:solidFill>
                <a:schemeClr val="tx1"/>
              </a:solidFill>
            </a:ln>
          </p:spPr>
          <p:txBody>
            <a:bodyPr wrap="square" rtlCol="0">
              <a:spAutoFit/>
            </a:bodyPr>
            <a:lstStyle/>
            <a:p>
              <a:r>
                <a:rPr lang="en-US" sz="1600" dirty="0" err="1"/>
                <a:t>Randomise</a:t>
              </a:r>
              <a:r>
                <a:rPr lang="en-US" sz="1600" dirty="0"/>
                <a:t>: obtain IMP box from fridge</a:t>
              </a:r>
            </a:p>
          </p:txBody>
        </p:sp>
        <p:cxnSp>
          <p:nvCxnSpPr>
            <p:cNvPr id="11" name="Straight Arrow Connector 10"/>
            <p:cNvCxnSpPr/>
            <p:nvPr/>
          </p:nvCxnSpPr>
          <p:spPr>
            <a:xfrm rot="5400000">
              <a:off x="4134644" y="3121878"/>
              <a:ext cx="4953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3" name="Group 65"/>
            <p:cNvGrpSpPr/>
            <p:nvPr/>
          </p:nvGrpSpPr>
          <p:grpSpPr>
            <a:xfrm>
              <a:off x="4727856" y="2962838"/>
              <a:ext cx="1490804" cy="1747058"/>
              <a:chOff x="3203856" y="2962838"/>
              <a:chExt cx="1490804" cy="1747058"/>
            </a:xfrm>
          </p:grpSpPr>
          <p:sp>
            <p:nvSpPr>
              <p:cNvPr id="14" name="TextBox 13"/>
              <p:cNvSpPr txBox="1"/>
              <p:nvPr/>
            </p:nvSpPr>
            <p:spPr>
              <a:xfrm rot="19117020">
                <a:off x="3203856" y="2962838"/>
                <a:ext cx="1490804" cy="523220"/>
              </a:xfrm>
              <a:prstGeom prst="rect">
                <a:avLst/>
              </a:prstGeom>
              <a:solidFill>
                <a:srgbClr val="FF0000"/>
              </a:solidFill>
              <a:ln>
                <a:noFill/>
              </a:ln>
            </p:spPr>
            <p:txBody>
              <a:bodyPr wrap="square" rtlCol="0">
                <a:spAutoFit/>
              </a:bodyPr>
              <a:lstStyle/>
              <a:p>
                <a:r>
                  <a:rPr lang="en-US" sz="1400" dirty="0">
                    <a:solidFill>
                      <a:srgbClr val="FFFFFF"/>
                    </a:solidFill>
                  </a:rPr>
                  <a:t>Oxytocin </a:t>
                </a:r>
              </a:p>
              <a:p>
                <a:r>
                  <a:rPr lang="en-US" sz="1400" dirty="0">
                    <a:solidFill>
                      <a:srgbClr val="FFFFFF"/>
                    </a:solidFill>
                  </a:rPr>
                  <a:t>10 iv</a:t>
                </a:r>
              </a:p>
            </p:txBody>
          </p:sp>
          <p:sp>
            <p:nvSpPr>
              <p:cNvPr id="15" name="TextBox 14"/>
              <p:cNvSpPr txBox="1"/>
              <p:nvPr/>
            </p:nvSpPr>
            <p:spPr>
              <a:xfrm rot="2288988">
                <a:off x="3227302" y="4186676"/>
                <a:ext cx="1448171" cy="523220"/>
              </a:xfrm>
              <a:prstGeom prst="rect">
                <a:avLst/>
              </a:prstGeom>
              <a:solidFill>
                <a:srgbClr val="FF0000"/>
              </a:solidFill>
              <a:ln>
                <a:noFill/>
              </a:ln>
            </p:spPr>
            <p:txBody>
              <a:bodyPr wrap="square" rtlCol="0">
                <a:spAutoFit/>
              </a:bodyPr>
              <a:lstStyle/>
              <a:p>
                <a:r>
                  <a:rPr lang="en-US" sz="1400" dirty="0">
                    <a:solidFill>
                      <a:srgbClr val="FFFFFF"/>
                    </a:solidFill>
                  </a:rPr>
                  <a:t>Carboprost </a:t>
                </a:r>
              </a:p>
              <a:p>
                <a:r>
                  <a:rPr lang="en-US" sz="1400" dirty="0">
                    <a:solidFill>
                      <a:srgbClr val="FFFFFF"/>
                    </a:solidFill>
                  </a:rPr>
                  <a:t>250 mcg IM</a:t>
                </a:r>
              </a:p>
            </p:txBody>
          </p:sp>
        </p:grpSp>
        <p:grpSp>
          <p:nvGrpSpPr>
            <p:cNvPr id="4" name="Group 66"/>
            <p:cNvGrpSpPr/>
            <p:nvPr/>
          </p:nvGrpSpPr>
          <p:grpSpPr>
            <a:xfrm>
              <a:off x="5848454" y="2513691"/>
              <a:ext cx="3500475" cy="2635511"/>
              <a:chOff x="4410457" y="2489991"/>
              <a:chExt cx="3500475" cy="2635511"/>
            </a:xfrm>
          </p:grpSpPr>
          <p:sp>
            <p:nvSpPr>
              <p:cNvPr id="17" name="Rectangle 16"/>
              <p:cNvSpPr/>
              <p:nvPr/>
            </p:nvSpPr>
            <p:spPr>
              <a:xfrm>
                <a:off x="4410457" y="2489991"/>
                <a:ext cx="3500475" cy="648872"/>
              </a:xfrm>
              <a:prstGeom prst="rect">
                <a:avLst/>
              </a:prstGeom>
              <a:gradFill flip="none" rotWithShape="1">
                <a:gsLst>
                  <a:gs pos="0">
                    <a:srgbClr val="FF0000"/>
                  </a:gs>
                  <a:gs pos="10000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4456532" y="4559126"/>
                <a:ext cx="3454400" cy="566376"/>
              </a:xfrm>
              <a:prstGeom prst="rect">
                <a:avLst/>
              </a:prstGeom>
              <a:gradFill flip="none" rotWithShape="1">
                <a:gsLst>
                  <a:gs pos="0">
                    <a:srgbClr val="FF0000"/>
                  </a:gs>
                  <a:gs pos="10000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22" name="Straight Arrow Connector 21"/>
            <p:cNvCxnSpPr/>
            <p:nvPr/>
          </p:nvCxnSpPr>
          <p:spPr>
            <a:xfrm rot="5400000">
              <a:off x="4537683" y="3885179"/>
              <a:ext cx="2791962" cy="15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6200000" flipH="1">
              <a:off x="7031669" y="1788057"/>
              <a:ext cx="654139" cy="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cxnSpLocks/>
            </p:cNvCxnSpPr>
            <p:nvPr/>
          </p:nvCxnSpPr>
          <p:spPr>
            <a:xfrm flipH="1">
              <a:off x="5564864" y="1491954"/>
              <a:ext cx="1793872" cy="117979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16200000" flipH="1">
              <a:off x="4692958" y="2151575"/>
              <a:ext cx="1448481"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3235705" y="1088781"/>
              <a:ext cx="3211516" cy="338554"/>
            </a:xfrm>
            <a:prstGeom prst="rect">
              <a:avLst/>
            </a:prstGeom>
            <a:solidFill>
              <a:schemeClr val="tx2">
                <a:lumMod val="40000"/>
                <a:lumOff val="60000"/>
              </a:schemeClr>
            </a:solidFill>
            <a:ln>
              <a:solidFill>
                <a:schemeClr val="tx1"/>
              </a:solidFill>
            </a:ln>
          </p:spPr>
          <p:txBody>
            <a:bodyPr wrap="square" rtlCol="0">
              <a:spAutoFit/>
            </a:bodyPr>
            <a:lstStyle/>
            <a:p>
              <a:r>
                <a:rPr lang="en-US" sz="1600" dirty="0"/>
                <a:t>Emergency treatment +/- unblinding</a:t>
              </a:r>
            </a:p>
          </p:txBody>
        </p:sp>
        <p:cxnSp>
          <p:nvCxnSpPr>
            <p:cNvPr id="30" name="Straight Arrow Connector 29"/>
            <p:cNvCxnSpPr>
              <a:cxnSpLocks/>
            </p:cNvCxnSpPr>
            <p:nvPr/>
          </p:nvCxnSpPr>
          <p:spPr>
            <a:xfrm flipV="1">
              <a:off x="4439296" y="4293652"/>
              <a:ext cx="0" cy="158157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088132" y="5875231"/>
              <a:ext cx="4270605" cy="646331"/>
            </a:xfrm>
            <a:prstGeom prst="rect">
              <a:avLst/>
            </a:prstGeom>
            <a:solidFill>
              <a:srgbClr val="1DB042"/>
            </a:solidFill>
          </p:spPr>
          <p:txBody>
            <a:bodyPr wrap="square" rtlCol="0">
              <a:spAutoFit/>
            </a:bodyPr>
            <a:lstStyle/>
            <a:p>
              <a:r>
                <a:rPr lang="en-US" dirty="0"/>
                <a:t>Recruit without prior consent</a:t>
              </a:r>
            </a:p>
            <a:p>
              <a:r>
                <a:rPr lang="en-US" dirty="0"/>
                <a:t>Get consent to use data later, within 24 hrs</a:t>
              </a:r>
            </a:p>
          </p:txBody>
        </p:sp>
      </p:grpSp>
      <p:sp>
        <p:nvSpPr>
          <p:cNvPr id="37" name="Rectangle 36">
            <a:extLst>
              <a:ext uri="{FF2B5EF4-FFF2-40B4-BE49-F238E27FC236}">
                <a16:creationId xmlns:a16="http://schemas.microsoft.com/office/drawing/2014/main" id="{7DA4A990-3422-46ED-BC59-B43E3C94C08D}"/>
              </a:ext>
            </a:extLst>
          </p:cNvPr>
          <p:cNvSpPr/>
          <p:nvPr/>
        </p:nvSpPr>
        <p:spPr>
          <a:xfrm>
            <a:off x="0" y="1"/>
            <a:ext cx="12192000" cy="9537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a:extLst>
              <a:ext uri="{FF2B5EF4-FFF2-40B4-BE49-F238E27FC236}">
                <a16:creationId xmlns:a16="http://schemas.microsoft.com/office/drawing/2014/main" id="{E7CB088B-192F-0BA0-A4DD-1C3C4D4CF391}"/>
              </a:ext>
            </a:extLst>
          </p:cNvPr>
          <p:cNvPicPr>
            <a:picLocks noChangeAspect="1"/>
          </p:cNvPicPr>
          <p:nvPr/>
        </p:nvPicPr>
        <p:blipFill>
          <a:blip r:embed="rId2"/>
          <a:stretch>
            <a:fillRect/>
          </a:stretch>
        </p:blipFill>
        <p:spPr>
          <a:xfrm>
            <a:off x="10927392" y="70180"/>
            <a:ext cx="948233" cy="872649"/>
          </a:xfrm>
          <a:prstGeom prst="rect">
            <a:avLst/>
          </a:prstGeom>
        </p:spPr>
      </p:pic>
      <p:sp>
        <p:nvSpPr>
          <p:cNvPr id="39" name="TextBox 38">
            <a:extLst>
              <a:ext uri="{FF2B5EF4-FFF2-40B4-BE49-F238E27FC236}">
                <a16:creationId xmlns:a16="http://schemas.microsoft.com/office/drawing/2014/main" id="{1B7FF725-FFDA-51F7-9F91-F3483FA77018}"/>
              </a:ext>
            </a:extLst>
          </p:cNvPr>
          <p:cNvSpPr txBox="1"/>
          <p:nvPr/>
        </p:nvSpPr>
        <p:spPr>
          <a:xfrm>
            <a:off x="442839" y="121785"/>
            <a:ext cx="4962781" cy="769441"/>
          </a:xfrm>
          <a:prstGeom prst="rect">
            <a:avLst/>
          </a:prstGeom>
          <a:noFill/>
        </p:spPr>
        <p:txBody>
          <a:bodyPr wrap="square" rtlCol="0">
            <a:spAutoFit/>
          </a:bodyPr>
          <a:lstStyle/>
          <a:p>
            <a:r>
              <a:rPr lang="en-GB" sz="4400" b="1" dirty="0">
                <a:solidFill>
                  <a:schemeClr val="bg1"/>
                </a:solidFill>
              </a:rPr>
              <a:t>Study procedures</a:t>
            </a:r>
          </a:p>
        </p:txBody>
      </p:sp>
    </p:spTree>
    <p:extLst>
      <p:ext uri="{BB962C8B-B14F-4D97-AF65-F5344CB8AC3E}">
        <p14:creationId xmlns:p14="http://schemas.microsoft.com/office/powerpoint/2010/main" val="282474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6B6FB-32C3-48CE-BBC7-6214D515F680}"/>
              </a:ext>
            </a:extLst>
          </p:cNvPr>
          <p:cNvSpPr/>
          <p:nvPr/>
        </p:nvSpPr>
        <p:spPr>
          <a:xfrm>
            <a:off x="0" y="0"/>
            <a:ext cx="12192000" cy="12791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1EE877F-2ED0-4222-A645-A8A1A96040CC}"/>
              </a:ext>
            </a:extLst>
          </p:cNvPr>
          <p:cNvPicPr>
            <a:picLocks noChangeAspect="1"/>
          </p:cNvPicPr>
          <p:nvPr/>
        </p:nvPicPr>
        <p:blipFill>
          <a:blip r:embed="rId3"/>
          <a:stretch>
            <a:fillRect/>
          </a:stretch>
        </p:blipFill>
        <p:spPr>
          <a:xfrm>
            <a:off x="10708910" y="77179"/>
            <a:ext cx="1222163" cy="1124744"/>
          </a:xfrm>
          <a:prstGeom prst="rect">
            <a:avLst/>
          </a:prstGeom>
        </p:spPr>
      </p:pic>
      <p:sp>
        <p:nvSpPr>
          <p:cNvPr id="6" name="TextBox 5">
            <a:extLst>
              <a:ext uri="{FF2B5EF4-FFF2-40B4-BE49-F238E27FC236}">
                <a16:creationId xmlns:a16="http://schemas.microsoft.com/office/drawing/2014/main" id="{4056F99B-6D8B-451A-B413-4811F3697F16}"/>
              </a:ext>
            </a:extLst>
          </p:cNvPr>
          <p:cNvSpPr txBox="1"/>
          <p:nvPr/>
        </p:nvSpPr>
        <p:spPr>
          <a:xfrm>
            <a:off x="555304" y="177886"/>
            <a:ext cx="3831501" cy="923330"/>
          </a:xfrm>
          <a:prstGeom prst="rect">
            <a:avLst/>
          </a:prstGeom>
          <a:noFill/>
        </p:spPr>
        <p:txBody>
          <a:bodyPr wrap="square" rtlCol="0">
            <a:spAutoFit/>
          </a:bodyPr>
          <a:lstStyle/>
          <a:p>
            <a:r>
              <a:rPr lang="en-GB" sz="5400" b="1" dirty="0">
                <a:solidFill>
                  <a:schemeClr val="bg1"/>
                </a:solidFill>
              </a:rPr>
              <a:t>Objectives</a:t>
            </a:r>
          </a:p>
        </p:txBody>
      </p:sp>
      <p:sp>
        <p:nvSpPr>
          <p:cNvPr id="7" name="TextBox 6">
            <a:extLst>
              <a:ext uri="{FF2B5EF4-FFF2-40B4-BE49-F238E27FC236}">
                <a16:creationId xmlns:a16="http://schemas.microsoft.com/office/drawing/2014/main" id="{955F4B31-DBB0-4165-98DF-6177F4EBB72A}"/>
              </a:ext>
            </a:extLst>
          </p:cNvPr>
          <p:cNvSpPr txBox="1"/>
          <p:nvPr/>
        </p:nvSpPr>
        <p:spPr>
          <a:xfrm>
            <a:off x="590343" y="1819158"/>
            <a:ext cx="6882902" cy="4016484"/>
          </a:xfrm>
          <a:prstGeom prst="rect">
            <a:avLst/>
          </a:prstGeom>
          <a:noFill/>
        </p:spPr>
        <p:txBody>
          <a:bodyPr wrap="square" rtlCol="0">
            <a:spAutoFit/>
          </a:bodyPr>
          <a:lstStyle/>
          <a:p>
            <a:pPr marL="285750" indent="-285750">
              <a:spcAft>
                <a:spcPts val="600"/>
              </a:spcAft>
              <a:buFont typeface="Arial" charset="0"/>
              <a:buChar char="•"/>
            </a:pPr>
            <a:r>
              <a:rPr lang="en-GB" sz="2400" b="1" dirty="0"/>
              <a:t>Primary Objective</a:t>
            </a:r>
          </a:p>
          <a:p>
            <a:pPr marL="742950" lvl="1" indent="-285750">
              <a:buFont typeface="Calibri" panose="020F0502020204030204" pitchFamily="34" charset="0"/>
              <a:buChar char="-"/>
            </a:pPr>
            <a:r>
              <a:rPr lang="en-GB" sz="2400" dirty="0"/>
              <a:t>To compare </a:t>
            </a:r>
            <a:r>
              <a:rPr lang="en-GB" sz="2400" b="1" dirty="0"/>
              <a:t>IM carboprost</a:t>
            </a:r>
            <a:r>
              <a:rPr lang="en-GB" sz="2400" dirty="0"/>
              <a:t> 250mcg with </a:t>
            </a:r>
            <a:r>
              <a:rPr lang="en-GB" sz="2400" b="1" dirty="0"/>
              <a:t>IV oxytocin </a:t>
            </a:r>
            <a:r>
              <a:rPr lang="en-GB" sz="2400" dirty="0"/>
              <a:t>(*5 or 10IU) for the </a:t>
            </a:r>
            <a:r>
              <a:rPr lang="en-GB" sz="2400" b="1" dirty="0"/>
              <a:t>initial treatment </a:t>
            </a:r>
            <a:r>
              <a:rPr lang="en-GB" sz="2400" dirty="0"/>
              <a:t>for women with </a:t>
            </a:r>
            <a:r>
              <a:rPr lang="en-GB" sz="2400" b="1" dirty="0"/>
              <a:t>clinically diagnosed </a:t>
            </a:r>
            <a:r>
              <a:rPr lang="en-GB" sz="2400" dirty="0"/>
              <a:t>PPH.</a:t>
            </a:r>
          </a:p>
          <a:p>
            <a:pPr marL="742950" lvl="1" indent="-285750">
              <a:buFont typeface="Calibri" panose="020F0502020204030204" pitchFamily="34" charset="0"/>
              <a:buChar char="-"/>
            </a:pPr>
            <a:endParaRPr lang="en-GB" sz="2400" dirty="0"/>
          </a:p>
          <a:p>
            <a:pPr marL="285750" indent="-285750">
              <a:spcAft>
                <a:spcPts val="600"/>
              </a:spcAft>
              <a:buFont typeface="Arial" charset="0"/>
              <a:buChar char="•"/>
            </a:pPr>
            <a:r>
              <a:rPr lang="en-GB" sz="2400" b="1" dirty="0"/>
              <a:t>Secondary Objectives</a:t>
            </a:r>
          </a:p>
          <a:p>
            <a:pPr marL="742950" lvl="1" indent="-285750">
              <a:spcAft>
                <a:spcPts val="600"/>
              </a:spcAft>
              <a:buFont typeface="Calibri" panose="020F0502020204030204" pitchFamily="34" charset="0"/>
              <a:buChar char="-"/>
            </a:pPr>
            <a:r>
              <a:rPr lang="en-GB" sz="2400" dirty="0"/>
              <a:t>Cost-effectiveness </a:t>
            </a:r>
          </a:p>
          <a:p>
            <a:pPr marL="742950" lvl="1" indent="-285750">
              <a:spcAft>
                <a:spcPts val="600"/>
              </a:spcAft>
              <a:buFont typeface="Calibri" panose="020F0502020204030204" pitchFamily="34" charset="0"/>
              <a:buChar char="-"/>
            </a:pPr>
            <a:r>
              <a:rPr lang="en-GB" sz="2400" dirty="0"/>
              <a:t>Embedded qualitative study: </a:t>
            </a:r>
            <a:r>
              <a:rPr lang="en-GB" sz="2400" b="1" dirty="0"/>
              <a:t>views of participants and their carers </a:t>
            </a:r>
            <a:r>
              <a:rPr lang="en-GB" sz="2400" dirty="0"/>
              <a:t>about the treatments and the consent process.</a:t>
            </a:r>
          </a:p>
        </p:txBody>
      </p:sp>
      <p:pic>
        <p:nvPicPr>
          <p:cNvPr id="8" name="Picture 7">
            <a:extLst>
              <a:ext uri="{FF2B5EF4-FFF2-40B4-BE49-F238E27FC236}">
                <a16:creationId xmlns:a16="http://schemas.microsoft.com/office/drawing/2014/main" id="{6896E6D1-A4C3-4850-8619-313E7812D1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4136" y="1563083"/>
            <a:ext cx="3275856" cy="2168548"/>
          </a:xfrm>
          <a:prstGeom prst="rect">
            <a:avLst/>
          </a:prstGeom>
        </p:spPr>
      </p:pic>
      <p:pic>
        <p:nvPicPr>
          <p:cNvPr id="9" name="Picture 8">
            <a:extLst>
              <a:ext uri="{FF2B5EF4-FFF2-40B4-BE49-F238E27FC236}">
                <a16:creationId xmlns:a16="http://schemas.microsoft.com/office/drawing/2014/main" id="{E269B135-48BC-4376-9EA1-BA39775E25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4136" y="4015611"/>
            <a:ext cx="3275856" cy="2183905"/>
          </a:xfrm>
          <a:prstGeom prst="rect">
            <a:avLst/>
          </a:prstGeom>
        </p:spPr>
      </p:pic>
      <p:sp>
        <p:nvSpPr>
          <p:cNvPr id="10" name="TextBox 9">
            <a:extLst>
              <a:ext uri="{FF2B5EF4-FFF2-40B4-BE49-F238E27FC236}">
                <a16:creationId xmlns:a16="http://schemas.microsoft.com/office/drawing/2014/main" id="{29C9A8FE-014B-46A2-9C05-5A835F86AB7B}"/>
              </a:ext>
            </a:extLst>
          </p:cNvPr>
          <p:cNvSpPr txBox="1"/>
          <p:nvPr/>
        </p:nvSpPr>
        <p:spPr>
          <a:xfrm>
            <a:off x="335699" y="6206420"/>
            <a:ext cx="6192127" cy="338554"/>
          </a:xfrm>
          <a:prstGeom prst="rect">
            <a:avLst/>
          </a:prstGeom>
          <a:noFill/>
        </p:spPr>
        <p:txBody>
          <a:bodyPr wrap="square" rtlCol="0">
            <a:spAutoFit/>
          </a:bodyPr>
          <a:lstStyle/>
          <a:p>
            <a:pPr algn="ctr"/>
            <a:r>
              <a:rPr lang="en-GB" sz="1600" i="1" dirty="0"/>
              <a:t>* 5 IU following caesarean section, 10 IU following vaginal delivery</a:t>
            </a:r>
          </a:p>
        </p:txBody>
      </p:sp>
    </p:spTree>
    <p:extLst>
      <p:ext uri="{BB962C8B-B14F-4D97-AF65-F5344CB8AC3E}">
        <p14:creationId xmlns:p14="http://schemas.microsoft.com/office/powerpoint/2010/main" val="2011053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311" y="1555726"/>
            <a:ext cx="11847689" cy="5124388"/>
          </a:xfrm>
        </p:spPr>
        <p:txBody>
          <a:bodyPr>
            <a:normAutofit/>
          </a:bodyPr>
          <a:lstStyle/>
          <a:p>
            <a:pPr>
              <a:lnSpc>
                <a:spcPct val="120000"/>
              </a:lnSpc>
              <a:spcBef>
                <a:spcPts val="0"/>
              </a:spcBef>
            </a:pPr>
            <a:r>
              <a:rPr lang="en-US" sz="2400" b="1" dirty="0"/>
              <a:t>Study design</a:t>
            </a:r>
          </a:p>
          <a:p>
            <a:pPr lvl="1">
              <a:lnSpc>
                <a:spcPct val="120000"/>
              </a:lnSpc>
              <a:spcBef>
                <a:spcPts val="0"/>
              </a:spcBef>
            </a:pPr>
            <a:r>
              <a:rPr lang="en-US" sz="2000" dirty="0"/>
              <a:t>Double blind double dummy placebo controlled RCT (phase IV study)</a:t>
            </a:r>
          </a:p>
          <a:p>
            <a:pPr lvl="1">
              <a:lnSpc>
                <a:spcPct val="120000"/>
              </a:lnSpc>
              <a:spcBef>
                <a:spcPts val="0"/>
              </a:spcBef>
            </a:pPr>
            <a:r>
              <a:rPr lang="en-US" sz="2000" dirty="0"/>
              <a:t>Randomised</a:t>
            </a:r>
            <a:r>
              <a:rPr lang="en-GB" sz="2000" dirty="0"/>
              <a:t> in a 1:1 ratio, stratified by caesarean section or vaginal birth </a:t>
            </a:r>
            <a:endParaRPr lang="en-US" sz="2000" dirty="0"/>
          </a:p>
          <a:p>
            <a:pPr lvl="1">
              <a:lnSpc>
                <a:spcPct val="120000"/>
              </a:lnSpc>
              <a:spcBef>
                <a:spcPts val="0"/>
              </a:spcBef>
            </a:pPr>
            <a:endParaRPr lang="en-US" sz="2000" dirty="0"/>
          </a:p>
          <a:p>
            <a:pPr>
              <a:lnSpc>
                <a:spcPct val="120000"/>
              </a:lnSpc>
              <a:spcBef>
                <a:spcPts val="0"/>
              </a:spcBef>
            </a:pPr>
            <a:r>
              <a:rPr lang="en-US" sz="2400" b="1" dirty="0"/>
              <a:t>Participants</a:t>
            </a:r>
          </a:p>
          <a:p>
            <a:pPr lvl="1">
              <a:lnSpc>
                <a:spcPct val="120000"/>
              </a:lnSpc>
              <a:spcBef>
                <a:spcPts val="0"/>
              </a:spcBef>
            </a:pPr>
            <a:r>
              <a:rPr lang="en-US" sz="2000" dirty="0"/>
              <a:t>Women </a:t>
            </a:r>
            <a:r>
              <a:rPr lang="en-GB" sz="2000" dirty="0"/>
              <a:t>requiring medical treatment for primary PPH and </a:t>
            </a:r>
            <a:r>
              <a:rPr lang="en-US" sz="2000" dirty="0"/>
              <a:t>&gt;16 </a:t>
            </a:r>
            <a:r>
              <a:rPr lang="en-US" sz="2000" dirty="0" err="1"/>
              <a:t>yrs</a:t>
            </a:r>
            <a:r>
              <a:rPr lang="en-US" sz="2000" dirty="0"/>
              <a:t> age</a:t>
            </a:r>
            <a:endParaRPr lang="en-GB" sz="2000" dirty="0"/>
          </a:p>
          <a:p>
            <a:pPr lvl="1">
              <a:lnSpc>
                <a:spcPct val="120000"/>
              </a:lnSpc>
              <a:spcBef>
                <a:spcPts val="0"/>
              </a:spcBef>
            </a:pPr>
            <a:r>
              <a:rPr lang="en-GB" sz="2000" dirty="0"/>
              <a:t>Exclusions: active cardiac / pulmonary disease, known contraindications/hypersensitivity to oxytocin or carboprost, stillbirth, declined participation antenatally</a:t>
            </a:r>
          </a:p>
          <a:p>
            <a:pPr marL="457200" lvl="1" indent="0">
              <a:lnSpc>
                <a:spcPct val="120000"/>
              </a:lnSpc>
              <a:spcBef>
                <a:spcPts val="0"/>
              </a:spcBef>
              <a:buNone/>
            </a:pPr>
            <a:endParaRPr lang="en-GB" sz="2400" b="1" dirty="0"/>
          </a:p>
          <a:p>
            <a:pPr>
              <a:lnSpc>
                <a:spcPct val="120000"/>
              </a:lnSpc>
              <a:spcBef>
                <a:spcPts val="0"/>
              </a:spcBef>
            </a:pPr>
            <a:r>
              <a:rPr lang="en-GB" sz="2400" b="1" dirty="0"/>
              <a:t>Outcome: </a:t>
            </a:r>
          </a:p>
          <a:p>
            <a:pPr lvl="1">
              <a:lnSpc>
                <a:spcPct val="120000"/>
              </a:lnSpc>
              <a:spcBef>
                <a:spcPts val="0"/>
              </a:spcBef>
            </a:pPr>
            <a:r>
              <a:rPr lang="en-GB" sz="2000" dirty="0"/>
              <a:t>Primary: blood transfusion up to 48 hours later (or hospital discharge if &lt; 48 hours, includes cell salvage) </a:t>
            </a:r>
          </a:p>
          <a:p>
            <a:pPr lvl="1">
              <a:lnSpc>
                <a:spcPct val="120000"/>
              </a:lnSpc>
              <a:spcBef>
                <a:spcPts val="0"/>
              </a:spcBef>
            </a:pPr>
            <a:r>
              <a:rPr lang="en-GB" sz="2000" dirty="0"/>
              <a:t>Secondary: morbidity / mortality, core outcome set, health economics, qualitative outcomes</a:t>
            </a:r>
          </a:p>
          <a:p>
            <a:pPr marL="457200" lvl="1" indent="0">
              <a:lnSpc>
                <a:spcPct val="120000"/>
              </a:lnSpc>
              <a:spcBef>
                <a:spcPts val="0"/>
              </a:spcBef>
              <a:buNone/>
            </a:pPr>
            <a:endParaRPr lang="en-GB" sz="2000" dirty="0"/>
          </a:p>
        </p:txBody>
      </p:sp>
      <p:sp>
        <p:nvSpPr>
          <p:cNvPr id="10" name="Rectangle 9">
            <a:extLst>
              <a:ext uri="{FF2B5EF4-FFF2-40B4-BE49-F238E27FC236}">
                <a16:creationId xmlns:a16="http://schemas.microsoft.com/office/drawing/2014/main" id="{058B01E5-D66F-EF71-8613-632CD6BC7601}"/>
              </a:ext>
            </a:extLst>
          </p:cNvPr>
          <p:cNvSpPr/>
          <p:nvPr/>
        </p:nvSpPr>
        <p:spPr>
          <a:xfrm>
            <a:off x="0" y="0"/>
            <a:ext cx="12192000" cy="12791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2B5832EA-DB37-C86F-CB1A-DFB898F6C6E3}"/>
              </a:ext>
            </a:extLst>
          </p:cNvPr>
          <p:cNvPicPr>
            <a:picLocks noChangeAspect="1"/>
          </p:cNvPicPr>
          <p:nvPr/>
        </p:nvPicPr>
        <p:blipFill>
          <a:blip r:embed="rId2"/>
          <a:stretch>
            <a:fillRect/>
          </a:stretch>
        </p:blipFill>
        <p:spPr>
          <a:xfrm>
            <a:off x="10599278" y="77179"/>
            <a:ext cx="1222163" cy="1124744"/>
          </a:xfrm>
          <a:prstGeom prst="rect">
            <a:avLst/>
          </a:prstGeom>
        </p:spPr>
      </p:pic>
      <p:sp>
        <p:nvSpPr>
          <p:cNvPr id="12" name="TextBox 11">
            <a:extLst>
              <a:ext uri="{FF2B5EF4-FFF2-40B4-BE49-F238E27FC236}">
                <a16:creationId xmlns:a16="http://schemas.microsoft.com/office/drawing/2014/main" id="{8DEC8DCE-3611-76BB-822B-455F3079FC8E}"/>
              </a:ext>
            </a:extLst>
          </p:cNvPr>
          <p:cNvSpPr txBox="1"/>
          <p:nvPr/>
        </p:nvSpPr>
        <p:spPr>
          <a:xfrm>
            <a:off x="657549" y="177886"/>
            <a:ext cx="7488832" cy="923330"/>
          </a:xfrm>
          <a:prstGeom prst="rect">
            <a:avLst/>
          </a:prstGeom>
          <a:noFill/>
        </p:spPr>
        <p:txBody>
          <a:bodyPr wrap="square" rtlCol="0">
            <a:spAutoFit/>
          </a:bodyPr>
          <a:lstStyle/>
          <a:p>
            <a:r>
              <a:rPr lang="en-GB" sz="5400" b="1" dirty="0">
                <a:solidFill>
                  <a:schemeClr val="bg1"/>
                </a:solidFill>
              </a:rPr>
              <a:t>Methods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6B6FB-32C3-48CE-BBC7-6214D515F680}"/>
              </a:ext>
            </a:extLst>
          </p:cNvPr>
          <p:cNvSpPr/>
          <p:nvPr/>
        </p:nvSpPr>
        <p:spPr>
          <a:xfrm>
            <a:off x="0" y="0"/>
            <a:ext cx="12192000" cy="1232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1EE877F-2ED0-4222-A645-A8A1A96040CC}"/>
              </a:ext>
            </a:extLst>
          </p:cNvPr>
          <p:cNvPicPr>
            <a:picLocks noChangeAspect="1"/>
          </p:cNvPicPr>
          <p:nvPr/>
        </p:nvPicPr>
        <p:blipFill>
          <a:blip r:embed="rId3"/>
          <a:stretch>
            <a:fillRect/>
          </a:stretch>
        </p:blipFill>
        <p:spPr>
          <a:xfrm>
            <a:off x="10748474" y="30388"/>
            <a:ext cx="1222163" cy="1124744"/>
          </a:xfrm>
          <a:prstGeom prst="rect">
            <a:avLst/>
          </a:prstGeom>
        </p:spPr>
      </p:pic>
      <p:sp>
        <p:nvSpPr>
          <p:cNvPr id="6" name="TextBox 5">
            <a:extLst>
              <a:ext uri="{FF2B5EF4-FFF2-40B4-BE49-F238E27FC236}">
                <a16:creationId xmlns:a16="http://schemas.microsoft.com/office/drawing/2014/main" id="{4056F99B-6D8B-451A-B413-4811F3697F16}"/>
              </a:ext>
            </a:extLst>
          </p:cNvPr>
          <p:cNvSpPr txBox="1"/>
          <p:nvPr/>
        </p:nvSpPr>
        <p:spPr>
          <a:xfrm>
            <a:off x="487584" y="212279"/>
            <a:ext cx="3771900" cy="830997"/>
          </a:xfrm>
          <a:prstGeom prst="rect">
            <a:avLst/>
          </a:prstGeom>
          <a:noFill/>
        </p:spPr>
        <p:txBody>
          <a:bodyPr wrap="square" rtlCol="0">
            <a:spAutoFit/>
          </a:bodyPr>
          <a:lstStyle/>
          <a:p>
            <a:r>
              <a:rPr lang="en-GB" sz="4800" b="1" dirty="0">
                <a:solidFill>
                  <a:schemeClr val="bg1"/>
                </a:solidFill>
              </a:rPr>
              <a:t>Intervention</a:t>
            </a:r>
            <a:endParaRPr lang="en-GB" sz="4000" b="1" dirty="0">
              <a:solidFill>
                <a:schemeClr val="bg1"/>
              </a:solidFill>
            </a:endParaRPr>
          </a:p>
        </p:txBody>
      </p:sp>
      <p:sp>
        <p:nvSpPr>
          <p:cNvPr id="22" name="Content Placeholder 2">
            <a:extLst>
              <a:ext uri="{FF2B5EF4-FFF2-40B4-BE49-F238E27FC236}">
                <a16:creationId xmlns:a16="http://schemas.microsoft.com/office/drawing/2014/main" id="{86C735E6-F654-490B-A9E1-26185ECF58D7}"/>
              </a:ext>
            </a:extLst>
          </p:cNvPr>
          <p:cNvSpPr txBox="1">
            <a:spLocks/>
          </p:cNvSpPr>
          <p:nvPr/>
        </p:nvSpPr>
        <p:spPr>
          <a:xfrm>
            <a:off x="1633477" y="1448783"/>
            <a:ext cx="8928100" cy="57673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endParaRPr lang="en-GB" dirty="0">
              <a:solidFill>
                <a:srgbClr val="4F81BD"/>
              </a:solidFill>
              <a:latin typeface="Calibri"/>
            </a:endParaRPr>
          </a:p>
          <a:p>
            <a:pPr lvl="8" indent="-342900">
              <a:defRPr/>
            </a:pPr>
            <a:endParaRPr lang="en-GB" dirty="0">
              <a:solidFill>
                <a:sysClr val="windowText" lastClr="000000"/>
              </a:solidFill>
              <a:latin typeface="Calibri"/>
            </a:endParaRPr>
          </a:p>
          <a:p>
            <a:pPr marL="0" indent="0">
              <a:buNone/>
              <a:defRPr/>
            </a:pPr>
            <a:endParaRPr lang="en-GB" dirty="0">
              <a:solidFill>
                <a:sysClr val="windowText" lastClr="000000"/>
              </a:solidFill>
              <a:latin typeface="Calibri"/>
            </a:endParaRPr>
          </a:p>
        </p:txBody>
      </p:sp>
      <p:sp>
        <p:nvSpPr>
          <p:cNvPr id="38" name="Rounded Rectangle 4">
            <a:extLst>
              <a:ext uri="{FF2B5EF4-FFF2-40B4-BE49-F238E27FC236}">
                <a16:creationId xmlns:a16="http://schemas.microsoft.com/office/drawing/2014/main" id="{3BDE80E0-9C65-4863-ADAC-E3A63116E901}"/>
              </a:ext>
            </a:extLst>
          </p:cNvPr>
          <p:cNvSpPr/>
          <p:nvPr/>
        </p:nvSpPr>
        <p:spPr>
          <a:xfrm>
            <a:off x="1830991" y="1825327"/>
            <a:ext cx="3852041" cy="1336701"/>
          </a:xfrm>
          <a:prstGeom prst="roundRect">
            <a:avLst>
              <a:gd name="adj" fmla="val 14298"/>
            </a:avLst>
          </a:prstGeom>
          <a:solidFill>
            <a:srgbClr val="C0504D">
              <a:lumMod val="20000"/>
              <a:lumOff val="80000"/>
            </a:srgb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lvl="1" algn="ctr">
              <a:defRPr/>
            </a:pPr>
            <a:r>
              <a:rPr lang="en-GB" sz="1400" b="1" u="sng" kern="0" dirty="0">
                <a:solidFill>
                  <a:prstClr val="black"/>
                </a:solidFill>
                <a:latin typeface="Calibri"/>
              </a:rPr>
              <a:t>CARBOPROST</a:t>
            </a:r>
            <a:r>
              <a:rPr lang="en-GB" sz="1400" u="sng" kern="0" dirty="0">
                <a:solidFill>
                  <a:prstClr val="black"/>
                </a:solidFill>
                <a:latin typeface="Calibri"/>
              </a:rPr>
              <a:t> </a:t>
            </a:r>
          </a:p>
          <a:p>
            <a:pPr marL="0" lvl="1" algn="ctr">
              <a:defRPr/>
            </a:pPr>
            <a:r>
              <a:rPr lang="en-GB" sz="1400" kern="0" dirty="0">
                <a:solidFill>
                  <a:prstClr val="black"/>
                </a:solidFill>
                <a:latin typeface="Calibri"/>
              </a:rPr>
              <a:t>250 micrograms by deep IM injection </a:t>
            </a:r>
          </a:p>
          <a:p>
            <a:pPr marL="0" lvl="1" algn="ctr">
              <a:defRPr/>
            </a:pPr>
            <a:r>
              <a:rPr lang="en-GB" sz="1400" b="1" kern="0" dirty="0">
                <a:solidFill>
                  <a:prstClr val="black"/>
                </a:solidFill>
                <a:latin typeface="Calibri"/>
              </a:rPr>
              <a:t>+</a:t>
            </a:r>
          </a:p>
          <a:p>
            <a:pPr marL="0" lvl="1" algn="ctr">
              <a:defRPr/>
            </a:pPr>
            <a:r>
              <a:rPr lang="en-GB" sz="1400" b="1" u="sng" kern="0" dirty="0">
                <a:solidFill>
                  <a:prstClr val="black"/>
                </a:solidFill>
                <a:latin typeface="Calibri"/>
              </a:rPr>
              <a:t>PLACEBO</a:t>
            </a:r>
            <a:r>
              <a:rPr lang="en-GB" sz="1400" u="sng" kern="0" dirty="0">
                <a:solidFill>
                  <a:prstClr val="black"/>
                </a:solidFill>
                <a:latin typeface="Calibri"/>
              </a:rPr>
              <a:t> </a:t>
            </a:r>
          </a:p>
          <a:p>
            <a:pPr marL="0" lvl="1" algn="ctr">
              <a:defRPr/>
            </a:pPr>
            <a:r>
              <a:rPr lang="en-GB" sz="1400" kern="0" dirty="0">
                <a:solidFill>
                  <a:prstClr val="black"/>
                </a:solidFill>
                <a:latin typeface="Calibri"/>
              </a:rPr>
              <a:t>(0.9% sodium chloride) by slow IV injection</a:t>
            </a:r>
          </a:p>
        </p:txBody>
      </p:sp>
      <p:sp>
        <p:nvSpPr>
          <p:cNvPr id="39" name="Rounded Rectangle 8">
            <a:extLst>
              <a:ext uri="{FF2B5EF4-FFF2-40B4-BE49-F238E27FC236}">
                <a16:creationId xmlns:a16="http://schemas.microsoft.com/office/drawing/2014/main" id="{AAC7AF22-372F-49D2-B84D-A41FC2E4AEA6}"/>
              </a:ext>
            </a:extLst>
          </p:cNvPr>
          <p:cNvSpPr/>
          <p:nvPr/>
        </p:nvSpPr>
        <p:spPr>
          <a:xfrm>
            <a:off x="6619139" y="1825327"/>
            <a:ext cx="3868967" cy="1321135"/>
          </a:xfrm>
          <a:prstGeom prst="roundRect">
            <a:avLst>
              <a:gd name="adj" fmla="val 19049"/>
            </a:avLst>
          </a:prstGeom>
          <a:solidFill>
            <a:srgbClr val="4BACC6">
              <a:lumMod val="20000"/>
              <a:lumOff val="80000"/>
            </a:srgb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lvl="1" algn="ctr">
              <a:defRPr/>
            </a:pPr>
            <a:r>
              <a:rPr lang="en-GB" sz="1400" b="1" u="sng" kern="0" dirty="0">
                <a:solidFill>
                  <a:prstClr val="black"/>
                </a:solidFill>
                <a:latin typeface="Calibri"/>
              </a:rPr>
              <a:t>*OXYTOCIN </a:t>
            </a:r>
          </a:p>
          <a:p>
            <a:pPr marL="0" lvl="1" algn="ctr">
              <a:defRPr/>
            </a:pPr>
            <a:r>
              <a:rPr lang="en-GB" sz="1400" kern="0" dirty="0">
                <a:solidFill>
                  <a:prstClr val="black"/>
                </a:solidFill>
                <a:latin typeface="Calibri"/>
              </a:rPr>
              <a:t>(5 IU following caesarean section/ 10 IU following vaginal delivery) by slow IV injection </a:t>
            </a:r>
            <a:endParaRPr lang="en-GB" sz="1400" i="1" u="sng" kern="0" dirty="0">
              <a:solidFill>
                <a:srgbClr val="0000FF"/>
              </a:solidFill>
              <a:latin typeface="Calibri"/>
            </a:endParaRPr>
          </a:p>
          <a:p>
            <a:pPr marL="0" lvl="1" algn="ctr">
              <a:defRPr/>
            </a:pPr>
            <a:r>
              <a:rPr lang="en-GB" sz="1400" b="1" kern="0" dirty="0">
                <a:solidFill>
                  <a:prstClr val="black"/>
                </a:solidFill>
                <a:latin typeface="Calibri"/>
              </a:rPr>
              <a:t>+</a:t>
            </a:r>
          </a:p>
          <a:p>
            <a:pPr marL="0" lvl="1" algn="ctr">
              <a:defRPr/>
            </a:pPr>
            <a:r>
              <a:rPr lang="en-GB" sz="1400" b="1" u="sng" kern="0" dirty="0">
                <a:solidFill>
                  <a:prstClr val="black"/>
                </a:solidFill>
                <a:latin typeface="Calibri"/>
              </a:rPr>
              <a:t>PLACEBO</a:t>
            </a:r>
            <a:endParaRPr lang="en-GB" sz="1400" u="sng" kern="0" dirty="0">
              <a:solidFill>
                <a:prstClr val="black"/>
              </a:solidFill>
              <a:latin typeface="Calibri"/>
            </a:endParaRPr>
          </a:p>
          <a:p>
            <a:pPr marL="0" lvl="1" algn="ctr">
              <a:defRPr/>
            </a:pPr>
            <a:r>
              <a:rPr lang="en-GB" sz="1400" kern="0" dirty="0">
                <a:solidFill>
                  <a:prstClr val="black"/>
                </a:solidFill>
                <a:latin typeface="Calibri"/>
              </a:rPr>
              <a:t>(0.9% sodium chloride) by deep IM injection</a:t>
            </a:r>
          </a:p>
        </p:txBody>
      </p:sp>
      <p:cxnSp>
        <p:nvCxnSpPr>
          <p:cNvPr id="40" name="Straight Connector 39">
            <a:extLst>
              <a:ext uri="{FF2B5EF4-FFF2-40B4-BE49-F238E27FC236}">
                <a16:creationId xmlns:a16="http://schemas.microsoft.com/office/drawing/2014/main" id="{05A590D7-E366-4C0D-BB11-7549D0CABD26}"/>
              </a:ext>
            </a:extLst>
          </p:cNvPr>
          <p:cNvCxnSpPr>
            <a:cxnSpLocks/>
          </p:cNvCxnSpPr>
          <p:nvPr/>
        </p:nvCxnSpPr>
        <p:spPr>
          <a:xfrm>
            <a:off x="6151468" y="1714077"/>
            <a:ext cx="0" cy="1551232"/>
          </a:xfrm>
          <a:prstGeom prst="line">
            <a:avLst/>
          </a:prstGeom>
          <a:noFill/>
          <a:ln w="25400" cap="flat" cmpd="sng" algn="ctr">
            <a:solidFill>
              <a:sysClr val="windowText" lastClr="000000"/>
            </a:solidFill>
            <a:prstDash val="dash"/>
          </a:ln>
          <a:effectLst/>
        </p:spPr>
      </p:cxnSp>
      <p:sp>
        <p:nvSpPr>
          <p:cNvPr id="9" name="Rectangle 8">
            <a:extLst>
              <a:ext uri="{FF2B5EF4-FFF2-40B4-BE49-F238E27FC236}">
                <a16:creationId xmlns:a16="http://schemas.microsoft.com/office/drawing/2014/main" id="{7F72A013-58C8-4FDA-B651-5713216B41E6}"/>
              </a:ext>
            </a:extLst>
          </p:cNvPr>
          <p:cNvSpPr/>
          <p:nvPr/>
        </p:nvSpPr>
        <p:spPr>
          <a:xfrm>
            <a:off x="1668038" y="1655946"/>
            <a:ext cx="8898393" cy="168350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011E879-84C1-485D-A79E-1C30B51B2101}"/>
              </a:ext>
            </a:extLst>
          </p:cNvPr>
          <p:cNvSpPr txBox="1"/>
          <p:nvPr/>
        </p:nvSpPr>
        <p:spPr>
          <a:xfrm>
            <a:off x="8268478" y="3937411"/>
            <a:ext cx="2290045" cy="213904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t>All intravenous injections to be given over at least 2 mins. </a:t>
            </a:r>
          </a:p>
          <a:p>
            <a:pPr marL="285750" indent="-285750">
              <a:spcAft>
                <a:spcPts val="600"/>
              </a:spcAft>
              <a:buFont typeface="Arial" panose="020B0604020202020204" pitchFamily="34" charset="0"/>
              <a:buChar char="•"/>
            </a:pPr>
            <a:r>
              <a:rPr lang="en-GB" sz="1600" dirty="0"/>
              <a:t>Dilution of intravenous injection in 10 mls saline to facilitate slow injection is advised</a:t>
            </a:r>
            <a:endParaRPr lang="en-GB" sz="1600" dirty="0">
              <a:solidFill>
                <a:prstClr val="black"/>
              </a:solidFill>
            </a:endParaRPr>
          </a:p>
        </p:txBody>
      </p:sp>
      <p:pic>
        <p:nvPicPr>
          <p:cNvPr id="14" name="Picture 13">
            <a:extLst>
              <a:ext uri="{FF2B5EF4-FFF2-40B4-BE49-F238E27FC236}">
                <a16:creationId xmlns:a16="http://schemas.microsoft.com/office/drawing/2014/main" id="{C719B2E6-790B-4321-8039-4626B329B1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49" t="33948" r="9267" b="-2493"/>
          <a:stretch/>
        </p:blipFill>
        <p:spPr>
          <a:xfrm rot="5400000">
            <a:off x="1379249" y="4238977"/>
            <a:ext cx="2845388" cy="1721725"/>
          </a:xfrm>
          <a:prstGeom prst="rect">
            <a:avLst/>
          </a:prstGeom>
        </p:spPr>
      </p:pic>
      <p:pic>
        <p:nvPicPr>
          <p:cNvPr id="16" name="Picture 15">
            <a:extLst>
              <a:ext uri="{FF2B5EF4-FFF2-40B4-BE49-F238E27FC236}">
                <a16:creationId xmlns:a16="http://schemas.microsoft.com/office/drawing/2014/main" id="{11C57B85-ABF4-253E-C17E-7AD22BDBEFEF}"/>
              </a:ext>
            </a:extLst>
          </p:cNvPr>
          <p:cNvPicPr>
            <a:picLocks noChangeAspect="1"/>
          </p:cNvPicPr>
          <p:nvPr/>
        </p:nvPicPr>
        <p:blipFill>
          <a:blip r:embed="rId5"/>
          <a:stretch>
            <a:fillRect/>
          </a:stretch>
        </p:blipFill>
        <p:spPr>
          <a:xfrm>
            <a:off x="4717534" y="3888434"/>
            <a:ext cx="3453492" cy="2237000"/>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79440C98-C3B9-E995-4B48-B15D2FCA1B62}"/>
              </a:ext>
            </a:extLst>
          </p:cNvPr>
          <p:cNvSpPr txBox="1"/>
          <p:nvPr/>
        </p:nvSpPr>
        <p:spPr>
          <a:xfrm>
            <a:off x="4916731" y="6230146"/>
            <a:ext cx="3254295" cy="584775"/>
          </a:xfrm>
          <a:prstGeom prst="rect">
            <a:avLst/>
          </a:prstGeom>
          <a:noFill/>
        </p:spPr>
        <p:txBody>
          <a:bodyPr wrap="square" rtlCol="0">
            <a:spAutoFit/>
          </a:bodyPr>
          <a:lstStyle/>
          <a:p>
            <a:r>
              <a:rPr lang="en-GB" sz="1600" dirty="0"/>
              <a:t>Oxytocin 5iu: bolus vs 5 min infusion Thomas et al. Br J </a:t>
            </a:r>
            <a:r>
              <a:rPr lang="en-GB" sz="1600" dirty="0" err="1"/>
              <a:t>Anaesth</a:t>
            </a:r>
            <a:r>
              <a:rPr lang="en-GB" sz="1600" dirty="0"/>
              <a:t> 2007</a:t>
            </a:r>
          </a:p>
        </p:txBody>
      </p:sp>
    </p:spTree>
    <p:extLst>
      <p:ext uri="{BB962C8B-B14F-4D97-AF65-F5344CB8AC3E}">
        <p14:creationId xmlns:p14="http://schemas.microsoft.com/office/powerpoint/2010/main" val="2085073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6B6FB-32C3-48CE-BBC7-6214D515F680}"/>
              </a:ext>
            </a:extLst>
          </p:cNvPr>
          <p:cNvSpPr/>
          <p:nvPr/>
        </p:nvSpPr>
        <p:spPr>
          <a:xfrm>
            <a:off x="0" y="0"/>
            <a:ext cx="12192000" cy="1340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1EE877F-2ED0-4222-A645-A8A1A96040CC}"/>
              </a:ext>
            </a:extLst>
          </p:cNvPr>
          <p:cNvPicPr>
            <a:picLocks noChangeAspect="1"/>
          </p:cNvPicPr>
          <p:nvPr/>
        </p:nvPicPr>
        <p:blipFill>
          <a:blip r:embed="rId3"/>
          <a:stretch>
            <a:fillRect/>
          </a:stretch>
        </p:blipFill>
        <p:spPr>
          <a:xfrm>
            <a:off x="10634123" y="108012"/>
            <a:ext cx="1222163" cy="1124744"/>
          </a:xfrm>
          <a:prstGeom prst="rect">
            <a:avLst/>
          </a:prstGeom>
        </p:spPr>
      </p:pic>
      <p:sp>
        <p:nvSpPr>
          <p:cNvPr id="6" name="TextBox 5">
            <a:extLst>
              <a:ext uri="{FF2B5EF4-FFF2-40B4-BE49-F238E27FC236}">
                <a16:creationId xmlns:a16="http://schemas.microsoft.com/office/drawing/2014/main" id="{4056F99B-6D8B-451A-B413-4811F3697F16}"/>
              </a:ext>
            </a:extLst>
          </p:cNvPr>
          <p:cNvSpPr txBox="1"/>
          <p:nvPr/>
        </p:nvSpPr>
        <p:spPr>
          <a:xfrm>
            <a:off x="335714" y="324135"/>
            <a:ext cx="5760286" cy="769441"/>
          </a:xfrm>
          <a:prstGeom prst="rect">
            <a:avLst/>
          </a:prstGeom>
          <a:noFill/>
        </p:spPr>
        <p:txBody>
          <a:bodyPr wrap="square" rtlCol="0">
            <a:spAutoFit/>
          </a:bodyPr>
          <a:lstStyle/>
          <a:p>
            <a:r>
              <a:rPr lang="en-GB" sz="4400" b="1" dirty="0">
                <a:solidFill>
                  <a:schemeClr val="bg1"/>
                </a:solidFill>
              </a:rPr>
              <a:t>Key Features of COPE</a:t>
            </a:r>
          </a:p>
        </p:txBody>
      </p:sp>
      <p:sp>
        <p:nvSpPr>
          <p:cNvPr id="17" name="TextBox 16">
            <a:extLst>
              <a:ext uri="{FF2B5EF4-FFF2-40B4-BE49-F238E27FC236}">
                <a16:creationId xmlns:a16="http://schemas.microsoft.com/office/drawing/2014/main" id="{D53A8E78-7B4A-4840-A944-05D3032E8269}"/>
              </a:ext>
            </a:extLst>
          </p:cNvPr>
          <p:cNvSpPr txBox="1"/>
          <p:nvPr/>
        </p:nvSpPr>
        <p:spPr>
          <a:xfrm>
            <a:off x="557866" y="2079262"/>
            <a:ext cx="11298419" cy="3908762"/>
          </a:xfrm>
          <a:prstGeom prst="rect">
            <a:avLst/>
          </a:prstGeom>
          <a:noFill/>
        </p:spPr>
        <p:txBody>
          <a:bodyPr wrap="square" rtlCol="0">
            <a:spAutoFit/>
          </a:bodyPr>
          <a:lstStyle/>
          <a:p>
            <a:r>
              <a:rPr lang="en-GB" sz="2800" b="1" dirty="0"/>
              <a:t>Inclusive, pragmatic study</a:t>
            </a:r>
          </a:p>
          <a:p>
            <a:pPr marL="742950" lvl="1" indent="-285750">
              <a:buFont typeface="Calibri" panose="020F0502020204030204" pitchFamily="34" charset="0"/>
              <a:buChar char="-"/>
            </a:pPr>
            <a:r>
              <a:rPr lang="en-GB" sz="2400" dirty="0"/>
              <a:t>Definition of PPH = any women who requires postnatal oxytocin therapy</a:t>
            </a:r>
          </a:p>
          <a:p>
            <a:pPr marL="742950" lvl="1" indent="-285750">
              <a:buFont typeface="Calibri" panose="020F0502020204030204" pitchFamily="34" charset="0"/>
              <a:buChar char="-"/>
            </a:pPr>
            <a:r>
              <a:rPr lang="en-GB" sz="2400" dirty="0"/>
              <a:t>All women included – twins, retained placenta, caesarean section, placenta praevia</a:t>
            </a:r>
          </a:p>
          <a:p>
            <a:pPr lvl="1"/>
            <a:endParaRPr lang="en-GB" sz="2400" dirty="0"/>
          </a:p>
          <a:p>
            <a:r>
              <a:rPr lang="en-GB" sz="2800" b="1" dirty="0"/>
              <a:t>New consent procedures in an emergency</a:t>
            </a:r>
          </a:p>
          <a:p>
            <a:pPr marL="742950" lvl="1" indent="-285750">
              <a:buFont typeface="Calibri" panose="020F0502020204030204" pitchFamily="34" charset="0"/>
              <a:buChar char="-"/>
            </a:pPr>
            <a:r>
              <a:rPr lang="en-GB" sz="2400" dirty="0"/>
              <a:t>Antenatal information</a:t>
            </a:r>
          </a:p>
          <a:p>
            <a:pPr marL="742950" lvl="1" indent="-285750">
              <a:buFont typeface="Calibri" panose="020F0502020204030204" pitchFamily="34" charset="0"/>
              <a:buChar char="-"/>
            </a:pPr>
            <a:r>
              <a:rPr lang="en-GB" sz="2400" dirty="0"/>
              <a:t>Recruit without consent at time of postpartum haemorrhage</a:t>
            </a:r>
          </a:p>
          <a:p>
            <a:pPr marL="742950" lvl="1" indent="-285750">
              <a:buFont typeface="Calibri" panose="020F0502020204030204" pitchFamily="34" charset="0"/>
              <a:buChar char="-"/>
            </a:pPr>
            <a:r>
              <a:rPr lang="en-GB" sz="2400" dirty="0"/>
              <a:t>Postnatal consent for follow-up</a:t>
            </a:r>
          </a:p>
          <a:p>
            <a:endParaRPr lang="en-GB" sz="2800" dirty="0">
              <a:solidFill>
                <a:schemeClr val="tx2">
                  <a:lumMod val="60000"/>
                  <a:lumOff val="40000"/>
                </a:schemeClr>
              </a:solidFill>
            </a:endParaRPr>
          </a:p>
          <a:p>
            <a:endParaRPr lang="en-GB" sz="2000" dirty="0"/>
          </a:p>
        </p:txBody>
      </p:sp>
    </p:spTree>
    <p:extLst>
      <p:ext uri="{BB962C8B-B14F-4D97-AF65-F5344CB8AC3E}">
        <p14:creationId xmlns:p14="http://schemas.microsoft.com/office/powerpoint/2010/main" val="3627448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6B6FB-32C3-48CE-BBC7-6214D515F680}"/>
              </a:ext>
            </a:extLst>
          </p:cNvPr>
          <p:cNvSpPr/>
          <p:nvPr/>
        </p:nvSpPr>
        <p:spPr>
          <a:xfrm>
            <a:off x="0" y="0"/>
            <a:ext cx="12192000" cy="11458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1EE877F-2ED0-4222-A645-A8A1A96040CC}"/>
              </a:ext>
            </a:extLst>
          </p:cNvPr>
          <p:cNvPicPr>
            <a:picLocks noChangeAspect="1"/>
          </p:cNvPicPr>
          <p:nvPr/>
        </p:nvPicPr>
        <p:blipFill>
          <a:blip r:embed="rId3"/>
          <a:stretch>
            <a:fillRect/>
          </a:stretch>
        </p:blipFill>
        <p:spPr>
          <a:xfrm>
            <a:off x="10788091" y="127429"/>
            <a:ext cx="968212" cy="891036"/>
          </a:xfrm>
          <a:prstGeom prst="rect">
            <a:avLst/>
          </a:prstGeom>
        </p:spPr>
      </p:pic>
      <p:sp>
        <p:nvSpPr>
          <p:cNvPr id="6" name="TextBox 5">
            <a:extLst>
              <a:ext uri="{FF2B5EF4-FFF2-40B4-BE49-F238E27FC236}">
                <a16:creationId xmlns:a16="http://schemas.microsoft.com/office/drawing/2014/main" id="{4056F99B-6D8B-451A-B413-4811F3697F16}"/>
              </a:ext>
            </a:extLst>
          </p:cNvPr>
          <p:cNvSpPr txBox="1"/>
          <p:nvPr/>
        </p:nvSpPr>
        <p:spPr>
          <a:xfrm>
            <a:off x="435697" y="116022"/>
            <a:ext cx="7488832" cy="830997"/>
          </a:xfrm>
          <a:prstGeom prst="rect">
            <a:avLst/>
          </a:prstGeom>
          <a:noFill/>
        </p:spPr>
        <p:txBody>
          <a:bodyPr wrap="square" rtlCol="0">
            <a:spAutoFit/>
          </a:bodyPr>
          <a:lstStyle/>
          <a:p>
            <a:r>
              <a:rPr lang="en-GB" sz="4800" b="1" dirty="0">
                <a:solidFill>
                  <a:schemeClr val="bg1"/>
                </a:solidFill>
              </a:rPr>
              <a:t>Progress so far…..</a:t>
            </a:r>
            <a:endParaRPr lang="en-GB" sz="4000" b="1" dirty="0">
              <a:solidFill>
                <a:schemeClr val="bg1"/>
              </a:solidFill>
            </a:endParaRPr>
          </a:p>
        </p:txBody>
      </p:sp>
      <p:sp>
        <p:nvSpPr>
          <p:cNvPr id="3" name="TextBox 2">
            <a:extLst>
              <a:ext uri="{FF2B5EF4-FFF2-40B4-BE49-F238E27FC236}">
                <a16:creationId xmlns:a16="http://schemas.microsoft.com/office/drawing/2014/main" id="{E348425F-5F49-4EEE-8D65-A250120BCFF3}"/>
              </a:ext>
            </a:extLst>
          </p:cNvPr>
          <p:cNvSpPr txBox="1"/>
          <p:nvPr/>
        </p:nvSpPr>
        <p:spPr>
          <a:xfrm>
            <a:off x="282970" y="1537717"/>
            <a:ext cx="4670994" cy="502105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t>Recruiting for 32 months </a:t>
            </a:r>
          </a:p>
          <a:p>
            <a:pPr marL="342900" indent="-342900">
              <a:lnSpc>
                <a:spcPct val="150000"/>
              </a:lnSpc>
              <a:buFont typeface="Arial" panose="020B0604020202020204" pitchFamily="34" charset="0"/>
              <a:buChar char="•"/>
            </a:pPr>
            <a:r>
              <a:rPr lang="en-GB" sz="2400" dirty="0"/>
              <a:t>Target: </a:t>
            </a:r>
            <a:r>
              <a:rPr lang="en-US" sz="2400" dirty="0"/>
              <a:t>3948 women</a:t>
            </a:r>
            <a:r>
              <a:rPr lang="en-GB" sz="2400" dirty="0"/>
              <a:t>, 40 sites</a:t>
            </a:r>
          </a:p>
          <a:p>
            <a:pPr marL="342900" indent="-342900">
              <a:lnSpc>
                <a:spcPct val="150000"/>
              </a:lnSpc>
              <a:buFont typeface="Arial" panose="020B0604020202020204" pitchFamily="34" charset="0"/>
              <a:buChar char="•"/>
            </a:pPr>
            <a:r>
              <a:rPr lang="en-GB" sz="2400" dirty="0"/>
              <a:t>1121 women recruited</a:t>
            </a:r>
          </a:p>
          <a:p>
            <a:pPr marL="342900" indent="-342900">
              <a:lnSpc>
                <a:spcPct val="150000"/>
              </a:lnSpc>
              <a:buFont typeface="Arial" panose="020B0604020202020204" pitchFamily="34" charset="0"/>
              <a:buChar char="•"/>
            </a:pPr>
            <a:r>
              <a:rPr lang="en-GB" sz="2400" dirty="0"/>
              <a:t>20 sites open</a:t>
            </a:r>
          </a:p>
          <a:p>
            <a:pPr marL="342900" indent="-342900">
              <a:lnSpc>
                <a:spcPct val="150000"/>
              </a:lnSpc>
              <a:buFont typeface="Arial" panose="020B0604020202020204" pitchFamily="34" charset="0"/>
              <a:buChar char="•"/>
            </a:pPr>
            <a:r>
              <a:rPr lang="en-GB" sz="2400" dirty="0"/>
              <a:t>Recruitment will continue at least until July 2024</a:t>
            </a:r>
          </a:p>
          <a:p>
            <a:pPr marL="342900" indent="-342900">
              <a:lnSpc>
                <a:spcPct val="150000"/>
              </a:lnSpc>
              <a:buFont typeface="Arial" panose="020B0604020202020204" pitchFamily="34" charset="0"/>
              <a:buChar char="•"/>
            </a:pPr>
            <a:r>
              <a:rPr lang="en-GB" sz="2400" dirty="0"/>
              <a:t>Pilot and qualitative work completed</a:t>
            </a:r>
          </a:p>
          <a:p>
            <a:pPr marL="342900" indent="-342900">
              <a:lnSpc>
                <a:spcPct val="150000"/>
              </a:lnSpc>
              <a:buFont typeface="Arial" panose="020B0604020202020204" pitchFamily="34" charset="0"/>
              <a:buChar char="•"/>
            </a:pPr>
            <a:endParaRPr lang="en-GB" sz="2400" dirty="0"/>
          </a:p>
        </p:txBody>
      </p:sp>
      <p:pic>
        <p:nvPicPr>
          <p:cNvPr id="17" name="Picture 16">
            <a:extLst>
              <a:ext uri="{FF2B5EF4-FFF2-40B4-BE49-F238E27FC236}">
                <a16:creationId xmlns:a16="http://schemas.microsoft.com/office/drawing/2014/main" id="{EB058AB9-7C77-AE69-F18D-7E0BC8C529DA}"/>
              </a:ext>
            </a:extLst>
          </p:cNvPr>
          <p:cNvPicPr>
            <a:picLocks noChangeAspect="1"/>
          </p:cNvPicPr>
          <p:nvPr/>
        </p:nvPicPr>
        <p:blipFill>
          <a:blip r:embed="rId4"/>
          <a:stretch>
            <a:fillRect/>
          </a:stretch>
        </p:blipFill>
        <p:spPr>
          <a:xfrm>
            <a:off x="4375232" y="1145894"/>
            <a:ext cx="7626396" cy="5547138"/>
          </a:xfrm>
          <a:prstGeom prst="rect">
            <a:avLst/>
          </a:prstGeom>
        </p:spPr>
      </p:pic>
    </p:spTree>
    <p:extLst>
      <p:ext uri="{BB962C8B-B14F-4D97-AF65-F5344CB8AC3E}">
        <p14:creationId xmlns:p14="http://schemas.microsoft.com/office/powerpoint/2010/main" val="987229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6B6FB-32C3-48CE-BBC7-6214D515F680}"/>
              </a:ext>
            </a:extLst>
          </p:cNvPr>
          <p:cNvSpPr/>
          <p:nvPr/>
        </p:nvSpPr>
        <p:spPr>
          <a:xfrm>
            <a:off x="0" y="0"/>
            <a:ext cx="12192000" cy="11458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1EE877F-2ED0-4222-A645-A8A1A96040CC}"/>
              </a:ext>
            </a:extLst>
          </p:cNvPr>
          <p:cNvPicPr>
            <a:picLocks noChangeAspect="1"/>
          </p:cNvPicPr>
          <p:nvPr/>
        </p:nvPicPr>
        <p:blipFill>
          <a:blip r:embed="rId3"/>
          <a:stretch>
            <a:fillRect/>
          </a:stretch>
        </p:blipFill>
        <p:spPr>
          <a:xfrm>
            <a:off x="10926087" y="116022"/>
            <a:ext cx="968212" cy="891036"/>
          </a:xfrm>
          <a:prstGeom prst="rect">
            <a:avLst/>
          </a:prstGeom>
        </p:spPr>
      </p:pic>
      <p:sp>
        <p:nvSpPr>
          <p:cNvPr id="6" name="TextBox 5">
            <a:extLst>
              <a:ext uri="{FF2B5EF4-FFF2-40B4-BE49-F238E27FC236}">
                <a16:creationId xmlns:a16="http://schemas.microsoft.com/office/drawing/2014/main" id="{4056F99B-6D8B-451A-B413-4811F3697F16}"/>
              </a:ext>
            </a:extLst>
          </p:cNvPr>
          <p:cNvSpPr txBox="1"/>
          <p:nvPr/>
        </p:nvSpPr>
        <p:spPr>
          <a:xfrm>
            <a:off x="148193" y="129798"/>
            <a:ext cx="10629701" cy="830997"/>
          </a:xfrm>
          <a:prstGeom prst="rect">
            <a:avLst/>
          </a:prstGeom>
          <a:noFill/>
        </p:spPr>
        <p:txBody>
          <a:bodyPr wrap="square" rtlCol="0">
            <a:spAutoFit/>
          </a:bodyPr>
          <a:lstStyle/>
          <a:p>
            <a:r>
              <a:rPr lang="en-GB" sz="4800" b="1" dirty="0">
                <a:solidFill>
                  <a:schemeClr val="bg1"/>
                </a:solidFill>
              </a:rPr>
              <a:t>1. Contentious issues: dosage of oxytocin</a:t>
            </a:r>
            <a:endParaRPr lang="en-GB" sz="4000" b="1" dirty="0">
              <a:solidFill>
                <a:schemeClr val="bg1"/>
              </a:solidFill>
            </a:endParaRPr>
          </a:p>
        </p:txBody>
      </p:sp>
      <p:sp>
        <p:nvSpPr>
          <p:cNvPr id="7" name="Content Placeholder 2">
            <a:extLst>
              <a:ext uri="{FF2B5EF4-FFF2-40B4-BE49-F238E27FC236}">
                <a16:creationId xmlns:a16="http://schemas.microsoft.com/office/drawing/2014/main" id="{0401BF78-5B37-698C-707A-0657AE0652BB}"/>
              </a:ext>
            </a:extLst>
          </p:cNvPr>
          <p:cNvSpPr txBox="1">
            <a:spLocks/>
          </p:cNvSpPr>
          <p:nvPr/>
        </p:nvSpPr>
        <p:spPr>
          <a:xfrm>
            <a:off x="160525" y="1546781"/>
            <a:ext cx="5406898" cy="18519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dirty="0"/>
              <a:t>Guidelines vary on recommended dose</a:t>
            </a:r>
          </a:p>
          <a:p>
            <a:pPr>
              <a:lnSpc>
                <a:spcPct val="100000"/>
              </a:lnSpc>
            </a:pPr>
            <a:r>
              <a:rPr lang="en-GB" sz="2400" dirty="0"/>
              <a:t>Concerns about safety</a:t>
            </a:r>
          </a:p>
          <a:p>
            <a:pPr lvl="1">
              <a:lnSpc>
                <a:spcPct val="100000"/>
              </a:lnSpc>
            </a:pPr>
            <a:r>
              <a:rPr lang="en-GB" sz="2000" dirty="0"/>
              <a:t>Maternal hypotension</a:t>
            </a:r>
          </a:p>
          <a:p>
            <a:pPr lvl="1">
              <a:lnSpc>
                <a:spcPct val="100000"/>
              </a:lnSpc>
            </a:pPr>
            <a:r>
              <a:rPr lang="en-GB" sz="2000" dirty="0"/>
              <a:t>Case of maternal death with higher dose</a:t>
            </a:r>
          </a:p>
        </p:txBody>
      </p:sp>
      <p:sp>
        <p:nvSpPr>
          <p:cNvPr id="8" name="Content Placeholder 2">
            <a:extLst>
              <a:ext uri="{FF2B5EF4-FFF2-40B4-BE49-F238E27FC236}">
                <a16:creationId xmlns:a16="http://schemas.microsoft.com/office/drawing/2014/main" id="{3EE4D5C2-388B-8906-A547-1C86A9036799}"/>
              </a:ext>
            </a:extLst>
          </p:cNvPr>
          <p:cNvSpPr txBox="1">
            <a:spLocks/>
          </p:cNvSpPr>
          <p:nvPr/>
        </p:nvSpPr>
        <p:spPr>
          <a:xfrm>
            <a:off x="840099" y="5649484"/>
            <a:ext cx="4241507" cy="8898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i="1" dirty="0"/>
              <a:t>A maternal death in a woman who had a high spinal block, adherent placenta and PPH received 10 IU iv bolus - CEMD 1997-9</a:t>
            </a:r>
          </a:p>
          <a:p>
            <a:pPr marL="0" indent="0">
              <a:buFont typeface="Arial" panose="020B0604020202020204" pitchFamily="34" charset="0"/>
              <a:buNone/>
            </a:pPr>
            <a:endParaRPr lang="en-GB" sz="1800" i="1" dirty="0"/>
          </a:p>
        </p:txBody>
      </p:sp>
      <p:sp>
        <p:nvSpPr>
          <p:cNvPr id="11" name="TextBox 10">
            <a:extLst>
              <a:ext uri="{FF2B5EF4-FFF2-40B4-BE49-F238E27FC236}">
                <a16:creationId xmlns:a16="http://schemas.microsoft.com/office/drawing/2014/main" id="{1A6657FA-7F54-CEE0-7930-42A95FB48927}"/>
              </a:ext>
            </a:extLst>
          </p:cNvPr>
          <p:cNvSpPr txBox="1"/>
          <p:nvPr/>
        </p:nvSpPr>
        <p:spPr>
          <a:xfrm>
            <a:off x="5845026" y="4460819"/>
            <a:ext cx="6066078" cy="646331"/>
          </a:xfrm>
          <a:prstGeom prst="rect">
            <a:avLst/>
          </a:prstGeom>
          <a:noFill/>
          <a:ln w="28575">
            <a:solidFill>
              <a:schemeClr val="accent1"/>
            </a:solidFill>
          </a:ln>
        </p:spPr>
        <p:txBody>
          <a:bodyPr wrap="square" rtlCol="0">
            <a:spAutoFit/>
          </a:bodyPr>
          <a:lstStyle/>
          <a:p>
            <a:r>
              <a:rPr lang="en-GB" dirty="0"/>
              <a:t>Weeks AD. View from over the drapes: oxytocin at caesarean section and the COPE study. </a:t>
            </a:r>
            <a:r>
              <a:rPr lang="en-GB" i="1" dirty="0"/>
              <a:t>Anaesthesia News </a:t>
            </a:r>
            <a:r>
              <a:rPr lang="en-GB" dirty="0"/>
              <a:t>Nov 2020</a:t>
            </a:r>
          </a:p>
        </p:txBody>
      </p:sp>
      <p:pic>
        <p:nvPicPr>
          <p:cNvPr id="12" name="Picture 11">
            <a:extLst>
              <a:ext uri="{FF2B5EF4-FFF2-40B4-BE49-F238E27FC236}">
                <a16:creationId xmlns:a16="http://schemas.microsoft.com/office/drawing/2014/main" id="{8A59F964-F914-7238-49E8-4DAFF9AF7C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779893" y="3567552"/>
            <a:ext cx="2035789" cy="1786535"/>
          </a:xfrm>
          <a:prstGeom prst="rect">
            <a:avLst/>
          </a:prstGeom>
        </p:spPr>
      </p:pic>
      <p:sp>
        <p:nvSpPr>
          <p:cNvPr id="13" name="Content Placeholder 2">
            <a:extLst>
              <a:ext uri="{FF2B5EF4-FFF2-40B4-BE49-F238E27FC236}">
                <a16:creationId xmlns:a16="http://schemas.microsoft.com/office/drawing/2014/main" id="{DBD6B904-51BF-CD49-2CA8-E2B5BB708CEE}"/>
              </a:ext>
            </a:extLst>
          </p:cNvPr>
          <p:cNvSpPr txBox="1">
            <a:spLocks/>
          </p:cNvSpPr>
          <p:nvPr/>
        </p:nvSpPr>
        <p:spPr>
          <a:xfrm>
            <a:off x="5845026" y="1546781"/>
            <a:ext cx="6186449" cy="25718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dirty="0"/>
              <a:t>COPE: 10iu </a:t>
            </a:r>
            <a:r>
              <a:rPr lang="en-GB" sz="2400" u="sng" dirty="0"/>
              <a:t>SLOW</a:t>
            </a:r>
            <a:r>
              <a:rPr lang="en-GB" sz="2400" dirty="0"/>
              <a:t> IV bolus (5iu at Caesarean)</a:t>
            </a:r>
          </a:p>
          <a:p>
            <a:pPr lvl="1">
              <a:lnSpc>
                <a:spcPct val="100000"/>
              </a:lnSpc>
            </a:pPr>
            <a:r>
              <a:rPr lang="en-GB" sz="2000" dirty="0"/>
              <a:t>Most powerful with rapid action, no harm in RCTs</a:t>
            </a:r>
          </a:p>
          <a:p>
            <a:pPr lvl="1">
              <a:lnSpc>
                <a:spcPct val="100000"/>
              </a:lnSpc>
            </a:pPr>
            <a:r>
              <a:rPr lang="en-GB" sz="2000" dirty="0"/>
              <a:t>In line with WHO and NICE guidelines</a:t>
            </a:r>
          </a:p>
          <a:p>
            <a:pPr lvl="1">
              <a:lnSpc>
                <a:spcPct val="100000"/>
              </a:lnSpc>
            </a:pPr>
            <a:r>
              <a:rPr lang="en-GB" sz="2000" dirty="0"/>
              <a:t>5 IU – not widely used except for Caesarean</a:t>
            </a:r>
          </a:p>
          <a:p>
            <a:pPr lvl="1">
              <a:lnSpc>
                <a:spcPct val="100000"/>
              </a:lnSpc>
            </a:pPr>
            <a:r>
              <a:rPr lang="en-GB" sz="2000" dirty="0"/>
              <a:t>IM route – slower onset of action</a:t>
            </a:r>
          </a:p>
          <a:p>
            <a:pPr lvl="1">
              <a:lnSpc>
                <a:spcPct val="100000"/>
              </a:lnSpc>
            </a:pPr>
            <a:r>
              <a:rPr lang="en-GB" sz="2000" dirty="0"/>
              <a:t>IV infusion – slow to prepare</a:t>
            </a:r>
          </a:p>
        </p:txBody>
      </p:sp>
    </p:spTree>
    <p:extLst>
      <p:ext uri="{BB962C8B-B14F-4D97-AF65-F5344CB8AC3E}">
        <p14:creationId xmlns:p14="http://schemas.microsoft.com/office/powerpoint/2010/main" val="305479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11"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6B6FB-32C3-48CE-BBC7-6214D515F680}"/>
              </a:ext>
            </a:extLst>
          </p:cNvPr>
          <p:cNvSpPr/>
          <p:nvPr/>
        </p:nvSpPr>
        <p:spPr>
          <a:xfrm>
            <a:off x="0" y="0"/>
            <a:ext cx="12192000" cy="11458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1EE877F-2ED0-4222-A645-A8A1A96040CC}"/>
              </a:ext>
            </a:extLst>
          </p:cNvPr>
          <p:cNvPicPr>
            <a:picLocks noChangeAspect="1"/>
          </p:cNvPicPr>
          <p:nvPr/>
        </p:nvPicPr>
        <p:blipFill>
          <a:blip r:embed="rId3"/>
          <a:stretch>
            <a:fillRect/>
          </a:stretch>
        </p:blipFill>
        <p:spPr>
          <a:xfrm>
            <a:off x="10926087" y="116022"/>
            <a:ext cx="968212" cy="891036"/>
          </a:xfrm>
          <a:prstGeom prst="rect">
            <a:avLst/>
          </a:prstGeom>
        </p:spPr>
      </p:pic>
      <p:sp>
        <p:nvSpPr>
          <p:cNvPr id="6" name="TextBox 5">
            <a:extLst>
              <a:ext uri="{FF2B5EF4-FFF2-40B4-BE49-F238E27FC236}">
                <a16:creationId xmlns:a16="http://schemas.microsoft.com/office/drawing/2014/main" id="{4056F99B-6D8B-451A-B413-4811F3697F16}"/>
              </a:ext>
            </a:extLst>
          </p:cNvPr>
          <p:cNvSpPr txBox="1"/>
          <p:nvPr/>
        </p:nvSpPr>
        <p:spPr>
          <a:xfrm>
            <a:off x="435696" y="116022"/>
            <a:ext cx="10192690" cy="830997"/>
          </a:xfrm>
          <a:prstGeom prst="rect">
            <a:avLst/>
          </a:prstGeom>
          <a:noFill/>
        </p:spPr>
        <p:txBody>
          <a:bodyPr wrap="square" rtlCol="0">
            <a:spAutoFit/>
          </a:bodyPr>
          <a:lstStyle/>
          <a:p>
            <a:r>
              <a:rPr lang="en-GB" sz="4800" b="1" dirty="0">
                <a:solidFill>
                  <a:schemeClr val="bg1"/>
                </a:solidFill>
              </a:rPr>
              <a:t>2. Concern about side effects</a:t>
            </a:r>
            <a:endParaRPr lang="en-GB" sz="4000" b="1" dirty="0">
              <a:solidFill>
                <a:schemeClr val="bg1"/>
              </a:solidFill>
            </a:endParaRPr>
          </a:p>
        </p:txBody>
      </p:sp>
      <p:graphicFrame>
        <p:nvGraphicFramePr>
          <p:cNvPr id="14" name="Table 13">
            <a:extLst>
              <a:ext uri="{FF2B5EF4-FFF2-40B4-BE49-F238E27FC236}">
                <a16:creationId xmlns:a16="http://schemas.microsoft.com/office/drawing/2014/main" id="{6A100502-0F96-BCA9-86A5-DC94DD93EA13}"/>
              </a:ext>
            </a:extLst>
          </p:cNvPr>
          <p:cNvGraphicFramePr>
            <a:graphicFrameLocks noGrp="1"/>
          </p:cNvGraphicFramePr>
          <p:nvPr>
            <p:extLst>
              <p:ext uri="{D42A27DB-BD31-4B8C-83A1-F6EECF244321}">
                <p14:modId xmlns:p14="http://schemas.microsoft.com/office/powerpoint/2010/main" val="1521818323"/>
              </p:ext>
            </p:extLst>
          </p:nvPr>
        </p:nvGraphicFramePr>
        <p:xfrm>
          <a:off x="1319118" y="1723471"/>
          <a:ext cx="9553764" cy="4331158"/>
        </p:xfrm>
        <a:graphic>
          <a:graphicData uri="http://schemas.openxmlformats.org/drawingml/2006/table">
            <a:tbl>
              <a:tblPr/>
              <a:tblGrid>
                <a:gridCol w="6194979">
                  <a:extLst>
                    <a:ext uri="{9D8B030D-6E8A-4147-A177-3AD203B41FA5}">
                      <a16:colId xmlns:a16="http://schemas.microsoft.com/office/drawing/2014/main" val="21705166"/>
                    </a:ext>
                  </a:extLst>
                </a:gridCol>
                <a:gridCol w="3358785">
                  <a:extLst>
                    <a:ext uri="{9D8B030D-6E8A-4147-A177-3AD203B41FA5}">
                      <a16:colId xmlns:a16="http://schemas.microsoft.com/office/drawing/2014/main" val="3786718612"/>
                    </a:ext>
                  </a:extLst>
                </a:gridCol>
              </a:tblGrid>
              <a:tr h="479872">
                <a:tc>
                  <a:txBody>
                    <a:bodyPr/>
                    <a:lstStyle/>
                    <a:p>
                      <a:pPr algn="l" rtl="0" fontAlgn="base"/>
                      <a:r>
                        <a:rPr lang="en-GB" sz="2400" b="1" i="0" dirty="0">
                          <a:solidFill>
                            <a:schemeClr val="tx1"/>
                          </a:solidFill>
                          <a:effectLst/>
                          <a:latin typeface="Calibri" panose="020F0502020204030204" pitchFamily="34" charset="0"/>
                        </a:rPr>
                        <a:t>Adverse Reaction</a:t>
                      </a:r>
                      <a:r>
                        <a:rPr lang="en-GB" sz="2400" b="0" i="0" dirty="0">
                          <a:solidFill>
                            <a:schemeClr val="tx1"/>
                          </a:solidFill>
                          <a:effectLst/>
                          <a:latin typeface="Calibri" panose="020F0502020204030204" pitchFamily="34" charset="0"/>
                        </a:rPr>
                        <a:t> </a:t>
                      </a:r>
                      <a:endParaRPr lang="en-GB" sz="4000" b="0" i="0" dirty="0">
                        <a:solidFill>
                          <a:schemeClr val="tx1"/>
                        </a:solidFill>
                        <a:effectLst/>
                      </a:endParaRPr>
                    </a:p>
                  </a:txBody>
                  <a:tcPr marL="89718" marR="89718" marT="44859" marB="44859" anchor="ctr">
                    <a:lnL w="12700" cap="flat" cmpd="sng" algn="ctr">
                      <a:solidFill>
                        <a:schemeClr val="tx1"/>
                      </a:solidFill>
                      <a:prstDash val="solid"/>
                      <a:round/>
                      <a:headEnd type="none" w="med" len="med"/>
                      <a:tailEnd type="none" w="med" len="med"/>
                    </a:lnL>
                    <a:lnR w="9525" cap="flat" cmpd="sng" algn="ctr">
                      <a:solidFill>
                        <a:srgbClr val="BFBFBF"/>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8D2C0"/>
                    </a:solidFill>
                  </a:tcPr>
                </a:tc>
                <a:tc>
                  <a:txBody>
                    <a:bodyPr/>
                    <a:lstStyle/>
                    <a:p>
                      <a:pPr algn="ctr" rtl="0" fontAlgn="base"/>
                      <a:r>
                        <a:rPr lang="en-GB" sz="2400" b="1" i="0" dirty="0">
                          <a:solidFill>
                            <a:schemeClr val="tx1"/>
                          </a:solidFill>
                          <a:effectLst/>
                          <a:latin typeface="Calibri" panose="020F0502020204030204" pitchFamily="34" charset="0"/>
                        </a:rPr>
                        <a:t>Events [Participants (%)]</a:t>
                      </a:r>
                      <a:r>
                        <a:rPr lang="en-GB" sz="2400" b="0" i="0" dirty="0">
                          <a:solidFill>
                            <a:schemeClr val="tx1"/>
                          </a:solidFill>
                          <a:effectLst/>
                          <a:latin typeface="Calibri" panose="020F0502020204030204" pitchFamily="34" charset="0"/>
                        </a:rPr>
                        <a:t> </a:t>
                      </a:r>
                    </a:p>
                    <a:p>
                      <a:pPr algn="ctr" rtl="0" fontAlgn="base"/>
                      <a:r>
                        <a:rPr lang="en-GB" sz="2400" b="0" i="0" dirty="0">
                          <a:solidFill>
                            <a:schemeClr val="tx1"/>
                          </a:solidFill>
                          <a:effectLst/>
                          <a:latin typeface="Calibri" panose="020F0502020204030204" pitchFamily="34" charset="0"/>
                        </a:rPr>
                        <a:t>N=503 (pooled data)</a:t>
                      </a:r>
                    </a:p>
                  </a:txBody>
                  <a:tcPr marL="89718" marR="89718" marT="44859" marB="44859" anchor="ctr">
                    <a:lnL w="9525"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8D2C0"/>
                    </a:solidFill>
                  </a:tcPr>
                </a:tc>
                <a:extLst>
                  <a:ext uri="{0D108BD9-81ED-4DB2-BD59-A6C34878D82A}">
                    <a16:rowId xmlns:a16="http://schemas.microsoft.com/office/drawing/2014/main" val="974672357"/>
                  </a:ext>
                </a:extLst>
              </a:tr>
              <a:tr h="479872">
                <a:tc>
                  <a:txBody>
                    <a:bodyPr/>
                    <a:lstStyle/>
                    <a:p>
                      <a:pPr algn="l" rtl="0" fontAlgn="base"/>
                      <a:r>
                        <a:rPr lang="en-GB" sz="2400" b="0" i="0" dirty="0">
                          <a:solidFill>
                            <a:srgbClr val="000000"/>
                          </a:solidFill>
                          <a:effectLst/>
                          <a:latin typeface="Calibri" panose="020F0502020204030204" pitchFamily="34" charset="0"/>
                        </a:rPr>
                        <a:t>Vomiting </a:t>
                      </a:r>
                      <a:endParaRPr lang="en-GB" sz="4000" b="0" i="0" dirty="0">
                        <a:effectLst/>
                      </a:endParaRPr>
                    </a:p>
                  </a:txBody>
                  <a:tcPr marL="89718" marR="89718" marT="44859" marB="44859" anchor="ctr">
                    <a:lnL w="12700" cap="flat" cmpd="sng" algn="ctr">
                      <a:solidFill>
                        <a:schemeClr val="tx1"/>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rtl="0" fontAlgn="base"/>
                      <a:r>
                        <a:rPr lang="en-GB" sz="2400" b="0" i="0" dirty="0">
                          <a:solidFill>
                            <a:srgbClr val="000000"/>
                          </a:solidFill>
                          <a:effectLst/>
                          <a:latin typeface="Calibri" panose="020F0502020204030204" pitchFamily="34" charset="0"/>
                        </a:rPr>
                        <a:t>67 (13.3%)</a:t>
                      </a:r>
                      <a:endParaRPr lang="en-GB" sz="4000" b="0" i="0" dirty="0">
                        <a:effectLst/>
                      </a:endParaRPr>
                    </a:p>
                  </a:txBody>
                  <a:tcPr marL="89718" marR="89718" marT="44859" marB="44859" anchor="ctr">
                    <a:lnL w="9525"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80755472"/>
                  </a:ext>
                </a:extLst>
              </a:tr>
              <a:tr h="479872">
                <a:tc>
                  <a:txBody>
                    <a:bodyPr/>
                    <a:lstStyle/>
                    <a:p>
                      <a:pPr algn="l" rtl="0" fontAlgn="base"/>
                      <a:r>
                        <a:rPr lang="en-GB" sz="2400" b="0" i="0" dirty="0">
                          <a:solidFill>
                            <a:srgbClr val="000000"/>
                          </a:solidFill>
                          <a:effectLst/>
                          <a:latin typeface="Calibri" panose="020F0502020204030204" pitchFamily="34" charset="0"/>
                        </a:rPr>
                        <a:t>Hot flushes </a:t>
                      </a:r>
                      <a:endParaRPr lang="en-GB" sz="4000" b="0" i="0" dirty="0">
                        <a:effectLst/>
                      </a:endParaRPr>
                    </a:p>
                  </a:txBody>
                  <a:tcPr marL="89718" marR="89718" marT="44859" marB="44859" anchor="ctr">
                    <a:lnL w="12700" cap="flat" cmpd="sng" algn="ctr">
                      <a:solidFill>
                        <a:schemeClr val="tx1"/>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rtl="0" fontAlgn="base"/>
                      <a:r>
                        <a:rPr lang="en-GB" sz="2400" b="0" i="0" dirty="0">
                          <a:solidFill>
                            <a:srgbClr val="000000"/>
                          </a:solidFill>
                          <a:effectLst/>
                          <a:latin typeface="Calibri" panose="020F0502020204030204" pitchFamily="34" charset="0"/>
                        </a:rPr>
                        <a:t>35 (7.0%)</a:t>
                      </a:r>
                      <a:endParaRPr lang="en-GB" sz="4000" b="0" i="0" dirty="0">
                        <a:effectLst/>
                      </a:endParaRPr>
                    </a:p>
                  </a:txBody>
                  <a:tcPr marL="89718" marR="89718" marT="44859" marB="44859" anchor="ctr">
                    <a:lnL w="9525"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94397704"/>
                  </a:ext>
                </a:extLst>
              </a:tr>
              <a:tr h="479872">
                <a:tc>
                  <a:txBody>
                    <a:bodyPr/>
                    <a:lstStyle/>
                    <a:p>
                      <a:pPr algn="l" rtl="0" fontAlgn="base"/>
                      <a:r>
                        <a:rPr lang="en-GB" sz="2400" b="0" i="0" dirty="0">
                          <a:solidFill>
                            <a:srgbClr val="000000"/>
                          </a:solidFill>
                          <a:effectLst/>
                          <a:latin typeface="Calibri" panose="020F0502020204030204" pitchFamily="34" charset="0"/>
                        </a:rPr>
                        <a:t>Hypotension </a:t>
                      </a:r>
                      <a:endParaRPr lang="en-GB" sz="4000" b="0" i="0" dirty="0">
                        <a:effectLst/>
                      </a:endParaRPr>
                    </a:p>
                  </a:txBody>
                  <a:tcPr marL="89718" marR="89718" marT="44859" marB="44859" anchor="ctr">
                    <a:lnL w="12700" cap="flat" cmpd="sng" algn="ctr">
                      <a:solidFill>
                        <a:schemeClr val="tx1"/>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rtl="0" fontAlgn="base"/>
                      <a:r>
                        <a:rPr lang="en-GB" sz="2400" b="0" i="0" dirty="0">
                          <a:solidFill>
                            <a:srgbClr val="000000"/>
                          </a:solidFill>
                          <a:effectLst/>
                          <a:latin typeface="Calibri" panose="020F0502020204030204" pitchFamily="34" charset="0"/>
                        </a:rPr>
                        <a:t>18 (3.6%)</a:t>
                      </a:r>
                      <a:endParaRPr lang="en-GB" sz="4000" b="0" i="0" dirty="0">
                        <a:effectLst/>
                      </a:endParaRPr>
                    </a:p>
                  </a:txBody>
                  <a:tcPr marL="89718" marR="89718" marT="44859" marB="44859" anchor="ctr">
                    <a:lnL w="9525"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370283454"/>
                  </a:ext>
                </a:extLst>
              </a:tr>
              <a:tr h="479872">
                <a:tc>
                  <a:txBody>
                    <a:bodyPr/>
                    <a:lstStyle/>
                    <a:p>
                      <a:pPr algn="l" rtl="0" fontAlgn="base"/>
                      <a:r>
                        <a:rPr lang="en-GB" sz="2400" b="0" i="0" dirty="0">
                          <a:solidFill>
                            <a:srgbClr val="000000"/>
                          </a:solidFill>
                          <a:effectLst/>
                          <a:latin typeface="Calibri" panose="020F0502020204030204" pitchFamily="34" charset="0"/>
                        </a:rPr>
                        <a:t>Diarrhoea </a:t>
                      </a:r>
                      <a:endParaRPr lang="en-GB" sz="4000" b="0" i="0" dirty="0">
                        <a:effectLst/>
                      </a:endParaRPr>
                    </a:p>
                  </a:txBody>
                  <a:tcPr marL="89718" marR="89718" marT="44859" marB="44859" anchor="ctr">
                    <a:lnL w="12700" cap="flat" cmpd="sng" algn="ctr">
                      <a:solidFill>
                        <a:schemeClr val="tx1"/>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rtl="0" fontAlgn="base"/>
                      <a:r>
                        <a:rPr lang="en-GB" sz="2400" b="0" i="0" dirty="0">
                          <a:solidFill>
                            <a:srgbClr val="000000"/>
                          </a:solidFill>
                          <a:effectLst/>
                          <a:latin typeface="Calibri" panose="020F0502020204030204" pitchFamily="34" charset="0"/>
                        </a:rPr>
                        <a:t>17 (3.4%) </a:t>
                      </a:r>
                      <a:endParaRPr lang="en-GB" sz="4000" b="0" i="0" dirty="0">
                        <a:effectLst/>
                      </a:endParaRPr>
                    </a:p>
                  </a:txBody>
                  <a:tcPr marL="89718" marR="89718" marT="44859" marB="44859" anchor="ctr">
                    <a:lnL w="9525"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25304873"/>
                  </a:ext>
                </a:extLst>
              </a:tr>
              <a:tr h="479872">
                <a:tc>
                  <a:txBody>
                    <a:bodyPr/>
                    <a:lstStyle/>
                    <a:p>
                      <a:pPr algn="l" rtl="0" fontAlgn="base"/>
                      <a:r>
                        <a:rPr lang="en-GB" sz="2400" b="0" i="0" dirty="0">
                          <a:solidFill>
                            <a:srgbClr val="000000"/>
                          </a:solidFill>
                          <a:effectLst/>
                          <a:latin typeface="Calibri" panose="020F0502020204030204" pitchFamily="34" charset="0"/>
                        </a:rPr>
                        <a:t>Headache </a:t>
                      </a:r>
                      <a:endParaRPr lang="en-GB" sz="4000" b="0" i="0" dirty="0">
                        <a:effectLst/>
                      </a:endParaRPr>
                    </a:p>
                  </a:txBody>
                  <a:tcPr marL="89718" marR="89718" marT="44859" marB="44859" anchor="ctr">
                    <a:lnL w="12700" cap="flat" cmpd="sng" algn="ctr">
                      <a:solidFill>
                        <a:schemeClr val="tx1"/>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rtl="0" fontAlgn="base"/>
                      <a:r>
                        <a:rPr lang="en-GB" sz="2400" b="0" i="0" dirty="0">
                          <a:solidFill>
                            <a:srgbClr val="000000"/>
                          </a:solidFill>
                          <a:effectLst/>
                          <a:latin typeface="Calibri" panose="020F0502020204030204" pitchFamily="34" charset="0"/>
                        </a:rPr>
                        <a:t>8 (1.6%)</a:t>
                      </a:r>
                      <a:endParaRPr lang="en-GB" sz="4000" b="0" i="0" dirty="0">
                        <a:effectLst/>
                      </a:endParaRPr>
                    </a:p>
                  </a:txBody>
                  <a:tcPr marL="89718" marR="89718" marT="44859" marB="44859" anchor="ctr">
                    <a:lnL w="9525"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91643583"/>
                  </a:ext>
                </a:extLst>
              </a:tr>
              <a:tr h="630688">
                <a:tc>
                  <a:txBody>
                    <a:bodyPr/>
                    <a:lstStyle/>
                    <a:p>
                      <a:pPr algn="l" rtl="0" fontAlgn="base"/>
                      <a:r>
                        <a:rPr lang="en-GB" sz="2400" b="0" i="0" dirty="0">
                          <a:solidFill>
                            <a:srgbClr val="000000"/>
                          </a:solidFill>
                          <a:effectLst/>
                          <a:latin typeface="Calibri" panose="020F0502020204030204" pitchFamily="34" charset="0"/>
                        </a:rPr>
                        <a:t>Pyrexia; temperature of greater than 38°C  </a:t>
                      </a:r>
                      <a:endParaRPr lang="en-GB" sz="4000" b="0" i="0" dirty="0">
                        <a:effectLst/>
                      </a:endParaRPr>
                    </a:p>
                  </a:txBody>
                  <a:tcPr marL="89718" marR="89718" marT="44859" marB="44859" anchor="ctr">
                    <a:lnL w="12700" cap="flat" cmpd="sng" algn="ctr">
                      <a:solidFill>
                        <a:schemeClr val="tx1"/>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rtl="0" fontAlgn="base"/>
                      <a:r>
                        <a:rPr lang="en-GB" sz="2400" b="0" i="0" dirty="0">
                          <a:solidFill>
                            <a:srgbClr val="000000"/>
                          </a:solidFill>
                          <a:effectLst/>
                          <a:latin typeface="Calibri" panose="020F0502020204030204" pitchFamily="34" charset="0"/>
                        </a:rPr>
                        <a:t>2 (0.4%)</a:t>
                      </a:r>
                      <a:endParaRPr lang="en-GB" sz="4000" b="0" i="0" dirty="0">
                        <a:effectLst/>
                      </a:endParaRPr>
                    </a:p>
                  </a:txBody>
                  <a:tcPr marL="89718" marR="89718" marT="44859" marB="44859" anchor="ctr">
                    <a:lnL w="9525"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80231575"/>
                  </a:ext>
                </a:extLst>
              </a:tr>
              <a:tr h="479872">
                <a:tc>
                  <a:txBody>
                    <a:bodyPr/>
                    <a:lstStyle/>
                    <a:p>
                      <a:pPr algn="l" rtl="0" fontAlgn="base"/>
                      <a:r>
                        <a:rPr lang="en-GB" sz="2400" b="1" i="0" dirty="0">
                          <a:solidFill>
                            <a:srgbClr val="000000"/>
                          </a:solidFill>
                          <a:effectLst/>
                          <a:latin typeface="Calibri" panose="020F0502020204030204" pitchFamily="34" charset="0"/>
                        </a:rPr>
                        <a:t>Total</a:t>
                      </a:r>
                      <a:r>
                        <a:rPr lang="en-GB" sz="2400" b="0" i="0" dirty="0">
                          <a:solidFill>
                            <a:srgbClr val="000000"/>
                          </a:solidFill>
                          <a:effectLst/>
                          <a:latin typeface="Calibri" panose="020F0502020204030204" pitchFamily="34" charset="0"/>
                        </a:rPr>
                        <a:t> </a:t>
                      </a:r>
                      <a:endParaRPr lang="en-GB" sz="4000" b="0" i="0" dirty="0">
                        <a:effectLst/>
                      </a:endParaRPr>
                    </a:p>
                  </a:txBody>
                  <a:tcPr marL="89718" marR="89718" marT="44859" marB="44859" anchor="ctr">
                    <a:lnL w="12700" cap="flat" cmpd="sng" algn="ctr">
                      <a:solidFill>
                        <a:schemeClr val="tx1"/>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2400" b="1" i="0" dirty="0">
                          <a:solidFill>
                            <a:srgbClr val="000000"/>
                          </a:solidFill>
                          <a:effectLst/>
                          <a:latin typeface="Calibri" panose="020F0502020204030204" pitchFamily="34" charset="0"/>
                        </a:rPr>
                        <a:t>147 (22.3%]</a:t>
                      </a:r>
                      <a:r>
                        <a:rPr lang="en-GB" sz="2400" b="0" i="0" dirty="0">
                          <a:solidFill>
                            <a:srgbClr val="000000"/>
                          </a:solidFill>
                          <a:effectLst/>
                          <a:latin typeface="Calibri" panose="020F0502020204030204" pitchFamily="34" charset="0"/>
                        </a:rPr>
                        <a:t> </a:t>
                      </a:r>
                      <a:endParaRPr lang="en-GB" sz="4000" b="0" i="0" dirty="0">
                        <a:effectLst/>
                      </a:endParaRPr>
                    </a:p>
                  </a:txBody>
                  <a:tcPr marL="89718" marR="89718" marT="44859" marB="44859" anchor="ctr">
                    <a:lnL w="9525"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357639"/>
                  </a:ext>
                </a:extLst>
              </a:tr>
            </a:tbl>
          </a:graphicData>
        </a:graphic>
      </p:graphicFrame>
    </p:spTree>
    <p:extLst>
      <p:ext uri="{BB962C8B-B14F-4D97-AF65-F5344CB8AC3E}">
        <p14:creationId xmlns:p14="http://schemas.microsoft.com/office/powerpoint/2010/main" val="1910823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56B6FB-32C3-48CE-BBC7-6214D515F680}"/>
              </a:ext>
            </a:extLst>
          </p:cNvPr>
          <p:cNvSpPr/>
          <p:nvPr/>
        </p:nvSpPr>
        <p:spPr>
          <a:xfrm>
            <a:off x="0" y="0"/>
            <a:ext cx="12192000" cy="11458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056F99B-6D8B-451A-B413-4811F3697F16}"/>
              </a:ext>
            </a:extLst>
          </p:cNvPr>
          <p:cNvSpPr txBox="1"/>
          <p:nvPr/>
        </p:nvSpPr>
        <p:spPr>
          <a:xfrm>
            <a:off x="151601" y="219004"/>
            <a:ext cx="11324182" cy="707886"/>
          </a:xfrm>
          <a:prstGeom prst="rect">
            <a:avLst/>
          </a:prstGeom>
          <a:noFill/>
        </p:spPr>
        <p:txBody>
          <a:bodyPr wrap="square" rtlCol="0">
            <a:spAutoFit/>
          </a:bodyPr>
          <a:lstStyle/>
          <a:p>
            <a:r>
              <a:rPr lang="en-US" sz="4000" b="1" dirty="0">
                <a:solidFill>
                  <a:schemeClr val="bg1"/>
                </a:solidFill>
              </a:rPr>
              <a:t>3. Consent: research without prior consent (RWPC)</a:t>
            </a:r>
            <a:endParaRPr lang="en-GB" sz="3200" b="1" dirty="0">
              <a:solidFill>
                <a:schemeClr val="bg1"/>
              </a:solidFill>
            </a:endParaRPr>
          </a:p>
        </p:txBody>
      </p:sp>
      <p:grpSp>
        <p:nvGrpSpPr>
          <p:cNvPr id="2" name="Group 1">
            <a:extLst>
              <a:ext uri="{FF2B5EF4-FFF2-40B4-BE49-F238E27FC236}">
                <a16:creationId xmlns:a16="http://schemas.microsoft.com/office/drawing/2014/main" id="{ED24DD79-5B3B-6064-E8FF-A81D9FC9E743}"/>
              </a:ext>
            </a:extLst>
          </p:cNvPr>
          <p:cNvGrpSpPr/>
          <p:nvPr/>
        </p:nvGrpSpPr>
        <p:grpSpPr>
          <a:xfrm>
            <a:off x="365416" y="1742014"/>
            <a:ext cx="7271841" cy="3734034"/>
            <a:chOff x="365416" y="1742014"/>
            <a:chExt cx="7271841" cy="3734034"/>
          </a:xfrm>
        </p:grpSpPr>
        <p:sp>
          <p:nvSpPr>
            <p:cNvPr id="7" name="Title 1">
              <a:extLst>
                <a:ext uri="{FF2B5EF4-FFF2-40B4-BE49-F238E27FC236}">
                  <a16:creationId xmlns:a16="http://schemas.microsoft.com/office/drawing/2014/main" id="{F62BFF0B-B5D7-F311-7826-8713F739828A}"/>
                </a:ext>
              </a:extLst>
            </p:cNvPr>
            <p:cNvSpPr txBox="1">
              <a:spLocks/>
            </p:cNvSpPr>
            <p:nvPr/>
          </p:nvSpPr>
          <p:spPr>
            <a:xfrm>
              <a:off x="365416" y="1742014"/>
              <a:ext cx="6372548" cy="65022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latin typeface="+mn-lt"/>
                </a:rPr>
                <a:t>The Embedded Qualitative Study </a:t>
              </a:r>
            </a:p>
          </p:txBody>
        </p:sp>
        <p:sp>
          <p:nvSpPr>
            <p:cNvPr id="9" name="TextBox 8">
              <a:extLst>
                <a:ext uri="{FF2B5EF4-FFF2-40B4-BE49-F238E27FC236}">
                  <a16:creationId xmlns:a16="http://schemas.microsoft.com/office/drawing/2014/main" id="{609AA331-D7A3-6686-E7E5-EE63B9986D08}"/>
                </a:ext>
              </a:extLst>
            </p:cNvPr>
            <p:cNvSpPr txBox="1"/>
            <p:nvPr/>
          </p:nvSpPr>
          <p:spPr>
            <a:xfrm>
              <a:off x="459741" y="4645051"/>
              <a:ext cx="7146820" cy="830997"/>
            </a:xfrm>
            <a:prstGeom prst="rect">
              <a:avLst/>
            </a:prstGeom>
            <a:noFill/>
          </p:spPr>
          <p:txBody>
            <a:bodyPr wrap="square" rtlCol="0">
              <a:spAutoFit/>
            </a:bodyPr>
            <a:lstStyle/>
            <a:p>
              <a:pPr defTabSz="322555">
                <a:defRPr/>
              </a:pPr>
              <a:r>
                <a:rPr lang="en-GB" sz="2400" dirty="0">
                  <a:solidFill>
                    <a:prstClr val="black"/>
                  </a:solidFill>
                  <a:latin typeface="Calibri" panose="020F0502020204030204"/>
                </a:rPr>
                <a:t>27 staff- focus group</a:t>
              </a:r>
            </a:p>
            <a:p>
              <a:pPr defTabSz="322555">
                <a:defRPr/>
              </a:pPr>
              <a:r>
                <a:rPr lang="en-GB" sz="2400" dirty="0">
                  <a:solidFill>
                    <a:prstClr val="black"/>
                  </a:solidFill>
                  <a:latin typeface="Calibri" panose="020F0502020204030204"/>
                </a:rPr>
                <a:t>9 interviews</a:t>
              </a:r>
            </a:p>
          </p:txBody>
        </p:sp>
        <p:sp>
          <p:nvSpPr>
            <p:cNvPr id="10" name="TextBox 9">
              <a:extLst>
                <a:ext uri="{FF2B5EF4-FFF2-40B4-BE49-F238E27FC236}">
                  <a16:creationId xmlns:a16="http://schemas.microsoft.com/office/drawing/2014/main" id="{10724046-0902-E2D2-1CC6-C173AD8D38E0}"/>
                </a:ext>
              </a:extLst>
            </p:cNvPr>
            <p:cNvSpPr txBox="1"/>
            <p:nvPr/>
          </p:nvSpPr>
          <p:spPr>
            <a:xfrm>
              <a:off x="459741" y="2988358"/>
              <a:ext cx="7177516" cy="1200329"/>
            </a:xfrm>
            <a:prstGeom prst="rect">
              <a:avLst/>
            </a:prstGeom>
            <a:noFill/>
          </p:spPr>
          <p:txBody>
            <a:bodyPr wrap="square" rtlCol="0">
              <a:spAutoFit/>
            </a:bodyPr>
            <a:lstStyle/>
            <a:p>
              <a:pPr defTabSz="322555">
                <a:defRPr/>
              </a:pPr>
              <a:r>
                <a:rPr lang="en-GB" sz="2400" dirty="0">
                  <a:solidFill>
                    <a:prstClr val="black"/>
                  </a:solidFill>
                  <a:latin typeface="Calibri" panose="020F0502020204030204"/>
                </a:rPr>
                <a:t>12 Consent discussion recordings</a:t>
              </a:r>
            </a:p>
            <a:p>
              <a:pPr defTabSz="322555">
                <a:defRPr/>
              </a:pPr>
              <a:r>
                <a:rPr lang="en-GB" sz="2400" dirty="0">
                  <a:solidFill>
                    <a:prstClr val="black"/>
                  </a:solidFill>
                  <a:latin typeface="Calibri" panose="020F0502020204030204"/>
                </a:rPr>
                <a:t>286 Questionnaires: 190 women (51%) 96 birth partners</a:t>
              </a:r>
            </a:p>
            <a:p>
              <a:pPr defTabSz="322555">
                <a:defRPr/>
              </a:pPr>
              <a:r>
                <a:rPr lang="en-GB" sz="2400" dirty="0">
                  <a:solidFill>
                    <a:prstClr val="black"/>
                  </a:solidFill>
                  <a:latin typeface="Calibri" panose="020F0502020204030204"/>
                </a:rPr>
                <a:t>22 interviews</a:t>
              </a:r>
            </a:p>
          </p:txBody>
        </p:sp>
        <p:sp>
          <p:nvSpPr>
            <p:cNvPr id="11" name="TextBox 10">
              <a:extLst>
                <a:ext uri="{FF2B5EF4-FFF2-40B4-BE49-F238E27FC236}">
                  <a16:creationId xmlns:a16="http://schemas.microsoft.com/office/drawing/2014/main" id="{3941FAC0-C1CD-B080-01FF-823594A0354E}"/>
                </a:ext>
              </a:extLst>
            </p:cNvPr>
            <p:cNvSpPr txBox="1"/>
            <p:nvPr/>
          </p:nvSpPr>
          <p:spPr>
            <a:xfrm>
              <a:off x="459741" y="2540276"/>
              <a:ext cx="7177515" cy="439800"/>
            </a:xfrm>
            <a:prstGeom prst="rect">
              <a:avLst/>
            </a:prstGeom>
            <a:solidFill>
              <a:schemeClr val="accent1">
                <a:lumMod val="75000"/>
              </a:schemeClr>
            </a:solidFill>
            <a:ln>
              <a:solidFill>
                <a:schemeClr val="accent1"/>
              </a:solidFill>
            </a:ln>
          </p:spPr>
          <p:txBody>
            <a:bodyPr wrap="square" rtlCol="0">
              <a:spAutoFit/>
            </a:bodyPr>
            <a:lstStyle/>
            <a:p>
              <a:pPr algn="ctr" defTabSz="322555">
                <a:defRPr/>
              </a:pPr>
              <a:r>
                <a:rPr lang="en-GB" sz="2258" b="1" dirty="0">
                  <a:solidFill>
                    <a:prstClr val="white"/>
                  </a:solidFill>
                  <a:latin typeface="Calibri" panose="020F0502020204030204"/>
                </a:rPr>
                <a:t>Women and birth partners</a:t>
              </a:r>
              <a:r>
                <a:rPr lang="en-GB" sz="1270" b="1" dirty="0">
                  <a:solidFill>
                    <a:prstClr val="white"/>
                  </a:solidFill>
                  <a:latin typeface="Calibri" panose="020F0502020204030204"/>
                </a:rPr>
                <a:t> </a:t>
              </a:r>
            </a:p>
          </p:txBody>
        </p:sp>
        <p:sp>
          <p:nvSpPr>
            <p:cNvPr id="12" name="TextBox 11">
              <a:extLst>
                <a:ext uri="{FF2B5EF4-FFF2-40B4-BE49-F238E27FC236}">
                  <a16:creationId xmlns:a16="http://schemas.microsoft.com/office/drawing/2014/main" id="{03AE96DF-C0D8-071C-3A93-F1231029F838}"/>
                </a:ext>
              </a:extLst>
            </p:cNvPr>
            <p:cNvSpPr txBox="1"/>
            <p:nvPr/>
          </p:nvSpPr>
          <p:spPr>
            <a:xfrm>
              <a:off x="459741" y="4196969"/>
              <a:ext cx="7177514" cy="439800"/>
            </a:xfrm>
            <a:prstGeom prst="rect">
              <a:avLst/>
            </a:prstGeom>
            <a:solidFill>
              <a:schemeClr val="accent1">
                <a:lumMod val="75000"/>
              </a:schemeClr>
            </a:solidFill>
          </p:spPr>
          <p:txBody>
            <a:bodyPr wrap="square" rtlCol="0">
              <a:spAutoFit/>
            </a:bodyPr>
            <a:lstStyle/>
            <a:p>
              <a:pPr algn="ctr" defTabSz="322555">
                <a:defRPr/>
              </a:pPr>
              <a:r>
                <a:rPr lang="en-GB" sz="2258" b="1" dirty="0">
                  <a:solidFill>
                    <a:prstClr val="white"/>
                  </a:solidFill>
                  <a:latin typeface="Calibri" panose="020F0502020204030204"/>
                </a:rPr>
                <a:t>Staff</a:t>
              </a:r>
              <a:endParaRPr lang="en-GB" sz="1270" b="1"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ADD20DA4-6C2A-D855-9B22-6DE78D0C7A5E}"/>
              </a:ext>
            </a:extLst>
          </p:cNvPr>
          <p:cNvGrpSpPr/>
          <p:nvPr/>
        </p:nvGrpSpPr>
        <p:grpSpPr>
          <a:xfrm>
            <a:off x="8318771" y="1817745"/>
            <a:ext cx="3595428" cy="4136098"/>
            <a:chOff x="8318771" y="1817745"/>
            <a:chExt cx="3595428" cy="4136098"/>
          </a:xfrm>
        </p:grpSpPr>
        <p:pic>
          <p:nvPicPr>
            <p:cNvPr id="8" name="Picture 2" descr="How to Set Up a Microsoft Teams Meeting for First-Time Users">
              <a:extLst>
                <a:ext uri="{FF2B5EF4-FFF2-40B4-BE49-F238E27FC236}">
                  <a16:creationId xmlns:a16="http://schemas.microsoft.com/office/drawing/2014/main" id="{023BB89F-E518-57B8-9182-DD0C35BFA3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9718491" y="2540276"/>
              <a:ext cx="2195708" cy="1456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F5426F7-4AC7-67D5-3FEF-E6A4A79551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02" t="8394" r="4424" b="5329"/>
            <a:stretch/>
          </p:blipFill>
          <p:spPr>
            <a:xfrm rot="5400000">
              <a:off x="7984106" y="2152410"/>
              <a:ext cx="2324661" cy="1655331"/>
            </a:xfrm>
            <a:prstGeom prst="rect">
              <a:avLst/>
            </a:prstGeom>
          </p:spPr>
        </p:pic>
        <p:pic>
          <p:nvPicPr>
            <p:cNvPr id="14" name="Picture 13">
              <a:extLst>
                <a:ext uri="{FF2B5EF4-FFF2-40B4-BE49-F238E27FC236}">
                  <a16:creationId xmlns:a16="http://schemas.microsoft.com/office/drawing/2014/main" id="{A60FCCCA-CA6C-FDB4-3D89-BBF6C7075F0B}"/>
                </a:ext>
              </a:extLst>
            </p:cNvPr>
            <p:cNvPicPr>
              <a:picLocks noChangeAspect="1"/>
            </p:cNvPicPr>
            <p:nvPr/>
          </p:nvPicPr>
          <p:blipFill rotWithShape="1">
            <a:blip r:embed="rId5"/>
            <a:srcRect l="15664" t="14661" r="64850" b="7337"/>
            <a:stretch/>
          </p:blipFill>
          <p:spPr>
            <a:xfrm>
              <a:off x="9498571" y="3776030"/>
              <a:ext cx="1655331" cy="2177813"/>
            </a:xfrm>
            <a:prstGeom prst="rect">
              <a:avLst/>
            </a:prstGeom>
            <a:ln w="15875">
              <a:solidFill>
                <a:schemeClr val="tx1"/>
              </a:solidFill>
            </a:ln>
          </p:spPr>
        </p:pic>
      </p:grpSp>
    </p:spTree>
    <p:extLst>
      <p:ext uri="{BB962C8B-B14F-4D97-AF65-F5344CB8AC3E}">
        <p14:creationId xmlns:p14="http://schemas.microsoft.com/office/powerpoint/2010/main" val="3982991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43BF1C0C6D9E4FBB5FEE4BC4B100D1" ma:contentTypeVersion="28" ma:contentTypeDescription="Create a new document." ma:contentTypeScope="" ma:versionID="9de85fd79bdf44096bb56d40431b246c">
  <xsd:schema xmlns:xsd="http://www.w3.org/2001/XMLSchema" xmlns:xs="http://www.w3.org/2001/XMLSchema" xmlns:p="http://schemas.microsoft.com/office/2006/metadata/properties" xmlns:ns2="98df5fae-d223-47c6-b404-12700d1af5f8" xmlns:ns3="8752884e-e047-4918-bf05-5227d9a8e506" xmlns:ns4="8d42e0dd-18ca-448e-996e-c2aaa315e839" targetNamespace="http://schemas.microsoft.com/office/2006/metadata/properties" ma:root="true" ma:fieldsID="22ce4fe4f0f51b690554d022bfd64858" ns2:_="" ns3:_="" ns4:_="">
    <xsd:import namespace="98df5fae-d223-47c6-b404-12700d1af5f8"/>
    <xsd:import namespace="8752884e-e047-4918-bf05-5227d9a8e506"/>
    <xsd:import namespace="8d42e0dd-18ca-448e-996e-c2aaa315e8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k252aaa5d7654dc48bfb6a7e25aba0dd" minOccurs="0"/>
                <xsd:element ref="ns4:TaxCatchAll" minOccurs="0"/>
                <xsd:element ref="ns2:c7594fdb62a9436eaec39b12d3d1d6c7" minOccurs="0"/>
                <xsd:element ref="ns2:j1e5bf6c6b5c4a5488d284f84f6d57be"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df5fae-d223-47c6-b404-12700d1af5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k252aaa5d7654dc48bfb6a7e25aba0dd" ma:index="15" nillable="true" ma:taxonomy="true" ma:internalName="k252aaa5d7654dc48bfb6a7e25aba0dd" ma:taxonomyFieldName="Country" ma:displayName="MCGL Country" ma:readOnly="false" ma:default="" ma:fieldId="{4252aaa5-d765-4dc4-8bfb-6a7e25aba0dd}" ma:taxonomyMulti="true" ma:sspId="b704c289-2b3b-45af-a6a7-9640d4e0aeeb" ma:termSetId="4945c31e-24a3-48ea-ae34-c0ae0ef25478" ma:anchorId="00000000-0000-0000-0000-000000000000" ma:open="false" ma:isKeyword="false">
      <xsd:complexType>
        <xsd:sequence>
          <xsd:element ref="pc:Terms" minOccurs="0" maxOccurs="1"/>
        </xsd:sequence>
      </xsd:complexType>
    </xsd:element>
    <xsd:element name="c7594fdb62a9436eaec39b12d3d1d6c7" ma:index="18" nillable="true" ma:taxonomy="true" ma:internalName="c7594fdb62a9436eaec39b12d3d1d6c7" ma:taxonomyFieldName="MCGL_x0020_Accelerator" ma:displayName="MCGL Accelerator" ma:readOnly="false" ma:default="" ma:fieldId="{c7594fdb-62a9-436e-aec3-9b12d3d1d6c7}" ma:taxonomyMulti="true" ma:sspId="b704c289-2b3b-45af-a6a7-9640d4e0aeeb" ma:termSetId="e6e03eee-2b9a-4e86-8279-7e50d8f0b04d" ma:anchorId="00000000-0000-0000-0000-000000000000" ma:open="false" ma:isKeyword="false">
      <xsd:complexType>
        <xsd:sequence>
          <xsd:element ref="pc:Terms" minOccurs="0" maxOccurs="1"/>
        </xsd:sequence>
      </xsd:complexType>
    </xsd:element>
    <xsd:element name="j1e5bf6c6b5c4a5488d284f84f6d57be" ma:index="20" nillable="true" ma:taxonomy="true" ma:internalName="j1e5bf6c6b5c4a5488d284f84f6d57be" ma:taxonomyFieldName="High_x002d_impact_x0020_Intervention" ma:displayName="High-impact Intervention" ma:readOnly="false" ma:default="" ma:fieldId="{31e5bf6c-6b5c-4a54-88d2-84f84f6d57be}" ma:taxonomyMulti="true" ma:sspId="b704c289-2b3b-45af-a6a7-9640d4e0aeeb" ma:termSetId="2340cb37-154c-490f-a45f-e628ae23e4f4" ma:anchorId="00000000-0000-0000-0000-000000000000" ma:open="fals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AutoTags" ma:index="22" nillable="true" ma:displayName="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MediaServiceLocation" ma:index="27" nillable="true" ma:displayName="Location" ma:internalName="MediaServiceLocation" ma:readOnly="true">
      <xsd:simpleType>
        <xsd:restriction base="dms:Text"/>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b704c289-2b3b-45af-a6a7-9640d4e0ae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52884e-e047-4918-bf05-5227d9a8e50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42e0dd-18ca-448e-996e-c2aaa315e839"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5818b53-3051-4c6e-89da-e62728af6d94}" ma:internalName="TaxCatchAll" ma:showField="CatchAllData" ma:web="71c45d75-c9c9-409a-a4e9-a617adc7c4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7594fdb62a9436eaec39b12d3d1d6c7 xmlns="98df5fae-d223-47c6-b404-12700d1af5f8">
      <Terms xmlns="http://schemas.microsoft.com/office/infopath/2007/PartnerControls"/>
    </c7594fdb62a9436eaec39b12d3d1d6c7>
    <k252aaa5d7654dc48bfb6a7e25aba0dd xmlns="98df5fae-d223-47c6-b404-12700d1af5f8">
      <Terms xmlns="http://schemas.microsoft.com/office/infopath/2007/PartnerControls"/>
    </k252aaa5d7654dc48bfb6a7e25aba0dd>
    <j1e5bf6c6b5c4a5488d284f84f6d57be xmlns="98df5fae-d223-47c6-b404-12700d1af5f8">
      <Terms xmlns="http://schemas.microsoft.com/office/infopath/2007/PartnerControls"/>
    </j1e5bf6c6b5c4a5488d284f84f6d57be>
    <lcf76f155ced4ddcb4097134ff3c332f xmlns="98df5fae-d223-47c6-b404-12700d1af5f8">
      <Terms xmlns="http://schemas.microsoft.com/office/infopath/2007/PartnerControls"/>
    </lcf76f155ced4ddcb4097134ff3c332f>
    <TaxCatchAll xmlns="8d42e0dd-18ca-448e-996e-c2aaa315e839" xsi:nil="true"/>
  </documentManagement>
</p:properties>
</file>

<file path=customXml/itemProps1.xml><?xml version="1.0" encoding="utf-8"?>
<ds:datastoreItem xmlns:ds="http://schemas.openxmlformats.org/officeDocument/2006/customXml" ds:itemID="{E7BBEE98-7466-41D1-92C2-44E48AE00D37}"/>
</file>

<file path=customXml/itemProps2.xml><?xml version="1.0" encoding="utf-8"?>
<ds:datastoreItem xmlns:ds="http://schemas.openxmlformats.org/officeDocument/2006/customXml" ds:itemID="{AAC9F243-635A-492A-9A6A-E563F2C6520A}"/>
</file>

<file path=customXml/itemProps3.xml><?xml version="1.0" encoding="utf-8"?>
<ds:datastoreItem xmlns:ds="http://schemas.openxmlformats.org/officeDocument/2006/customXml" ds:itemID="{A7033C73-F3E4-4888-AEAD-4EAAB8B27267}"/>
</file>

<file path=docProps/app.xml><?xml version="1.0" encoding="utf-8"?>
<Properties xmlns="http://schemas.openxmlformats.org/officeDocument/2006/extended-properties" xmlns:vt="http://schemas.openxmlformats.org/officeDocument/2006/docPropsVTypes">
  <TotalTime>876</TotalTime>
  <Words>2581</Words>
  <Application>Microsoft Macintosh PowerPoint</Application>
  <PresentationFormat>Widescreen</PresentationFormat>
  <Paragraphs>255</Paragraphs>
  <Slides>15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Shireen Meher</dc:creator>
  <cp:lastModifiedBy>Mathea Pielemeier</cp:lastModifiedBy>
  <cp:revision>31</cp:revision>
  <dcterms:created xsi:type="dcterms:W3CDTF">2023-09-11T09:42:00Z</dcterms:created>
  <dcterms:modified xsi:type="dcterms:W3CDTF">2023-09-13T09:02:05Z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0x0101008543BF1C0C6D9E4FBB5FEE4BC4B100D1</vt:lpwstr>
  </property>
</Properties>
</file>